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8383" r:id="rId3"/>
    <p:sldId id="8365" r:id="rId4"/>
    <p:sldId id="3872" r:id="rId5"/>
    <p:sldId id="267" r:id="rId6"/>
    <p:sldId id="3917" r:id="rId7"/>
    <p:sldId id="410" r:id="rId8"/>
    <p:sldId id="8370" r:id="rId9"/>
    <p:sldId id="8361" r:id="rId10"/>
    <p:sldId id="8362" r:id="rId11"/>
    <p:sldId id="1897" r:id="rId12"/>
    <p:sldId id="8372" r:id="rId13"/>
    <p:sldId id="8366" r:id="rId14"/>
    <p:sldId id="1898" r:id="rId15"/>
    <p:sldId id="8367" r:id="rId16"/>
    <p:sldId id="8369" r:id="rId17"/>
    <p:sldId id="8373" r:id="rId18"/>
    <p:sldId id="1931" r:id="rId19"/>
    <p:sldId id="8374" r:id="rId20"/>
    <p:sldId id="1883" r:id="rId21"/>
    <p:sldId id="277" r:id="rId22"/>
    <p:sldId id="1996" r:id="rId23"/>
    <p:sldId id="1885" r:id="rId24"/>
    <p:sldId id="8368" r:id="rId25"/>
    <p:sldId id="8375" r:id="rId26"/>
    <p:sldId id="285" r:id="rId27"/>
    <p:sldId id="8363" r:id="rId28"/>
    <p:sldId id="8380" r:id="rId29"/>
    <p:sldId id="3901" r:id="rId30"/>
    <p:sldId id="3902" r:id="rId31"/>
    <p:sldId id="3890" r:id="rId32"/>
    <p:sldId id="3894" r:id="rId33"/>
    <p:sldId id="8377" r:id="rId34"/>
    <p:sldId id="3892" r:id="rId35"/>
    <p:sldId id="1764" r:id="rId36"/>
    <p:sldId id="428" r:id="rId37"/>
    <p:sldId id="431" r:id="rId38"/>
    <p:sldId id="432" r:id="rId39"/>
    <p:sldId id="433" r:id="rId40"/>
    <p:sldId id="8379" r:id="rId41"/>
    <p:sldId id="1957" r:id="rId42"/>
    <p:sldId id="8348" r:id="rId43"/>
    <p:sldId id="8382" r:id="rId44"/>
    <p:sldId id="8349" r:id="rId45"/>
    <p:sldId id="8385" r:id="rId46"/>
    <p:sldId id="8350" r:id="rId47"/>
    <p:sldId id="8384" r:id="rId48"/>
    <p:sldId id="8378" r:id="rId49"/>
    <p:sldId id="8315" r:id="rId50"/>
    <p:sldId id="3924" r:id="rId51"/>
    <p:sldId id="258" r:id="rId52"/>
    <p:sldId id="3923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025C91F-320E-4A44-BFE0-4357C880B9DA}">
          <p14:sldIdLst>
            <p14:sldId id="256"/>
            <p14:sldId id="8383"/>
            <p14:sldId id="8365"/>
            <p14:sldId id="3872"/>
          </p14:sldIdLst>
        </p14:section>
        <p14:section name="Office 365 ProPlus and 2019" id="{ABD21913-609C-4B06-99D3-2F535A6402FD}">
          <p14:sldIdLst>
            <p14:sldId id="267"/>
            <p14:sldId id="3917"/>
            <p14:sldId id="410"/>
            <p14:sldId id="8370"/>
            <p14:sldId id="8361"/>
            <p14:sldId id="8362"/>
            <p14:sldId id="1897"/>
          </p14:sldIdLst>
        </p14:section>
        <p14:section name="Office Customization Service" id="{C1D0B5AE-86BD-4A3E-83B5-11355E790FDD}">
          <p14:sldIdLst>
            <p14:sldId id="8372"/>
            <p14:sldId id="8366"/>
            <p14:sldId id="1898"/>
            <p14:sldId id="8367"/>
          </p14:sldIdLst>
        </p14:section>
        <p14:section name="Deploying Office 365 ProPlus (Intune)" id="{4D1F9348-5655-488E-82D5-BEDDAD8CE9CE}">
          <p14:sldIdLst>
            <p14:sldId id="8369"/>
            <p14:sldId id="8373"/>
            <p14:sldId id="1931"/>
            <p14:sldId id="8374"/>
          </p14:sldIdLst>
        </p14:section>
        <p14:section name="Deploying Office 365 ProPlus (SCCM)" id="{8BDC3B9D-41EA-451E-98CC-EC29740891A7}">
          <p14:sldIdLst>
            <p14:sldId id="1883"/>
            <p14:sldId id="277"/>
            <p14:sldId id="1996"/>
            <p14:sldId id="1885"/>
            <p14:sldId id="8368"/>
          </p14:sldIdLst>
        </p14:section>
        <p14:section name="Migration and upgrade to Office 365 ProPlus" id="{756615AB-AE0A-4F66-9F34-48CD16A42506}">
          <p14:sldIdLst>
            <p14:sldId id="8375"/>
            <p14:sldId id="285"/>
            <p14:sldId id="8363"/>
            <p14:sldId id="8380"/>
            <p14:sldId id="3901"/>
            <p14:sldId id="3902"/>
            <p14:sldId id="3890"/>
            <p14:sldId id="3894"/>
          </p14:sldIdLst>
        </p14:section>
        <p14:section name="Network Delivery Optimization" id="{2C790A54-DA10-493A-BFA0-E6DBAACBEE49}">
          <p14:sldIdLst>
            <p14:sldId id="8377"/>
            <p14:sldId id="3892"/>
            <p14:sldId id="1764"/>
            <p14:sldId id="428"/>
            <p14:sldId id="431"/>
            <p14:sldId id="432"/>
            <p14:sldId id="433"/>
          </p14:sldIdLst>
        </p14:section>
        <p14:section name="Managing Updates and Upgrades" id="{172BA75D-011F-47CE-94CC-9503367F8448}">
          <p14:sldIdLst>
            <p14:sldId id="8379"/>
            <p14:sldId id="1957"/>
            <p14:sldId id="8348"/>
          </p14:sldIdLst>
        </p14:section>
        <p14:section name="Teams and OneDrive" id="{BE1791CF-E280-444B-A329-E304210FFA54}">
          <p14:sldIdLst>
            <p14:sldId id="8382"/>
            <p14:sldId id="8349"/>
            <p14:sldId id="8385"/>
            <p14:sldId id="8350"/>
            <p14:sldId id="8384"/>
          </p14:sldIdLst>
        </p14:section>
        <p14:section name="Summary" id="{50F7AE74-D943-484C-9DA4-F61CDB006B2D}">
          <p14:sldIdLst>
            <p14:sldId id="8378"/>
            <p14:sldId id="8315"/>
            <p14:sldId id="3924"/>
            <p14:sldId id="258"/>
            <p14:sldId id="39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61D78E-1707-484E-A5B2-BC5637C51F37}" v="43" dt="2019-02-19T18:35:03.338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2" autoAdjust="0"/>
    <p:restoredTop sz="77860" autoAdjust="0"/>
  </p:normalViewPr>
  <p:slideViewPr>
    <p:cSldViewPr snapToObjects="1">
      <p:cViewPr varScale="1">
        <p:scale>
          <a:sx n="116" d="100"/>
          <a:sy n="116" d="100"/>
        </p:scale>
        <p:origin x="1464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naomih.REDMOND\AppData\Local\Microsoft\Windows\INetCache\Content.Outlook\60DL3T3W\201711_updatesize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microsoft.sharepoint.com/teams/CURRENTManagedProjects/Shared%20Documents/Monthly%20Telemetry%20Review/C2R_UpdateSiz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microsoft.sharepoint.com/teams/CURRENTManagedProjects/Shared%20Documents/Monthly%20Telemetry%20Review/C2R_UpdateSiz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[201711_updatesizes.xlsx]Sheet3!PivotTable1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14496308026455815"/>
          <c:y val="0.12161643053321583"/>
          <c:w val="0.76278298169086212"/>
          <c:h val="0.6479478609671439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Sheet3!$B$3:$B$4</c:f>
              <c:strCache>
                <c:ptCount val="1"/>
                <c:pt idx="0">
                  <c:v>Feature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Sheet3!$A$5:$A$14</c:f>
              <c:strCache>
                <c:ptCount val="9"/>
                <c:pt idx="0">
                  <c:v>Feb</c:v>
                </c:pt>
                <c:pt idx="1">
                  <c:v>Mar</c:v>
                </c:pt>
                <c:pt idx="2">
                  <c:v>Apr</c:v>
                </c:pt>
                <c:pt idx="3">
                  <c:v>May</c:v>
                </c:pt>
                <c:pt idx="4">
                  <c:v>Jun</c:v>
                </c:pt>
                <c:pt idx="5">
                  <c:v>Jul</c:v>
                </c:pt>
                <c:pt idx="6">
                  <c:v>Aug</c:v>
                </c:pt>
                <c:pt idx="7">
                  <c:v>Sep</c:v>
                </c:pt>
                <c:pt idx="8">
                  <c:v>Oct</c:v>
                </c:pt>
              </c:strCache>
            </c:strRef>
          </c:cat>
          <c:val>
            <c:numRef>
              <c:f>Sheet3!$B$5:$B$14</c:f>
              <c:numCache>
                <c:formatCode>General</c:formatCode>
                <c:ptCount val="9"/>
                <c:pt idx="0">
                  <c:v>350</c:v>
                </c:pt>
                <c:pt idx="4">
                  <c:v>218</c:v>
                </c:pt>
                <c:pt idx="7">
                  <c:v>280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C5-42D0-B736-698B61564D8E}"/>
            </c:ext>
          </c:extLst>
        </c:ser>
        <c:ser>
          <c:idx val="1"/>
          <c:order val="1"/>
          <c:tx>
            <c:strRef>
              <c:f>Sheet3!$C$3:$C$4</c:f>
              <c:strCache>
                <c:ptCount val="1"/>
                <c:pt idx="0">
                  <c:v>Quality</c:v>
                </c:pt>
              </c:strCache>
            </c:strRef>
          </c:tx>
          <c:spPr>
            <a:solidFill>
              <a:srgbClr val="0078D7"/>
            </a:solidFill>
            <a:ln>
              <a:noFill/>
            </a:ln>
            <a:effectLst/>
          </c:spPr>
          <c:invertIfNegative val="0"/>
          <c:cat>
            <c:strRef>
              <c:f>Sheet3!$A$5:$A$14</c:f>
              <c:strCache>
                <c:ptCount val="9"/>
                <c:pt idx="0">
                  <c:v>Feb</c:v>
                </c:pt>
                <c:pt idx="1">
                  <c:v>Mar</c:v>
                </c:pt>
                <c:pt idx="2">
                  <c:v>Apr</c:v>
                </c:pt>
                <c:pt idx="3">
                  <c:v>May</c:v>
                </c:pt>
                <c:pt idx="4">
                  <c:v>Jun</c:v>
                </c:pt>
                <c:pt idx="5">
                  <c:v>Jul</c:v>
                </c:pt>
                <c:pt idx="6">
                  <c:v>Aug</c:v>
                </c:pt>
                <c:pt idx="7">
                  <c:v>Sep</c:v>
                </c:pt>
                <c:pt idx="8">
                  <c:v>Oct</c:v>
                </c:pt>
              </c:strCache>
            </c:strRef>
          </c:cat>
          <c:val>
            <c:numRef>
              <c:f>Sheet3!$C$5:$C$14</c:f>
              <c:numCache>
                <c:formatCode>General</c:formatCode>
                <c:ptCount val="9"/>
                <c:pt idx="1">
                  <c:v>210</c:v>
                </c:pt>
                <c:pt idx="2">
                  <c:v>130</c:v>
                </c:pt>
                <c:pt idx="3">
                  <c:v>140</c:v>
                </c:pt>
                <c:pt idx="5">
                  <c:v>135</c:v>
                </c:pt>
                <c:pt idx="6">
                  <c:v>105</c:v>
                </c:pt>
                <c:pt idx="8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C5-42D0-B736-698B61564D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1304781855"/>
        <c:axId val="1161356911"/>
      </c:barChart>
      <c:catAx>
        <c:axId val="1304781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LID4096"/>
          </a:p>
        </c:txPr>
        <c:crossAx val="1161356911"/>
        <c:crosses val="autoZero"/>
        <c:auto val="1"/>
        <c:lblAlgn val="ctr"/>
        <c:lblOffset val="100"/>
        <c:noMultiLvlLbl val="0"/>
      </c:catAx>
      <c:valAx>
        <c:axId val="1161356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pPr>
            <a:endParaRPr lang="LID4096"/>
          </a:p>
        </c:txPr>
        <c:crossAx val="1304781855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goe UI Semilight" panose="020B0402040204020203" pitchFamily="34" charset="0"/>
          <a:cs typeface="Segoe UI Semilight" panose="020B0402040204020203" pitchFamily="34" charset="0"/>
        </a:defRPr>
      </a:pPr>
      <a:endParaRPr lang="LID4096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FB9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01A-4C4B-A198-8853D3F0D052}"/>
              </c:ext>
            </c:extLst>
          </c:dPt>
          <c:dPt>
            <c:idx val="2"/>
            <c:invertIfNegative val="0"/>
            <c:bubble3D val="0"/>
            <c:spPr>
              <a:solidFill>
                <a:srgbClr val="FFB9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01A-4C4B-A198-8853D3F0D052}"/>
              </c:ext>
            </c:extLst>
          </c:dPt>
          <c:dPt>
            <c:idx val="3"/>
            <c:invertIfNegative val="0"/>
            <c:bubble3D val="0"/>
            <c:spPr>
              <a:solidFill>
                <a:srgbClr val="FFB9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01A-4C4B-A198-8853D3F0D052}"/>
              </c:ext>
            </c:extLst>
          </c:dPt>
          <c:dPt>
            <c:idx val="5"/>
            <c:invertIfNegative val="0"/>
            <c:bubble3D val="0"/>
            <c:spPr>
              <a:solidFill>
                <a:srgbClr val="FFB9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01A-4C4B-A198-8853D3F0D052}"/>
              </c:ext>
            </c:extLst>
          </c:dPt>
          <c:dPt>
            <c:idx val="6"/>
            <c:invertIfNegative val="0"/>
            <c:bubble3D val="0"/>
            <c:spPr>
              <a:solidFill>
                <a:srgbClr val="FFB9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01A-4C4B-A198-8853D3F0D052}"/>
              </c:ext>
            </c:extLst>
          </c:dPt>
          <c:dPt>
            <c:idx val="8"/>
            <c:invertIfNegative val="0"/>
            <c:bubble3D val="0"/>
            <c:spPr>
              <a:solidFill>
                <a:srgbClr val="FFB9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101A-4C4B-A198-8853D3F0D052}"/>
              </c:ext>
            </c:extLst>
          </c:dPt>
          <c:dPt>
            <c:idx val="9"/>
            <c:invertIfNegative val="0"/>
            <c:bubble3D val="0"/>
            <c:spPr>
              <a:solidFill>
                <a:srgbClr val="FFB9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101A-4C4B-A198-8853D3F0D052}"/>
              </c:ext>
            </c:extLst>
          </c:dPt>
          <c:val>
            <c:numRef>
              <c:f>'Semi-Annual Chart'!$B$31:$B$40</c:f>
              <c:numCache>
                <c:formatCode>General</c:formatCode>
                <c:ptCount val="10"/>
                <c:pt idx="0">
                  <c:v>350</c:v>
                </c:pt>
                <c:pt idx="1">
                  <c:v>210</c:v>
                </c:pt>
                <c:pt idx="2">
                  <c:v>130</c:v>
                </c:pt>
                <c:pt idx="3">
                  <c:v>140</c:v>
                </c:pt>
                <c:pt idx="4">
                  <c:v>218</c:v>
                </c:pt>
                <c:pt idx="5">
                  <c:v>135</c:v>
                </c:pt>
                <c:pt idx="6">
                  <c:v>105</c:v>
                </c:pt>
                <c:pt idx="7">
                  <c:v>280</c:v>
                </c:pt>
                <c:pt idx="8">
                  <c:v>40</c:v>
                </c:pt>
                <c:pt idx="9">
                  <c:v>40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'Semi-Annual Chart'!$A$31:$A$40</c15:sqref>
                        </c15:formulaRef>
                      </c:ext>
                    </c:extLst>
                    <c:numCache>
                      <c:formatCode>[$-409]mmm\-yy;@</c:formatCode>
                      <c:ptCount val="10"/>
                      <c:pt idx="0">
                        <c:v>42783</c:v>
                      </c:pt>
                      <c:pt idx="1">
                        <c:v>42811</c:v>
                      </c:pt>
                      <c:pt idx="2">
                        <c:v>42842</c:v>
                      </c:pt>
                      <c:pt idx="3">
                        <c:v>42872</c:v>
                      </c:pt>
                      <c:pt idx="4">
                        <c:v>42903</c:v>
                      </c:pt>
                      <c:pt idx="5">
                        <c:v>42933</c:v>
                      </c:pt>
                      <c:pt idx="6">
                        <c:v>42964</c:v>
                      </c:pt>
                      <c:pt idx="7">
                        <c:v>42995</c:v>
                      </c:pt>
                      <c:pt idx="8">
                        <c:v>43025</c:v>
                      </c:pt>
                      <c:pt idx="9">
                        <c:v>43056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E-101A-4C4B-A198-8853D3F0D0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5890608"/>
        <c:axId val="805887000"/>
      </c:barChart>
      <c:catAx>
        <c:axId val="805890608"/>
        <c:scaling>
          <c:orientation val="minMax"/>
        </c:scaling>
        <c:delete val="0"/>
        <c:axPos val="b"/>
        <c:numFmt formatCode="[$-409]mmm\-yy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805887000"/>
        <c:crosses val="autoZero"/>
        <c:auto val="1"/>
        <c:lblAlgn val="ctr"/>
        <c:lblOffset val="100"/>
        <c:noMultiLvlLbl val="1"/>
      </c:catAx>
      <c:valAx>
        <c:axId val="805887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805890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'Monthly Data&amp;Chart'!$F$2:$F$14</c:f>
              <c:numCache>
                <c:formatCode>General</c:formatCode>
                <c:ptCount val="13"/>
                <c:pt idx="0">
                  <c:v>192</c:v>
                </c:pt>
                <c:pt idx="1">
                  <c:v>210</c:v>
                </c:pt>
                <c:pt idx="2">
                  <c:v>83</c:v>
                </c:pt>
                <c:pt idx="3">
                  <c:v>146</c:v>
                </c:pt>
                <c:pt idx="4">
                  <c:v>168</c:v>
                </c:pt>
                <c:pt idx="5">
                  <c:v>137</c:v>
                </c:pt>
                <c:pt idx="6">
                  <c:v>170</c:v>
                </c:pt>
                <c:pt idx="7">
                  <c:v>160</c:v>
                </c:pt>
                <c:pt idx="8">
                  <c:v>40</c:v>
                </c:pt>
                <c:pt idx="9">
                  <c:v>279</c:v>
                </c:pt>
                <c:pt idx="10">
                  <c:v>152</c:v>
                </c:pt>
                <c:pt idx="11">
                  <c:v>125</c:v>
                </c:pt>
                <c:pt idx="12">
                  <c:v>133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'Monthly Data&amp;Chart'!$F$1</c15:sqref>
                        </c15:formulaRef>
                      </c:ext>
                    </c:extLst>
                    <c:strCache>
                      <c:ptCount val="1"/>
                      <c:pt idx="0">
                        <c:v>Size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'Monthly Data&amp;Chart'!$E$2:$E$14</c15:sqref>
                        </c15:formulaRef>
                      </c:ext>
                    </c:extLst>
                    <c:numCache>
                      <c:formatCode>[$-409]mmm\-yy;@</c:formatCode>
                      <c:ptCount val="13"/>
                      <c:pt idx="0">
                        <c:v>42691</c:v>
                      </c:pt>
                      <c:pt idx="1">
                        <c:v>42721</c:v>
                      </c:pt>
                      <c:pt idx="2">
                        <c:v>42752</c:v>
                      </c:pt>
                      <c:pt idx="3">
                        <c:v>42783</c:v>
                      </c:pt>
                      <c:pt idx="4">
                        <c:v>42811</c:v>
                      </c:pt>
                      <c:pt idx="5">
                        <c:v>42842</c:v>
                      </c:pt>
                      <c:pt idx="6">
                        <c:v>42872</c:v>
                      </c:pt>
                      <c:pt idx="7">
                        <c:v>42903</c:v>
                      </c:pt>
                      <c:pt idx="8">
                        <c:v>42933</c:v>
                      </c:pt>
                      <c:pt idx="9">
                        <c:v>42964</c:v>
                      </c:pt>
                      <c:pt idx="10">
                        <c:v>42995</c:v>
                      </c:pt>
                      <c:pt idx="11">
                        <c:v>43025</c:v>
                      </c:pt>
                      <c:pt idx="12">
                        <c:v>43056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0-69C7-462D-9E35-3C63AEEF62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18126048"/>
        <c:axId val="1012184144"/>
      </c:barChart>
      <c:catAx>
        <c:axId val="1018126048"/>
        <c:scaling>
          <c:orientation val="minMax"/>
        </c:scaling>
        <c:delete val="0"/>
        <c:axPos val="b"/>
        <c:numFmt formatCode="[$-409]mmm\-yy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1012184144"/>
        <c:crosses val="autoZero"/>
        <c:auto val="1"/>
        <c:lblAlgn val="ctr"/>
        <c:lblOffset val="100"/>
        <c:noMultiLvlLbl val="1"/>
      </c:catAx>
      <c:valAx>
        <c:axId val="1012184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1018126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14612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CEB04F-66CB-450F-A52E-E35DD6308E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276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06167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CD2277-7C1A-43CA-8676-87B24AD584B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045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BE5AA1C-3A4A-4E86-88DD-FDD0A0056FE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10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11679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CD2277-7C1A-43CA-8676-87B24AD584B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7036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E0DCE-BD2C-4C2B-9155-9C62DCD1F9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6/23/2017</a:t>
            </a:r>
          </a:p>
        </p:txBody>
      </p:sp>
    </p:spTree>
    <p:extLst>
      <p:ext uri="{BB962C8B-B14F-4D97-AF65-F5344CB8AC3E}">
        <p14:creationId xmlns:p14="http://schemas.microsoft.com/office/powerpoint/2010/main" val="129543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B25CF3-65E5-4BD9-89B4-F8326B8814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6376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5C6261-E8C0-433D-B7D4-F8DAA7706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15848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53679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FC600-BC63-43A6-8E99-AEF868682EFE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6220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CD2277-7C1A-43CA-8676-87B24AD584B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414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B3D35E-F9BC-4069-9E02-3B4CD85D6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500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891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638CDD-B0A0-4F1C-9DF3-30E7E2391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33814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471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303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A4366E24-6D4C-497D-BA3D-465034B6D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428608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4A3EDBEC-DE4F-47B5-AA7F-E11760CCF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05243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CD2277-7C1A-43CA-8676-87B24AD584B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203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Pladsholder til noter 2">
            <a:extLst>
              <a:ext uri="{FF2B5EF4-FFF2-40B4-BE49-F238E27FC236}">
                <a16:creationId xmlns:a16="http://schemas.microsoft.com/office/drawing/2014/main" id="{1824451E-54D2-4AC1-85B0-5824F4348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30360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087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F3B806-50A6-46F9-BF03-E08FB9A258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4616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B5935E-C01E-4F13-9416-F011BE8962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0234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320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235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Ignite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7:33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4364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CD2277-7C1A-43CA-8676-87B24AD584B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9265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8025"/>
            <a:ext cx="6302375" cy="3544888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16619" y="4489387"/>
            <a:ext cx="5732949" cy="42531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550"/>
              </a:spcAft>
              <a:tabLst>
                <a:tab pos="100330" algn="l"/>
                <a:tab pos="201295" algn="l"/>
                <a:tab pos="301625" algn="l"/>
                <a:tab pos="365760" algn="l"/>
                <a:tab pos="402590" algn="l"/>
                <a:tab pos="548640" algn="l"/>
                <a:tab pos="731520" algn="l"/>
                <a:tab pos="914400" algn="l"/>
              </a:tabLst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4059181" y="0"/>
            <a:ext cx="3105348" cy="47256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B2ED8-C573-45EF-BF68-CEC19505703A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49567" y="8977133"/>
            <a:ext cx="714961" cy="47256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593424" marR="0" lvl="0" indent="0" algn="l" defTabSz="94916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pPr marL="0" marR="0" lvl="0" indent="0" algn="l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4699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CD2277-7C1A-43CA-8676-87B24AD584B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3129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9626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34869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79C07-8F2E-4BDF-96BA-B52FCB331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675063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657337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CD2277-7C1A-43CA-8676-87B24AD584B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417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4114800" cy="2314575"/>
          </a:xfrm>
          <a:prstGeom prst="rect">
            <a:avLst/>
          </a:prstGeom>
        </p:spPr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>
          <a:xfrm>
            <a:off x="5179484" y="6605695"/>
            <a:ext cx="3816927" cy="160521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686E6-18EE-4C5A-9F93-1BB7368484C9}"/>
              </a:ext>
            </a:extLst>
          </p:cNvPr>
          <p:cNvSpPr txBox="1"/>
          <p:nvPr/>
        </p:nvSpPr>
        <p:spPr>
          <a:xfrm>
            <a:off x="4572000" y="773399"/>
            <a:ext cx="4114800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3268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“…”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C760CC-54DF-4B31-B2D5-FFAAF92CEBE8}"/>
              </a:ext>
            </a:extLst>
          </p:cNvPr>
          <p:cNvSpPr txBox="1"/>
          <p:nvPr/>
        </p:nvSpPr>
        <p:spPr>
          <a:xfrm>
            <a:off x="6141719" y="2462904"/>
            <a:ext cx="2854691" cy="40510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Key points to land</a:t>
            </a:r>
          </a:p>
          <a:p>
            <a:pPr marL="342900" marR="0" lvl="0" indent="-34290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</a:p>
          <a:p>
            <a:pPr marL="342900" marR="0" lvl="0" indent="-34290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</a:p>
          <a:p>
            <a:pPr marL="342900" marR="0" lvl="0" indent="-34290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B73FC0D-9567-46DC-9688-11D3509C23B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Shift to a modern desktop with M365</a:t>
            </a:r>
          </a:p>
        </p:txBody>
      </p:sp>
    </p:spTree>
    <p:extLst>
      <p:ext uri="{BB962C8B-B14F-4D97-AF65-F5344CB8AC3E}">
        <p14:creationId xmlns:p14="http://schemas.microsoft.com/office/powerpoint/2010/main" val="227396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4210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230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65081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568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03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CEB04F-66CB-450F-A52E-E35DD6308E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006BD4-B180-469F-8B2D-8AFE9BF1D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78081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CD2277-7C1A-43CA-8676-87B24AD584B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2/19/2019 7:33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2242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1842404"/>
            <a:ext cx="2826674" cy="507831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1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1" y="2651656"/>
            <a:ext cx="2826975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892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, Section 2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0" y="217134"/>
            <a:ext cx="8741880" cy="449444"/>
          </a:xfrm>
        </p:spPr>
        <p:txBody>
          <a:bodyPr/>
          <a:lstStyle>
            <a:lvl1pPr algn="l" defTabSz="6857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647" b="0" kern="1200" cap="none" spc="-75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809357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03F3274D-8F90-4F75-B990-F6B7A291DE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2037" y="328154"/>
            <a:ext cx="8499810" cy="5567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7714674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82067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7"/>
            <a:ext cx="8263890" cy="158197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17" indent="0">
              <a:buNone/>
              <a:defRPr/>
            </a:lvl2pPr>
            <a:lvl3pPr marL="342834" indent="0">
              <a:buNone/>
              <a:defRPr/>
            </a:lvl3pPr>
            <a:lvl4pPr marL="514251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0327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0E4CC28-F82D-6A47-92EB-95F6EBBE17E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F0C1B591-0A98-054D-9781-AADC12B6FE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56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0C05C05E-1806-4E57-8E7D-3C97A393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3C0E3-BE71-43F8-AA14-FDF59500B69D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83512065-E4A3-4332-B70C-9E25EAEC9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330F3C0D-7AA0-48CA-A738-372E512AA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345AD-3184-4E49-95DD-3B3090D36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85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03413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36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8110"/>
            <a:ext cx="3909060" cy="1301895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2436" y="1078110"/>
            <a:ext cx="3909060" cy="1301895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0605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7312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0820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4917"/>
            <a:ext cx="4800600" cy="373949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912" y="2982990"/>
            <a:ext cx="48006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901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51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301895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301895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9547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EBB3-0217-E745-9DFB-14F4A3C4C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3B7FE-5447-9244-848E-1651A318E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6108F-F83D-4943-A259-684E68CC3A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653718D-2B83-EC4C-AB1D-2912FBA694B0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81553-ECF7-7D43-93A2-78381765D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DFC5C-8A95-EC40-820D-0A4646B7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76F1092-266D-CF48-86E0-E052C94D13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59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19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42900"/>
            <a:ext cx="4131314" cy="279308"/>
          </a:xfrm>
        </p:spPr>
        <p:txBody>
          <a:bodyPr tIns="64008"/>
          <a:lstStyle>
            <a:lvl1pPr>
              <a:defRPr sz="15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68954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91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tmp"/><Relationship Id="rId4" Type="http://schemas.openxmlformats.org/officeDocument/2006/relationships/image" Target="../media/image20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ig.office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hyperlink" Target="http://aka.ms/ReadinessToolkit" TargetMode="Externa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3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3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3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office365.uservoice.com/" TargetMode="External"/><Relationship Id="rId2" Type="http://schemas.openxmlformats.org/officeDocument/2006/relationships/hyperlink" Target="https://office.com/roadmap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hyperlink" Target="https://docs.microsoft.com/en-us/officeupdates/release-notes-office365-proplu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n-us/article/new-onedrive-sync-client-release-notes-845dcf18-f921-435e-bf28-4e24b95e5fc0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hyperlink" Target="https://docs.microsoft.com/en-us/onedrive/one-drive-quickstart-small-business" TargetMode="External"/><Relationship Id="rId4" Type="http://schemas.openxmlformats.org/officeDocument/2006/relationships/hyperlink" Target="https://docs.microsoft.com/en-us/onedrive/plan-onedrive-enterprise?_lrsc=4120c360-b94f-4343-898c-cf82e6efccc9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teams64bitmsi" TargetMode="External"/><Relationship Id="rId2" Type="http://schemas.openxmlformats.org/officeDocument/2006/relationships/hyperlink" Target="https://aka.ms/teams32bitmsi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hyperlink" Target="http://www.successwithteams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contegix.com/how-cloud-computing-can-actually-improve-small-business-security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EE0C08-A883-4EF0-AE96-4A1545CB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2019 powered by Click-to-Run</a:t>
            </a:r>
            <a:endParaRPr lang="da-DK" dirty="0"/>
          </a:p>
        </p:txBody>
      </p:sp>
      <p:sp>
        <p:nvSpPr>
          <p:cNvPr id="4" name="Rectangle: Single Corner Snipped 8">
            <a:extLst>
              <a:ext uri="{FF2B5EF4-FFF2-40B4-BE49-F238E27FC236}">
                <a16:creationId xmlns:a16="http://schemas.microsoft.com/office/drawing/2014/main" id="{854CE827-7AD4-4A7B-A806-24588F7D97BA}"/>
              </a:ext>
            </a:extLst>
          </p:cNvPr>
          <p:cNvSpPr/>
          <p:nvPr/>
        </p:nvSpPr>
        <p:spPr bwMode="auto">
          <a:xfrm flipV="1">
            <a:off x="441197" y="1520428"/>
            <a:ext cx="1874366" cy="2415200"/>
          </a:xfrm>
          <a:prstGeom prst="snip1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" name="Rectangle: Single Corner Snipped 26">
            <a:extLst>
              <a:ext uri="{FF2B5EF4-FFF2-40B4-BE49-F238E27FC236}">
                <a16:creationId xmlns:a16="http://schemas.microsoft.com/office/drawing/2014/main" id="{CEE8F8F5-7E5D-40DA-B8E9-E2D584D371CB}"/>
              </a:ext>
            </a:extLst>
          </p:cNvPr>
          <p:cNvSpPr/>
          <p:nvPr/>
        </p:nvSpPr>
        <p:spPr bwMode="auto">
          <a:xfrm flipV="1">
            <a:off x="2572266" y="1520428"/>
            <a:ext cx="1874366" cy="2415200"/>
          </a:xfrm>
          <a:prstGeom prst="snip1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" name="Rectangle: Single Corner Snipped 27">
            <a:extLst>
              <a:ext uri="{FF2B5EF4-FFF2-40B4-BE49-F238E27FC236}">
                <a16:creationId xmlns:a16="http://schemas.microsoft.com/office/drawing/2014/main" id="{AB7D8557-6E0E-4BD3-B979-6A46B6F7D47B}"/>
              </a:ext>
            </a:extLst>
          </p:cNvPr>
          <p:cNvSpPr/>
          <p:nvPr/>
        </p:nvSpPr>
        <p:spPr bwMode="auto">
          <a:xfrm flipV="1">
            <a:off x="4703335" y="1520428"/>
            <a:ext cx="1874366" cy="2415200"/>
          </a:xfrm>
          <a:prstGeom prst="snip1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.</a:t>
            </a:r>
          </a:p>
        </p:txBody>
      </p:sp>
      <p:sp>
        <p:nvSpPr>
          <p:cNvPr id="7" name="Rectangle: Single Corner Snipped 35">
            <a:extLst>
              <a:ext uri="{FF2B5EF4-FFF2-40B4-BE49-F238E27FC236}">
                <a16:creationId xmlns:a16="http://schemas.microsoft.com/office/drawing/2014/main" id="{C0A07251-098D-4624-ABF9-082A849EDB79}"/>
              </a:ext>
            </a:extLst>
          </p:cNvPr>
          <p:cNvSpPr/>
          <p:nvPr/>
        </p:nvSpPr>
        <p:spPr bwMode="auto">
          <a:xfrm flipV="1">
            <a:off x="6832675" y="1520428"/>
            <a:ext cx="1874366" cy="2415200"/>
          </a:xfrm>
          <a:prstGeom prst="snip1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.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8404A696-0876-4EBF-83CB-21978D6A3938}"/>
              </a:ext>
            </a:extLst>
          </p:cNvPr>
          <p:cNvSpPr/>
          <p:nvPr/>
        </p:nvSpPr>
        <p:spPr>
          <a:xfrm>
            <a:off x="436959" y="1714092"/>
            <a:ext cx="187860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defRPr/>
            </a:pPr>
            <a:r>
              <a:rPr lang="en-US" sz="1500" kern="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Updates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70FADA1A-168E-43F9-9CC0-601A99CCA22A}"/>
              </a:ext>
            </a:extLst>
          </p:cNvPr>
          <p:cNvSpPr/>
          <p:nvPr/>
        </p:nvSpPr>
        <p:spPr>
          <a:xfrm>
            <a:off x="507206" y="2626247"/>
            <a:ext cx="1743075" cy="954107"/>
          </a:xfrm>
          <a:prstGeom prst="rect">
            <a:avLst/>
          </a:prstGeom>
        </p:spPr>
        <p:txBody>
          <a:bodyPr wrap="square" tIns="68580" bIns="68580">
            <a:spAutoFit/>
          </a:bodyPr>
          <a:lstStyle/>
          <a:p>
            <a:pPr algn="ctr" defTabSz="685800">
              <a:spcAft>
                <a:spcPts val="60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Segoe UI"/>
                <a:cs typeface="Segoe UI" panose="020B0502040204020203" pitchFamily="34" charset="0"/>
              </a:rPr>
              <a:t>Always up to date and secure</a:t>
            </a:r>
          </a:p>
          <a:p>
            <a:pPr algn="ctr" defTabSz="685800">
              <a:spcAft>
                <a:spcPts val="60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Segoe UI"/>
                <a:cs typeface="Segoe UI" panose="020B0502040204020203" pitchFamily="34" charset="0"/>
              </a:rPr>
              <a:t>Predictable, cumulative monthly updates</a:t>
            </a: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ED46F2B2-5E76-48D1-A486-FBFD20D4E4C4}"/>
              </a:ext>
            </a:extLst>
          </p:cNvPr>
          <p:cNvSpPr/>
          <p:nvPr/>
        </p:nvSpPr>
        <p:spPr>
          <a:xfrm>
            <a:off x="2562063" y="1714092"/>
            <a:ext cx="187860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defRPr/>
            </a:pPr>
            <a:r>
              <a:rPr lang="en-US" sz="1500" ker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Manageability</a:t>
            </a: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6872D7D8-BA78-4F29-B4F7-7C7164838AEB}"/>
              </a:ext>
            </a:extLst>
          </p:cNvPr>
          <p:cNvSpPr/>
          <p:nvPr/>
        </p:nvSpPr>
        <p:spPr>
          <a:xfrm>
            <a:off x="2636043" y="2626247"/>
            <a:ext cx="1743076" cy="769441"/>
          </a:xfrm>
          <a:prstGeom prst="rect">
            <a:avLst/>
          </a:prstGeom>
        </p:spPr>
        <p:txBody>
          <a:bodyPr wrap="square" tIns="68580" bIns="68580">
            <a:spAutoFit/>
          </a:bodyPr>
          <a:lstStyle/>
          <a:p>
            <a:pPr algn="ctr" defTabSz="685775">
              <a:spcAft>
                <a:spcPts val="600"/>
              </a:spcAft>
              <a:defRPr/>
            </a:pPr>
            <a:r>
              <a:rPr lang="en-US" sz="1200">
                <a:solidFill>
                  <a:srgbClr val="1A1A1A"/>
                </a:solidFill>
                <a:latin typeface="Segoe UI"/>
              </a:rPr>
              <a:t>Full management control and capabilities</a:t>
            </a:r>
          </a:p>
          <a:p>
            <a:pPr algn="ctr" defTabSz="685775">
              <a:spcAft>
                <a:spcPts val="600"/>
              </a:spcAft>
              <a:defRPr/>
            </a:pPr>
            <a:r>
              <a:rPr lang="en-US" sz="1200">
                <a:solidFill>
                  <a:srgbClr val="1A1A1A"/>
                </a:solidFill>
                <a:latin typeface="Segoe UI"/>
              </a:rPr>
              <a:t>Unified set of tools</a:t>
            </a: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E7FD3126-325A-4F05-8909-1F0DC9BE23F2}"/>
              </a:ext>
            </a:extLst>
          </p:cNvPr>
          <p:cNvSpPr/>
          <p:nvPr/>
        </p:nvSpPr>
        <p:spPr>
          <a:xfrm>
            <a:off x="4699097" y="1714092"/>
            <a:ext cx="187860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defRPr/>
            </a:pPr>
            <a:r>
              <a:rPr lang="en-US" sz="1500" ker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Licensing</a:t>
            </a: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BC51EFA8-9162-41FC-8CFD-A54A4AA12C74}"/>
              </a:ext>
            </a:extLst>
          </p:cNvPr>
          <p:cNvSpPr/>
          <p:nvPr/>
        </p:nvSpPr>
        <p:spPr>
          <a:xfrm>
            <a:off x="4757737" y="2626247"/>
            <a:ext cx="1757363" cy="1215717"/>
          </a:xfrm>
          <a:prstGeom prst="rect">
            <a:avLst/>
          </a:prstGeom>
        </p:spPr>
        <p:txBody>
          <a:bodyPr wrap="square" tIns="68580" bIns="68580">
            <a:spAutoFit/>
          </a:bodyPr>
          <a:lstStyle/>
          <a:p>
            <a:pPr algn="ctr" defTabSz="685775">
              <a:spcAft>
                <a:spcPts val="600"/>
              </a:spcAft>
              <a:defRPr/>
            </a:pPr>
            <a:r>
              <a:rPr lang="en-US" sz="1200">
                <a:solidFill>
                  <a:srgbClr val="1A1A1A"/>
                </a:solidFill>
                <a:latin typeface="Segoe UI"/>
              </a:rPr>
              <a:t>Per-device</a:t>
            </a:r>
          </a:p>
          <a:p>
            <a:pPr algn="ctr" defTabSz="685775">
              <a:spcAft>
                <a:spcPts val="600"/>
              </a:spcAft>
              <a:defRPr/>
            </a:pPr>
            <a:r>
              <a:rPr lang="en-US" sz="1200">
                <a:solidFill>
                  <a:srgbClr val="1A1A1A"/>
                </a:solidFill>
                <a:latin typeface="Segoe UI"/>
              </a:rPr>
              <a:t>KMS and MAK activation</a:t>
            </a:r>
          </a:p>
          <a:p>
            <a:pPr algn="ctr" defTabSz="685775">
              <a:spcAft>
                <a:spcPts val="600"/>
              </a:spcAft>
              <a:defRPr/>
            </a:pPr>
            <a:r>
              <a:rPr lang="en-US" sz="1200">
                <a:solidFill>
                  <a:srgbClr val="1A1A1A"/>
                </a:solidFill>
                <a:latin typeface="Segoe UI"/>
              </a:rPr>
              <a:t>Supports disconnected devices</a:t>
            </a: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C57C3878-2D4B-4319-9A49-EF633E0E0D4A}"/>
              </a:ext>
            </a:extLst>
          </p:cNvPr>
          <p:cNvSpPr/>
          <p:nvPr/>
        </p:nvSpPr>
        <p:spPr>
          <a:xfrm>
            <a:off x="6830166" y="1714092"/>
            <a:ext cx="187860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defRPr/>
            </a:pPr>
            <a:r>
              <a:rPr lang="en-US" sz="1500" kern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Upgrades</a:t>
            </a: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BF9E47C2-6181-40F2-83C8-0A22915C0678}"/>
              </a:ext>
            </a:extLst>
          </p:cNvPr>
          <p:cNvSpPr/>
          <p:nvPr/>
        </p:nvSpPr>
        <p:spPr>
          <a:xfrm>
            <a:off x="6886575" y="2626247"/>
            <a:ext cx="1750219" cy="769441"/>
          </a:xfrm>
          <a:prstGeom prst="rect">
            <a:avLst/>
          </a:prstGeom>
        </p:spPr>
        <p:txBody>
          <a:bodyPr wrap="square" tIns="68580" bIns="68580">
            <a:spAutoFit/>
          </a:bodyPr>
          <a:lstStyle/>
          <a:p>
            <a:pPr algn="ctr" defTabSz="685775">
              <a:spcAft>
                <a:spcPts val="600"/>
              </a:spcAft>
              <a:defRPr/>
            </a:pPr>
            <a:r>
              <a:rPr lang="en-US" sz="1200" dirty="0">
                <a:solidFill>
                  <a:srgbClr val="1A1A1A"/>
                </a:solidFill>
                <a:latin typeface="Segoe UI"/>
              </a:rPr>
              <a:t>Easy upgrade to Office 365</a:t>
            </a:r>
          </a:p>
          <a:p>
            <a:pPr algn="ctr" defTabSz="685775">
              <a:spcAft>
                <a:spcPts val="600"/>
              </a:spcAft>
              <a:defRPr/>
            </a:pPr>
            <a:r>
              <a:rPr lang="en-US" sz="1200" dirty="0">
                <a:solidFill>
                  <a:srgbClr val="1A1A1A"/>
                </a:solidFill>
                <a:latin typeface="Segoe UI"/>
              </a:rPr>
              <a:t>Move when ready</a:t>
            </a:r>
          </a:p>
        </p:txBody>
      </p:sp>
      <p:cxnSp>
        <p:nvCxnSpPr>
          <p:cNvPr id="16" name="Straight Connector 21">
            <a:extLst>
              <a:ext uri="{FF2B5EF4-FFF2-40B4-BE49-F238E27FC236}">
                <a16:creationId xmlns:a16="http://schemas.microsoft.com/office/drawing/2014/main" id="{C43A3B4C-5750-456F-9E76-BEDDAD4B6E1C}"/>
              </a:ext>
            </a:extLst>
          </p:cNvPr>
          <p:cNvCxnSpPr>
            <a:cxnSpLocks/>
          </p:cNvCxnSpPr>
          <p:nvPr/>
        </p:nvCxnSpPr>
        <p:spPr>
          <a:xfrm rot="2700000" flipV="1">
            <a:off x="2203637" y="3527451"/>
            <a:ext cx="0" cy="628321"/>
          </a:xfrm>
          <a:prstGeom prst="line">
            <a:avLst/>
          </a:prstGeom>
          <a:ln w="1905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2">
            <a:extLst>
              <a:ext uri="{FF2B5EF4-FFF2-40B4-BE49-F238E27FC236}">
                <a16:creationId xmlns:a16="http://schemas.microsoft.com/office/drawing/2014/main" id="{008CB3F4-41DC-47E0-BCD9-BD14CE1B255E}"/>
              </a:ext>
            </a:extLst>
          </p:cNvPr>
          <p:cNvCxnSpPr>
            <a:cxnSpLocks/>
          </p:cNvCxnSpPr>
          <p:nvPr/>
        </p:nvCxnSpPr>
        <p:spPr>
          <a:xfrm rot="2700000" flipV="1">
            <a:off x="4337609" y="3524423"/>
            <a:ext cx="0" cy="628321"/>
          </a:xfrm>
          <a:prstGeom prst="line">
            <a:avLst/>
          </a:prstGeom>
          <a:ln w="1905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3">
            <a:extLst>
              <a:ext uri="{FF2B5EF4-FFF2-40B4-BE49-F238E27FC236}">
                <a16:creationId xmlns:a16="http://schemas.microsoft.com/office/drawing/2014/main" id="{4366603E-AD8B-43FC-8E5A-F5364E88C15F}"/>
              </a:ext>
            </a:extLst>
          </p:cNvPr>
          <p:cNvCxnSpPr>
            <a:cxnSpLocks/>
          </p:cNvCxnSpPr>
          <p:nvPr/>
        </p:nvCxnSpPr>
        <p:spPr>
          <a:xfrm rot="2700000" flipV="1">
            <a:off x="6464800" y="3527451"/>
            <a:ext cx="0" cy="628321"/>
          </a:xfrm>
          <a:prstGeom prst="line">
            <a:avLst/>
          </a:prstGeom>
          <a:ln w="1905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4">
            <a:extLst>
              <a:ext uri="{FF2B5EF4-FFF2-40B4-BE49-F238E27FC236}">
                <a16:creationId xmlns:a16="http://schemas.microsoft.com/office/drawing/2014/main" id="{B2EC3AC2-CD57-43FE-BE60-D320AA61B2C8}"/>
              </a:ext>
            </a:extLst>
          </p:cNvPr>
          <p:cNvCxnSpPr>
            <a:cxnSpLocks/>
          </p:cNvCxnSpPr>
          <p:nvPr/>
        </p:nvCxnSpPr>
        <p:spPr>
          <a:xfrm rot="2700000" flipV="1">
            <a:off x="8600551" y="3520341"/>
            <a:ext cx="0" cy="628321"/>
          </a:xfrm>
          <a:prstGeom prst="line">
            <a:avLst/>
          </a:prstGeom>
          <a:ln w="1905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lendar" title="Icon of a calendar">
            <a:extLst>
              <a:ext uri="{FF2B5EF4-FFF2-40B4-BE49-F238E27FC236}">
                <a16:creationId xmlns:a16="http://schemas.microsoft.com/office/drawing/2014/main" id="{636E1180-AC9C-4A20-BED0-099ACEB47E5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64442" y="2117230"/>
            <a:ext cx="423638" cy="405927"/>
          </a:xfrm>
          <a:custGeom>
            <a:avLst/>
            <a:gdLst>
              <a:gd name="T0" fmla="*/ 598 w 598"/>
              <a:gd name="T1" fmla="*/ 573 h 573"/>
              <a:gd name="T2" fmla="*/ 0 w 598"/>
              <a:gd name="T3" fmla="*/ 59 h 573"/>
              <a:gd name="T4" fmla="*/ 598 w 598"/>
              <a:gd name="T5" fmla="*/ 341 h 573"/>
              <a:gd name="T6" fmla="*/ 598 w 598"/>
              <a:gd name="T7" fmla="*/ 176 h 573"/>
              <a:gd name="T8" fmla="*/ 120 w 598"/>
              <a:gd name="T9" fmla="*/ 121 h 573"/>
              <a:gd name="T10" fmla="*/ 477 w 598"/>
              <a:gd name="T11" fmla="*/ 121 h 573"/>
              <a:gd name="T12" fmla="*/ 246 w 598"/>
              <a:gd name="T13" fmla="*/ 252 h 573"/>
              <a:gd name="T14" fmla="*/ 232 w 598"/>
              <a:gd name="T15" fmla="*/ 266 h 573"/>
              <a:gd name="T16" fmla="*/ 246 w 598"/>
              <a:gd name="T17" fmla="*/ 259 h 573"/>
              <a:gd name="T18" fmla="*/ 365 w 598"/>
              <a:gd name="T19" fmla="*/ 252 h 573"/>
              <a:gd name="T20" fmla="*/ 351 w 598"/>
              <a:gd name="T21" fmla="*/ 266 h 573"/>
              <a:gd name="T22" fmla="*/ 365 w 598"/>
              <a:gd name="T23" fmla="*/ 257 h 573"/>
              <a:gd name="T24" fmla="*/ 484 w 598"/>
              <a:gd name="T25" fmla="*/ 252 h 573"/>
              <a:gd name="T26" fmla="*/ 470 w 598"/>
              <a:gd name="T27" fmla="*/ 266 h 573"/>
              <a:gd name="T28" fmla="*/ 484 w 598"/>
              <a:gd name="T29" fmla="*/ 259 h 573"/>
              <a:gd name="T30" fmla="*/ 246 w 598"/>
              <a:gd name="T31" fmla="*/ 332 h 573"/>
              <a:gd name="T32" fmla="*/ 232 w 598"/>
              <a:gd name="T33" fmla="*/ 344 h 573"/>
              <a:gd name="T34" fmla="*/ 246 w 598"/>
              <a:gd name="T35" fmla="*/ 339 h 573"/>
              <a:gd name="T36" fmla="*/ 365 w 598"/>
              <a:gd name="T37" fmla="*/ 332 h 573"/>
              <a:gd name="T38" fmla="*/ 351 w 598"/>
              <a:gd name="T39" fmla="*/ 344 h 573"/>
              <a:gd name="T40" fmla="*/ 365 w 598"/>
              <a:gd name="T41" fmla="*/ 337 h 573"/>
              <a:gd name="T42" fmla="*/ 484 w 598"/>
              <a:gd name="T43" fmla="*/ 332 h 573"/>
              <a:gd name="T44" fmla="*/ 470 w 598"/>
              <a:gd name="T45" fmla="*/ 344 h 573"/>
              <a:gd name="T46" fmla="*/ 484 w 598"/>
              <a:gd name="T47" fmla="*/ 339 h 573"/>
              <a:gd name="T48" fmla="*/ 127 w 598"/>
              <a:gd name="T49" fmla="*/ 332 h 573"/>
              <a:gd name="T50" fmla="*/ 113 w 598"/>
              <a:gd name="T51" fmla="*/ 344 h 573"/>
              <a:gd name="T52" fmla="*/ 127 w 598"/>
              <a:gd name="T53" fmla="*/ 337 h 573"/>
              <a:gd name="T54" fmla="*/ 246 w 598"/>
              <a:gd name="T55" fmla="*/ 410 h 573"/>
              <a:gd name="T56" fmla="*/ 232 w 598"/>
              <a:gd name="T57" fmla="*/ 424 h 573"/>
              <a:gd name="T58" fmla="*/ 246 w 598"/>
              <a:gd name="T59" fmla="*/ 417 h 573"/>
              <a:gd name="T60" fmla="*/ 365 w 598"/>
              <a:gd name="T61" fmla="*/ 410 h 573"/>
              <a:gd name="T62" fmla="*/ 351 w 598"/>
              <a:gd name="T63" fmla="*/ 424 h 573"/>
              <a:gd name="T64" fmla="*/ 365 w 598"/>
              <a:gd name="T65" fmla="*/ 417 h 573"/>
              <a:gd name="T66" fmla="*/ 484 w 598"/>
              <a:gd name="T67" fmla="*/ 410 h 573"/>
              <a:gd name="T68" fmla="*/ 470 w 598"/>
              <a:gd name="T69" fmla="*/ 424 h 573"/>
              <a:gd name="T70" fmla="*/ 484 w 598"/>
              <a:gd name="T71" fmla="*/ 417 h 573"/>
              <a:gd name="T72" fmla="*/ 127 w 598"/>
              <a:gd name="T73" fmla="*/ 410 h 573"/>
              <a:gd name="T74" fmla="*/ 113 w 598"/>
              <a:gd name="T75" fmla="*/ 424 h 573"/>
              <a:gd name="T76" fmla="*/ 127 w 598"/>
              <a:gd name="T77" fmla="*/ 417 h 573"/>
              <a:gd name="T78" fmla="*/ 246 w 598"/>
              <a:gd name="T79" fmla="*/ 490 h 573"/>
              <a:gd name="T80" fmla="*/ 232 w 598"/>
              <a:gd name="T81" fmla="*/ 504 h 573"/>
              <a:gd name="T82" fmla="*/ 246 w 598"/>
              <a:gd name="T83" fmla="*/ 497 h 573"/>
              <a:gd name="T84" fmla="*/ 365 w 598"/>
              <a:gd name="T85" fmla="*/ 490 h 573"/>
              <a:gd name="T86" fmla="*/ 351 w 598"/>
              <a:gd name="T87" fmla="*/ 504 h 573"/>
              <a:gd name="T88" fmla="*/ 365 w 598"/>
              <a:gd name="T89" fmla="*/ 497 h 573"/>
              <a:gd name="T90" fmla="*/ 127 w 598"/>
              <a:gd name="T91" fmla="*/ 490 h 573"/>
              <a:gd name="T92" fmla="*/ 113 w 598"/>
              <a:gd name="T93" fmla="*/ 504 h 573"/>
              <a:gd name="T94" fmla="*/ 127 w 598"/>
              <a:gd name="T95" fmla="*/ 495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98" h="573">
                <a:moveTo>
                  <a:pt x="598" y="341"/>
                </a:moveTo>
                <a:lnTo>
                  <a:pt x="598" y="573"/>
                </a:lnTo>
                <a:lnTo>
                  <a:pt x="0" y="573"/>
                </a:lnTo>
                <a:lnTo>
                  <a:pt x="0" y="59"/>
                </a:lnTo>
                <a:lnTo>
                  <a:pt x="598" y="59"/>
                </a:lnTo>
                <a:lnTo>
                  <a:pt x="598" y="341"/>
                </a:lnTo>
                <a:moveTo>
                  <a:pt x="0" y="176"/>
                </a:moveTo>
                <a:lnTo>
                  <a:pt x="598" y="176"/>
                </a:lnTo>
                <a:moveTo>
                  <a:pt x="120" y="0"/>
                </a:moveTo>
                <a:lnTo>
                  <a:pt x="120" y="121"/>
                </a:lnTo>
                <a:moveTo>
                  <a:pt x="477" y="0"/>
                </a:moveTo>
                <a:lnTo>
                  <a:pt x="477" y="121"/>
                </a:lnTo>
                <a:moveTo>
                  <a:pt x="246" y="259"/>
                </a:moveTo>
                <a:lnTo>
                  <a:pt x="246" y="252"/>
                </a:lnTo>
                <a:lnTo>
                  <a:pt x="232" y="252"/>
                </a:lnTo>
                <a:lnTo>
                  <a:pt x="232" y="266"/>
                </a:lnTo>
                <a:lnTo>
                  <a:pt x="246" y="266"/>
                </a:lnTo>
                <a:lnTo>
                  <a:pt x="246" y="259"/>
                </a:lnTo>
                <a:moveTo>
                  <a:pt x="365" y="257"/>
                </a:moveTo>
                <a:lnTo>
                  <a:pt x="365" y="252"/>
                </a:lnTo>
                <a:lnTo>
                  <a:pt x="351" y="252"/>
                </a:lnTo>
                <a:lnTo>
                  <a:pt x="351" y="266"/>
                </a:lnTo>
                <a:lnTo>
                  <a:pt x="365" y="266"/>
                </a:lnTo>
                <a:lnTo>
                  <a:pt x="365" y="257"/>
                </a:lnTo>
                <a:moveTo>
                  <a:pt x="484" y="259"/>
                </a:moveTo>
                <a:lnTo>
                  <a:pt x="484" y="252"/>
                </a:lnTo>
                <a:lnTo>
                  <a:pt x="470" y="252"/>
                </a:lnTo>
                <a:lnTo>
                  <a:pt x="470" y="266"/>
                </a:lnTo>
                <a:lnTo>
                  <a:pt x="484" y="266"/>
                </a:lnTo>
                <a:lnTo>
                  <a:pt x="484" y="259"/>
                </a:lnTo>
                <a:moveTo>
                  <a:pt x="246" y="339"/>
                </a:moveTo>
                <a:lnTo>
                  <a:pt x="246" y="332"/>
                </a:lnTo>
                <a:lnTo>
                  <a:pt x="232" y="332"/>
                </a:lnTo>
                <a:lnTo>
                  <a:pt x="232" y="344"/>
                </a:lnTo>
                <a:lnTo>
                  <a:pt x="246" y="344"/>
                </a:lnTo>
                <a:lnTo>
                  <a:pt x="246" y="339"/>
                </a:lnTo>
                <a:moveTo>
                  <a:pt x="365" y="337"/>
                </a:moveTo>
                <a:lnTo>
                  <a:pt x="365" y="332"/>
                </a:lnTo>
                <a:lnTo>
                  <a:pt x="351" y="332"/>
                </a:lnTo>
                <a:lnTo>
                  <a:pt x="351" y="344"/>
                </a:lnTo>
                <a:lnTo>
                  <a:pt x="365" y="344"/>
                </a:lnTo>
                <a:lnTo>
                  <a:pt x="365" y="337"/>
                </a:lnTo>
                <a:moveTo>
                  <a:pt x="484" y="339"/>
                </a:moveTo>
                <a:lnTo>
                  <a:pt x="484" y="332"/>
                </a:lnTo>
                <a:lnTo>
                  <a:pt x="470" y="332"/>
                </a:lnTo>
                <a:lnTo>
                  <a:pt x="470" y="344"/>
                </a:lnTo>
                <a:lnTo>
                  <a:pt x="484" y="344"/>
                </a:lnTo>
                <a:lnTo>
                  <a:pt x="484" y="339"/>
                </a:lnTo>
                <a:moveTo>
                  <a:pt x="127" y="337"/>
                </a:moveTo>
                <a:lnTo>
                  <a:pt x="127" y="332"/>
                </a:lnTo>
                <a:lnTo>
                  <a:pt x="113" y="332"/>
                </a:lnTo>
                <a:lnTo>
                  <a:pt x="113" y="344"/>
                </a:lnTo>
                <a:lnTo>
                  <a:pt x="127" y="344"/>
                </a:lnTo>
                <a:lnTo>
                  <a:pt x="127" y="337"/>
                </a:lnTo>
                <a:moveTo>
                  <a:pt x="246" y="417"/>
                </a:moveTo>
                <a:lnTo>
                  <a:pt x="246" y="410"/>
                </a:lnTo>
                <a:lnTo>
                  <a:pt x="232" y="410"/>
                </a:lnTo>
                <a:lnTo>
                  <a:pt x="232" y="424"/>
                </a:lnTo>
                <a:lnTo>
                  <a:pt x="246" y="424"/>
                </a:lnTo>
                <a:lnTo>
                  <a:pt x="246" y="417"/>
                </a:lnTo>
                <a:moveTo>
                  <a:pt x="365" y="417"/>
                </a:moveTo>
                <a:lnTo>
                  <a:pt x="365" y="410"/>
                </a:lnTo>
                <a:lnTo>
                  <a:pt x="351" y="410"/>
                </a:lnTo>
                <a:lnTo>
                  <a:pt x="351" y="424"/>
                </a:lnTo>
                <a:lnTo>
                  <a:pt x="365" y="424"/>
                </a:lnTo>
                <a:lnTo>
                  <a:pt x="365" y="417"/>
                </a:lnTo>
                <a:moveTo>
                  <a:pt x="484" y="417"/>
                </a:moveTo>
                <a:lnTo>
                  <a:pt x="484" y="410"/>
                </a:lnTo>
                <a:lnTo>
                  <a:pt x="470" y="410"/>
                </a:lnTo>
                <a:lnTo>
                  <a:pt x="470" y="424"/>
                </a:lnTo>
                <a:lnTo>
                  <a:pt x="484" y="424"/>
                </a:lnTo>
                <a:lnTo>
                  <a:pt x="484" y="417"/>
                </a:lnTo>
                <a:moveTo>
                  <a:pt x="127" y="417"/>
                </a:moveTo>
                <a:lnTo>
                  <a:pt x="127" y="410"/>
                </a:lnTo>
                <a:lnTo>
                  <a:pt x="113" y="410"/>
                </a:lnTo>
                <a:lnTo>
                  <a:pt x="113" y="424"/>
                </a:lnTo>
                <a:lnTo>
                  <a:pt x="127" y="424"/>
                </a:lnTo>
                <a:lnTo>
                  <a:pt x="127" y="417"/>
                </a:lnTo>
                <a:moveTo>
                  <a:pt x="246" y="497"/>
                </a:moveTo>
                <a:lnTo>
                  <a:pt x="246" y="490"/>
                </a:lnTo>
                <a:lnTo>
                  <a:pt x="232" y="490"/>
                </a:lnTo>
                <a:lnTo>
                  <a:pt x="232" y="504"/>
                </a:lnTo>
                <a:lnTo>
                  <a:pt x="246" y="504"/>
                </a:lnTo>
                <a:lnTo>
                  <a:pt x="246" y="497"/>
                </a:lnTo>
                <a:moveTo>
                  <a:pt x="365" y="497"/>
                </a:moveTo>
                <a:lnTo>
                  <a:pt x="365" y="490"/>
                </a:lnTo>
                <a:lnTo>
                  <a:pt x="351" y="490"/>
                </a:lnTo>
                <a:lnTo>
                  <a:pt x="351" y="504"/>
                </a:lnTo>
                <a:lnTo>
                  <a:pt x="365" y="504"/>
                </a:lnTo>
                <a:lnTo>
                  <a:pt x="365" y="497"/>
                </a:lnTo>
                <a:moveTo>
                  <a:pt x="127" y="495"/>
                </a:moveTo>
                <a:lnTo>
                  <a:pt x="127" y="490"/>
                </a:lnTo>
                <a:lnTo>
                  <a:pt x="113" y="490"/>
                </a:lnTo>
                <a:lnTo>
                  <a:pt x="113" y="504"/>
                </a:lnTo>
                <a:lnTo>
                  <a:pt x="127" y="504"/>
                </a:lnTo>
                <a:lnTo>
                  <a:pt x="127" y="495"/>
                </a:ln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75">
              <a:defRPr/>
            </a:pPr>
            <a:endParaRPr lang="en-US" sz="1324">
              <a:solidFill>
                <a:srgbClr val="0078D4"/>
              </a:solidFill>
              <a:latin typeface="Segoe UI"/>
            </a:endParaRPr>
          </a:p>
        </p:txBody>
      </p:sp>
      <p:sp>
        <p:nvSpPr>
          <p:cNvPr id="21" name="Processing_E9F5" title="Icon of two interlocked gears">
            <a:extLst>
              <a:ext uri="{FF2B5EF4-FFF2-40B4-BE49-F238E27FC236}">
                <a16:creationId xmlns:a16="http://schemas.microsoft.com/office/drawing/2014/main" id="{63956947-2D89-44A2-A673-7ED3B86D967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65760" y="2115015"/>
            <a:ext cx="471208" cy="410392"/>
          </a:xfrm>
          <a:custGeom>
            <a:avLst/>
            <a:gdLst>
              <a:gd name="T0" fmla="*/ 924 w 3867"/>
              <a:gd name="T1" fmla="*/ 299 h 3367"/>
              <a:gd name="T2" fmla="*/ 1549 w 3867"/>
              <a:gd name="T3" fmla="*/ 924 h 3367"/>
              <a:gd name="T4" fmla="*/ 924 w 3867"/>
              <a:gd name="T5" fmla="*/ 1549 h 3367"/>
              <a:gd name="T6" fmla="*/ 299 w 3867"/>
              <a:gd name="T7" fmla="*/ 924 h 3367"/>
              <a:gd name="T8" fmla="*/ 924 w 3867"/>
              <a:gd name="T9" fmla="*/ 299 h 3367"/>
              <a:gd name="T10" fmla="*/ 1163 w 3867"/>
              <a:gd name="T11" fmla="*/ 347 h 3367"/>
              <a:gd name="T12" fmla="*/ 1307 w 3867"/>
              <a:gd name="T13" fmla="*/ 0 h 3367"/>
              <a:gd name="T14" fmla="*/ 1501 w 3867"/>
              <a:gd name="T15" fmla="*/ 685 h 3367"/>
              <a:gd name="T16" fmla="*/ 1848 w 3867"/>
              <a:gd name="T17" fmla="*/ 541 h 3367"/>
              <a:gd name="T18" fmla="*/ 1501 w 3867"/>
              <a:gd name="T19" fmla="*/ 1163 h 3367"/>
              <a:gd name="T20" fmla="*/ 1848 w 3867"/>
              <a:gd name="T21" fmla="*/ 1307 h 3367"/>
              <a:gd name="T22" fmla="*/ 1163 w 3867"/>
              <a:gd name="T23" fmla="*/ 1501 h 3367"/>
              <a:gd name="T24" fmla="*/ 1307 w 3867"/>
              <a:gd name="T25" fmla="*/ 1848 h 3367"/>
              <a:gd name="T26" fmla="*/ 685 w 3867"/>
              <a:gd name="T27" fmla="*/ 1501 h 3367"/>
              <a:gd name="T28" fmla="*/ 541 w 3867"/>
              <a:gd name="T29" fmla="*/ 1848 h 3367"/>
              <a:gd name="T30" fmla="*/ 347 w 3867"/>
              <a:gd name="T31" fmla="*/ 1163 h 3367"/>
              <a:gd name="T32" fmla="*/ 0 w 3867"/>
              <a:gd name="T33" fmla="*/ 1307 h 3367"/>
              <a:gd name="T34" fmla="*/ 0 w 3867"/>
              <a:gd name="T35" fmla="*/ 541 h 3367"/>
              <a:gd name="T36" fmla="*/ 347 w 3867"/>
              <a:gd name="T37" fmla="*/ 685 h 3367"/>
              <a:gd name="T38" fmla="*/ 685 w 3867"/>
              <a:gd name="T39" fmla="*/ 347 h 3367"/>
              <a:gd name="T40" fmla="*/ 541 w 3867"/>
              <a:gd name="T41" fmla="*/ 0 h 3367"/>
              <a:gd name="T42" fmla="*/ 2049 w 3867"/>
              <a:gd name="T43" fmla="*/ 2299 h 3367"/>
              <a:gd name="T44" fmla="*/ 2799 w 3867"/>
              <a:gd name="T45" fmla="*/ 3049 h 3367"/>
              <a:gd name="T46" fmla="*/ 3549 w 3867"/>
              <a:gd name="T47" fmla="*/ 2299 h 3367"/>
              <a:gd name="T48" fmla="*/ 2799 w 3867"/>
              <a:gd name="T49" fmla="*/ 1549 h 3367"/>
              <a:gd name="T50" fmla="*/ 2049 w 3867"/>
              <a:gd name="T51" fmla="*/ 2299 h 3367"/>
              <a:gd name="T52" fmla="*/ 2357 w 3867"/>
              <a:gd name="T53" fmla="*/ 1231 h 3367"/>
              <a:gd name="T54" fmla="*/ 2512 w 3867"/>
              <a:gd name="T55" fmla="*/ 1606 h 3367"/>
              <a:gd name="T56" fmla="*/ 2106 w 3867"/>
              <a:gd name="T57" fmla="*/ 2012 h 3367"/>
              <a:gd name="T58" fmla="*/ 1731 w 3867"/>
              <a:gd name="T59" fmla="*/ 1856 h 3367"/>
              <a:gd name="T60" fmla="*/ 2106 w 3867"/>
              <a:gd name="T61" fmla="*/ 2586 h 3367"/>
              <a:gd name="T62" fmla="*/ 1731 w 3867"/>
              <a:gd name="T63" fmla="*/ 2741 h 3367"/>
              <a:gd name="T64" fmla="*/ 2512 w 3867"/>
              <a:gd name="T65" fmla="*/ 2992 h 3367"/>
              <a:gd name="T66" fmla="*/ 2357 w 3867"/>
              <a:gd name="T67" fmla="*/ 3367 h 3367"/>
              <a:gd name="T68" fmla="*/ 3086 w 3867"/>
              <a:gd name="T69" fmla="*/ 2992 h 3367"/>
              <a:gd name="T70" fmla="*/ 3241 w 3867"/>
              <a:gd name="T71" fmla="*/ 3367 h 3367"/>
              <a:gd name="T72" fmla="*/ 3492 w 3867"/>
              <a:gd name="T73" fmla="*/ 2586 h 3367"/>
              <a:gd name="T74" fmla="*/ 3867 w 3867"/>
              <a:gd name="T75" fmla="*/ 2741 h 3367"/>
              <a:gd name="T76" fmla="*/ 3492 w 3867"/>
              <a:gd name="T77" fmla="*/ 2012 h 3367"/>
              <a:gd name="T78" fmla="*/ 3867 w 3867"/>
              <a:gd name="T79" fmla="*/ 1856 h 3367"/>
              <a:gd name="T80" fmla="*/ 3086 w 3867"/>
              <a:gd name="T81" fmla="*/ 1606 h 3367"/>
              <a:gd name="T82" fmla="*/ 3241 w 3867"/>
              <a:gd name="T83" fmla="*/ 1231 h 3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67" h="3367">
                <a:moveTo>
                  <a:pt x="924" y="299"/>
                </a:moveTo>
                <a:cubicBezTo>
                  <a:pt x="1269" y="299"/>
                  <a:pt x="1549" y="579"/>
                  <a:pt x="1549" y="924"/>
                </a:cubicBezTo>
                <a:cubicBezTo>
                  <a:pt x="1549" y="1269"/>
                  <a:pt x="1269" y="1549"/>
                  <a:pt x="924" y="1549"/>
                </a:cubicBezTo>
                <a:cubicBezTo>
                  <a:pt x="579" y="1549"/>
                  <a:pt x="299" y="1269"/>
                  <a:pt x="299" y="924"/>
                </a:cubicBezTo>
                <a:cubicBezTo>
                  <a:pt x="299" y="579"/>
                  <a:pt x="579" y="299"/>
                  <a:pt x="924" y="299"/>
                </a:cubicBezTo>
                <a:close/>
                <a:moveTo>
                  <a:pt x="1163" y="347"/>
                </a:moveTo>
                <a:cubicBezTo>
                  <a:pt x="1307" y="0"/>
                  <a:pt x="1307" y="0"/>
                  <a:pt x="1307" y="0"/>
                </a:cubicBezTo>
                <a:moveTo>
                  <a:pt x="1501" y="685"/>
                </a:moveTo>
                <a:cubicBezTo>
                  <a:pt x="1848" y="541"/>
                  <a:pt x="1848" y="541"/>
                  <a:pt x="1848" y="541"/>
                </a:cubicBezTo>
                <a:moveTo>
                  <a:pt x="1501" y="1163"/>
                </a:moveTo>
                <a:cubicBezTo>
                  <a:pt x="1848" y="1307"/>
                  <a:pt x="1848" y="1307"/>
                  <a:pt x="1848" y="1307"/>
                </a:cubicBezTo>
                <a:moveTo>
                  <a:pt x="1163" y="1501"/>
                </a:moveTo>
                <a:cubicBezTo>
                  <a:pt x="1307" y="1848"/>
                  <a:pt x="1307" y="1848"/>
                  <a:pt x="1307" y="1848"/>
                </a:cubicBezTo>
                <a:moveTo>
                  <a:pt x="685" y="1501"/>
                </a:moveTo>
                <a:cubicBezTo>
                  <a:pt x="541" y="1848"/>
                  <a:pt x="541" y="1848"/>
                  <a:pt x="541" y="1848"/>
                </a:cubicBezTo>
                <a:moveTo>
                  <a:pt x="347" y="1163"/>
                </a:moveTo>
                <a:cubicBezTo>
                  <a:pt x="0" y="1307"/>
                  <a:pt x="0" y="1307"/>
                  <a:pt x="0" y="1307"/>
                </a:cubicBezTo>
                <a:moveTo>
                  <a:pt x="0" y="541"/>
                </a:moveTo>
                <a:cubicBezTo>
                  <a:pt x="347" y="685"/>
                  <a:pt x="347" y="685"/>
                  <a:pt x="347" y="685"/>
                </a:cubicBezTo>
                <a:moveTo>
                  <a:pt x="685" y="347"/>
                </a:moveTo>
                <a:cubicBezTo>
                  <a:pt x="541" y="0"/>
                  <a:pt x="541" y="0"/>
                  <a:pt x="541" y="0"/>
                </a:cubicBezTo>
                <a:moveTo>
                  <a:pt x="2049" y="2299"/>
                </a:moveTo>
                <a:cubicBezTo>
                  <a:pt x="2049" y="2713"/>
                  <a:pt x="2385" y="3049"/>
                  <a:pt x="2799" y="3049"/>
                </a:cubicBezTo>
                <a:cubicBezTo>
                  <a:pt x="3213" y="3049"/>
                  <a:pt x="3549" y="2713"/>
                  <a:pt x="3549" y="2299"/>
                </a:cubicBezTo>
                <a:cubicBezTo>
                  <a:pt x="3549" y="1885"/>
                  <a:pt x="3213" y="1549"/>
                  <a:pt x="2799" y="1549"/>
                </a:cubicBezTo>
                <a:cubicBezTo>
                  <a:pt x="2385" y="1549"/>
                  <a:pt x="2049" y="1885"/>
                  <a:pt x="2049" y="2299"/>
                </a:cubicBezTo>
                <a:close/>
                <a:moveTo>
                  <a:pt x="2357" y="1231"/>
                </a:moveTo>
                <a:cubicBezTo>
                  <a:pt x="2512" y="1606"/>
                  <a:pt x="2512" y="1606"/>
                  <a:pt x="2512" y="1606"/>
                </a:cubicBezTo>
                <a:moveTo>
                  <a:pt x="2106" y="2012"/>
                </a:moveTo>
                <a:cubicBezTo>
                  <a:pt x="1731" y="1856"/>
                  <a:pt x="1731" y="1856"/>
                  <a:pt x="1731" y="1856"/>
                </a:cubicBezTo>
                <a:moveTo>
                  <a:pt x="2106" y="2586"/>
                </a:moveTo>
                <a:cubicBezTo>
                  <a:pt x="1731" y="2741"/>
                  <a:pt x="1731" y="2741"/>
                  <a:pt x="1731" y="2741"/>
                </a:cubicBezTo>
                <a:moveTo>
                  <a:pt x="2512" y="2992"/>
                </a:moveTo>
                <a:cubicBezTo>
                  <a:pt x="2357" y="3367"/>
                  <a:pt x="2357" y="3367"/>
                  <a:pt x="2357" y="3367"/>
                </a:cubicBezTo>
                <a:moveTo>
                  <a:pt x="3086" y="2992"/>
                </a:moveTo>
                <a:cubicBezTo>
                  <a:pt x="3241" y="3367"/>
                  <a:pt x="3241" y="3367"/>
                  <a:pt x="3241" y="3367"/>
                </a:cubicBezTo>
                <a:moveTo>
                  <a:pt x="3492" y="2586"/>
                </a:moveTo>
                <a:cubicBezTo>
                  <a:pt x="3867" y="2741"/>
                  <a:pt x="3867" y="2741"/>
                  <a:pt x="3867" y="2741"/>
                </a:cubicBezTo>
                <a:moveTo>
                  <a:pt x="3492" y="2012"/>
                </a:moveTo>
                <a:cubicBezTo>
                  <a:pt x="3867" y="1856"/>
                  <a:pt x="3867" y="1856"/>
                  <a:pt x="3867" y="1856"/>
                </a:cubicBezTo>
                <a:moveTo>
                  <a:pt x="3086" y="1606"/>
                </a:moveTo>
                <a:cubicBezTo>
                  <a:pt x="3241" y="1231"/>
                  <a:pt x="3241" y="1231"/>
                  <a:pt x="3241" y="1231"/>
                </a:cubicBezTo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75">
              <a:defRPr/>
            </a:pPr>
            <a:endParaRPr lang="en-US" sz="1324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22" name="CRMArticles_EFF5" title="Icon of two documents stacked together with writing on them">
            <a:extLst>
              <a:ext uri="{FF2B5EF4-FFF2-40B4-BE49-F238E27FC236}">
                <a16:creationId xmlns:a16="http://schemas.microsoft.com/office/drawing/2014/main" id="{36F9DA8D-4D31-487E-A9D1-CD805C8BCDC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59013" y="2115015"/>
            <a:ext cx="356000" cy="410945"/>
          </a:xfrm>
          <a:custGeom>
            <a:avLst/>
            <a:gdLst>
              <a:gd name="T0" fmla="*/ 551 w 3583"/>
              <a:gd name="T1" fmla="*/ 3585 h 4136"/>
              <a:gd name="T2" fmla="*/ 0 w 3583"/>
              <a:gd name="T3" fmla="*/ 3585 h 4136"/>
              <a:gd name="T4" fmla="*/ 0 w 3583"/>
              <a:gd name="T5" fmla="*/ 0 h 4136"/>
              <a:gd name="T6" fmla="*/ 3033 w 3583"/>
              <a:gd name="T7" fmla="*/ 0 h 4136"/>
              <a:gd name="T8" fmla="*/ 3033 w 3583"/>
              <a:gd name="T9" fmla="*/ 1103 h 4136"/>
              <a:gd name="T10" fmla="*/ 2480 w 3583"/>
              <a:gd name="T11" fmla="*/ 551 h 4136"/>
              <a:gd name="T12" fmla="*/ 2480 w 3583"/>
              <a:gd name="T13" fmla="*/ 1654 h 4136"/>
              <a:gd name="T14" fmla="*/ 3583 w 3583"/>
              <a:gd name="T15" fmla="*/ 1654 h 4136"/>
              <a:gd name="T16" fmla="*/ 3583 w 3583"/>
              <a:gd name="T17" fmla="*/ 1654 h 4136"/>
              <a:gd name="T18" fmla="*/ 2480 w 3583"/>
              <a:gd name="T19" fmla="*/ 551 h 4136"/>
              <a:gd name="T20" fmla="*/ 551 w 3583"/>
              <a:gd name="T21" fmla="*/ 551 h 4136"/>
              <a:gd name="T22" fmla="*/ 551 w 3583"/>
              <a:gd name="T23" fmla="*/ 4136 h 4136"/>
              <a:gd name="T24" fmla="*/ 3583 w 3583"/>
              <a:gd name="T25" fmla="*/ 4136 h 4136"/>
              <a:gd name="T26" fmla="*/ 3583 w 3583"/>
              <a:gd name="T27" fmla="*/ 1654 h 4136"/>
              <a:gd name="T28" fmla="*/ 965 w 3583"/>
              <a:gd name="T29" fmla="*/ 2757 h 4136"/>
              <a:gd name="T30" fmla="*/ 2894 w 3583"/>
              <a:gd name="T31" fmla="*/ 2757 h 4136"/>
              <a:gd name="T32" fmla="*/ 965 w 3583"/>
              <a:gd name="T33" fmla="*/ 2206 h 4136"/>
              <a:gd name="T34" fmla="*/ 2894 w 3583"/>
              <a:gd name="T35" fmla="*/ 2206 h 4136"/>
              <a:gd name="T36" fmla="*/ 965 w 3583"/>
              <a:gd name="T37" fmla="*/ 1654 h 4136"/>
              <a:gd name="T38" fmla="*/ 2068 w 3583"/>
              <a:gd name="T39" fmla="*/ 1654 h 4136"/>
              <a:gd name="T40" fmla="*/ 965 w 3583"/>
              <a:gd name="T41" fmla="*/ 1103 h 4136"/>
              <a:gd name="T42" fmla="*/ 2068 w 3583"/>
              <a:gd name="T43" fmla="*/ 1103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583" h="4136">
                <a:moveTo>
                  <a:pt x="551" y="3585"/>
                </a:moveTo>
                <a:lnTo>
                  <a:pt x="0" y="3585"/>
                </a:lnTo>
                <a:lnTo>
                  <a:pt x="0" y="0"/>
                </a:lnTo>
                <a:lnTo>
                  <a:pt x="3033" y="0"/>
                </a:lnTo>
                <a:lnTo>
                  <a:pt x="3033" y="1103"/>
                </a:lnTo>
                <a:moveTo>
                  <a:pt x="2480" y="551"/>
                </a:moveTo>
                <a:lnTo>
                  <a:pt x="2480" y="1654"/>
                </a:lnTo>
                <a:lnTo>
                  <a:pt x="3583" y="1654"/>
                </a:lnTo>
                <a:moveTo>
                  <a:pt x="3583" y="1654"/>
                </a:moveTo>
                <a:lnTo>
                  <a:pt x="2480" y="551"/>
                </a:lnTo>
                <a:lnTo>
                  <a:pt x="551" y="551"/>
                </a:lnTo>
                <a:lnTo>
                  <a:pt x="551" y="4136"/>
                </a:lnTo>
                <a:lnTo>
                  <a:pt x="3583" y="4136"/>
                </a:lnTo>
                <a:lnTo>
                  <a:pt x="3583" y="1654"/>
                </a:lnTo>
                <a:moveTo>
                  <a:pt x="965" y="2757"/>
                </a:moveTo>
                <a:lnTo>
                  <a:pt x="2894" y="2757"/>
                </a:lnTo>
                <a:moveTo>
                  <a:pt x="965" y="2206"/>
                </a:moveTo>
                <a:lnTo>
                  <a:pt x="2894" y="2206"/>
                </a:lnTo>
                <a:moveTo>
                  <a:pt x="965" y="1654"/>
                </a:moveTo>
                <a:lnTo>
                  <a:pt x="2068" y="1654"/>
                </a:lnTo>
                <a:moveTo>
                  <a:pt x="965" y="1103"/>
                </a:moveTo>
                <a:lnTo>
                  <a:pt x="2068" y="1103"/>
                </a:lnTo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75">
              <a:defRPr/>
            </a:pPr>
            <a:endParaRPr lang="en-US" sz="1324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23" name="arrow_15_bidi" title="Icon of a arrow in a circle pointed left">
            <a:extLst>
              <a:ext uri="{FF2B5EF4-FFF2-40B4-BE49-F238E27FC236}">
                <a16:creationId xmlns:a16="http://schemas.microsoft.com/office/drawing/2014/main" id="{FBBDE8B7-F9AD-4F42-83CD-18AE217E4AE9}"/>
              </a:ext>
            </a:extLst>
          </p:cNvPr>
          <p:cNvSpPr>
            <a:spLocks noChangeAspect="1" noEditPoints="1"/>
          </p:cNvSpPr>
          <p:nvPr/>
        </p:nvSpPr>
        <p:spPr bwMode="auto">
          <a:xfrm rot="5400000" flipH="1">
            <a:off x="7569553" y="2115014"/>
            <a:ext cx="410006" cy="408143"/>
          </a:xfrm>
          <a:custGeom>
            <a:avLst/>
            <a:gdLst>
              <a:gd name="T0" fmla="*/ 0 w 304"/>
              <a:gd name="T1" fmla="*/ 151 h 303"/>
              <a:gd name="T2" fmla="*/ 152 w 304"/>
              <a:gd name="T3" fmla="*/ 0 h 303"/>
              <a:gd name="T4" fmla="*/ 304 w 304"/>
              <a:gd name="T5" fmla="*/ 151 h 303"/>
              <a:gd name="T6" fmla="*/ 152 w 304"/>
              <a:gd name="T7" fmla="*/ 303 h 303"/>
              <a:gd name="T8" fmla="*/ 0 w 304"/>
              <a:gd name="T9" fmla="*/ 151 h 303"/>
              <a:gd name="T10" fmla="*/ 151 w 304"/>
              <a:gd name="T11" fmla="*/ 223 h 303"/>
              <a:gd name="T12" fmla="*/ 223 w 304"/>
              <a:gd name="T13" fmla="*/ 151 h 303"/>
              <a:gd name="T14" fmla="*/ 151 w 304"/>
              <a:gd name="T15" fmla="*/ 79 h 303"/>
              <a:gd name="T16" fmla="*/ 223 w 304"/>
              <a:gd name="T17" fmla="*/ 151 h 303"/>
              <a:gd name="T18" fmla="*/ 73 w 304"/>
              <a:gd name="T19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0" y="151"/>
                </a:move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1"/>
                </a:cubicBezTo>
                <a:cubicBezTo>
                  <a:pt x="304" y="235"/>
                  <a:pt x="236" y="303"/>
                  <a:pt x="152" y="303"/>
                </a:cubicBezTo>
                <a:cubicBezTo>
                  <a:pt x="68" y="303"/>
                  <a:pt x="0" y="235"/>
                  <a:pt x="0" y="151"/>
                </a:cubicBezTo>
                <a:close/>
                <a:moveTo>
                  <a:pt x="151" y="223"/>
                </a:moveTo>
                <a:cubicBezTo>
                  <a:pt x="223" y="151"/>
                  <a:pt x="223" y="151"/>
                  <a:pt x="223" y="151"/>
                </a:cubicBezTo>
                <a:cubicBezTo>
                  <a:pt x="151" y="79"/>
                  <a:pt x="151" y="79"/>
                  <a:pt x="151" y="79"/>
                </a:cubicBezTo>
                <a:moveTo>
                  <a:pt x="223" y="151"/>
                </a:moveTo>
                <a:cubicBezTo>
                  <a:pt x="73" y="151"/>
                  <a:pt x="73" y="151"/>
                  <a:pt x="73" y="151"/>
                </a:cubicBez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75">
              <a:defRPr/>
            </a:pPr>
            <a:endParaRPr lang="en-US" sz="67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pic>
        <p:nvPicPr>
          <p:cNvPr id="26" name="Picture 4" descr="Image result for twitter logo">
            <a:extLst>
              <a:ext uri="{FF2B5EF4-FFF2-40B4-BE49-F238E27FC236}">
                <a16:creationId xmlns:a16="http://schemas.microsoft.com/office/drawing/2014/main" id="{76534992-2552-42F8-9E52-D6A02F89B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DAD07C22-2529-431F-A56F-705E251C8A26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17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3123732-E24C-4B63-81F1-F5938CAF9508}"/>
              </a:ext>
            </a:extLst>
          </p:cNvPr>
          <p:cNvSpPr/>
          <p:nvPr/>
        </p:nvSpPr>
        <p:spPr bwMode="auto">
          <a:xfrm>
            <a:off x="5073890" y="1279576"/>
            <a:ext cx="3917344" cy="3466226"/>
          </a:xfrm>
          <a:prstGeom prst="rect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5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6205C4-5B7B-4B72-B778-6BFCA39A9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3223"/>
            <a:ext cx="8229600" cy="914400"/>
          </a:xfrm>
        </p:spPr>
        <p:txBody>
          <a:bodyPr/>
          <a:lstStyle/>
          <a:p>
            <a:r>
              <a:rPr lang="en-US" dirty="0"/>
              <a:t>ProPlus is Enterprise Ready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6D79E3-392E-4C53-96B6-6AB920119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565193"/>
              </p:ext>
            </p:extLst>
          </p:nvPr>
        </p:nvGraphicFramePr>
        <p:xfrm>
          <a:off x="628651" y="1279575"/>
          <a:ext cx="4399047" cy="3524423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922045">
                  <a:extLst>
                    <a:ext uri="{9D8B030D-6E8A-4147-A177-3AD203B41FA5}">
                      <a16:colId xmlns:a16="http://schemas.microsoft.com/office/drawing/2014/main" val="3493655240"/>
                    </a:ext>
                  </a:extLst>
                </a:gridCol>
                <a:gridCol w="1299411">
                  <a:extLst>
                    <a:ext uri="{9D8B030D-6E8A-4147-A177-3AD203B41FA5}">
                      <a16:colId xmlns:a16="http://schemas.microsoft.com/office/drawing/2014/main" val="881863768"/>
                    </a:ext>
                  </a:extLst>
                </a:gridCol>
                <a:gridCol w="1177591">
                  <a:extLst>
                    <a:ext uri="{9D8B030D-6E8A-4147-A177-3AD203B41FA5}">
                      <a16:colId xmlns:a16="http://schemas.microsoft.com/office/drawing/2014/main" val="1167900649"/>
                    </a:ext>
                  </a:extLst>
                </a:gridCol>
              </a:tblGrid>
              <a:tr h="3011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Capability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C2R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MSI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70633363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Local installation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88077712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VDI &amp; RDS support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50365587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Automated Deployment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067826711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Selective Application Installation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8279493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Language pack management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6210612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Update management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76917084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Customize Application Settings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395936137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Object Model/Add-in Extensibility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310800812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Group Policy Support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7068447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Cloud installation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3728384277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Automatic Update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342674572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Native ConfigMgr &amp; Intune integration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61332438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Cloud Policy support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348088845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User based licensing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63667952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Telemetry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128028539"/>
                  </a:ext>
                </a:extLst>
              </a:tr>
            </a:tbl>
          </a:graphicData>
        </a:graphic>
      </p:graphicFrame>
      <p:pic>
        <p:nvPicPr>
          <p:cNvPr id="5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79580AC1-859E-4FDE-92E7-5BF8EAD56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7" y="1620361"/>
            <a:ext cx="156896" cy="140618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67FA995-0522-43F3-AB87-9E8F5429FE64}"/>
              </a:ext>
            </a:extLst>
          </p:cNvPr>
          <p:cNvSpPr txBox="1">
            <a:spLocks/>
          </p:cNvSpPr>
          <p:nvPr/>
        </p:nvSpPr>
        <p:spPr>
          <a:xfrm>
            <a:off x="5073890" y="1380936"/>
            <a:ext cx="3917344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None/>
              <a:defRPr/>
            </a:pPr>
            <a:r>
              <a:rPr lang="en-US" sz="2100" dirty="0">
                <a:solidFill>
                  <a:prstClr val="white"/>
                </a:solidFill>
                <a:latin typeface="Calibri" panose="020F0502020204030204"/>
              </a:rPr>
              <a:t>Click-to-run Additional benefits</a:t>
            </a:r>
          </a:p>
          <a:p>
            <a:pPr marL="171450" indent="-171450" defTabSz="685800">
              <a:spcBef>
                <a:spcPts val="750"/>
              </a:spcBef>
              <a:buFontTx/>
              <a:buChar char="-"/>
              <a:defRPr/>
            </a:pPr>
            <a:r>
              <a:rPr lang="en-US" sz="1800" dirty="0">
                <a:solidFill>
                  <a:prstClr val="white"/>
                </a:solidFill>
                <a:latin typeface="Calibri" panose="020F0502020204030204"/>
              </a:rPr>
              <a:t>Always up to date</a:t>
            </a:r>
          </a:p>
          <a:p>
            <a:pPr marL="514350" lvl="1" indent="-171450" defTabSz="685800">
              <a:spcBef>
                <a:spcPts val="375"/>
              </a:spcBef>
              <a:buFontTx/>
              <a:buChar char="-"/>
              <a:defRPr/>
            </a:pPr>
            <a:r>
              <a:rPr lang="en-US" sz="1500" dirty="0">
                <a:solidFill>
                  <a:prstClr val="white"/>
                </a:solidFill>
                <a:latin typeface="Calibri" panose="020F0502020204030204"/>
              </a:rPr>
              <a:t>Cloud installation</a:t>
            </a:r>
          </a:p>
          <a:p>
            <a:pPr marL="514350" lvl="1" indent="-171450" defTabSz="685800">
              <a:spcBef>
                <a:spcPts val="375"/>
              </a:spcBef>
              <a:buFontTx/>
              <a:buChar char="-"/>
              <a:defRPr/>
            </a:pPr>
            <a:r>
              <a:rPr lang="en-US" sz="1500" dirty="0">
                <a:solidFill>
                  <a:prstClr val="white"/>
                </a:solidFill>
                <a:latin typeface="Calibri" panose="020F0502020204030204"/>
              </a:rPr>
              <a:t>Automatic Update</a:t>
            </a:r>
          </a:p>
          <a:p>
            <a:pPr marL="171450" indent="-171450" defTabSz="685800">
              <a:spcBef>
                <a:spcPts val="750"/>
              </a:spcBef>
              <a:buFontTx/>
              <a:buChar char="-"/>
              <a:defRPr/>
            </a:pPr>
            <a:r>
              <a:rPr lang="en-US" sz="1800" dirty="0">
                <a:solidFill>
                  <a:prstClr val="white"/>
                </a:solidFill>
                <a:latin typeface="Calibri" panose="020F0502020204030204"/>
              </a:rPr>
              <a:t>Native integration with</a:t>
            </a:r>
            <a:br>
              <a:rPr lang="en-US" sz="1800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800" dirty="0">
                <a:solidFill>
                  <a:prstClr val="white"/>
                </a:solidFill>
                <a:latin typeface="Calibri" panose="020F0502020204030204"/>
              </a:rPr>
              <a:t>Configuration Manager &amp; Intune</a:t>
            </a:r>
          </a:p>
          <a:p>
            <a:pPr marL="514350" lvl="1" indent="-171450" defTabSz="685800">
              <a:spcBef>
                <a:spcPts val="375"/>
              </a:spcBef>
              <a:buFontTx/>
              <a:buChar char="-"/>
              <a:defRPr/>
            </a:pPr>
            <a:r>
              <a:rPr lang="en-US" sz="1500" dirty="0">
                <a:solidFill>
                  <a:prstClr val="white"/>
                </a:solidFill>
                <a:latin typeface="Calibri" panose="020F0502020204030204"/>
              </a:rPr>
              <a:t>Required &amp; Self Serve</a:t>
            </a:r>
          </a:p>
          <a:p>
            <a:pPr marL="171450" indent="-171450" defTabSz="685800">
              <a:spcBef>
                <a:spcPts val="750"/>
              </a:spcBef>
              <a:buFontTx/>
              <a:buChar char="-"/>
              <a:defRPr/>
            </a:pPr>
            <a:r>
              <a:rPr lang="en-US" sz="1800" dirty="0">
                <a:solidFill>
                  <a:prstClr val="white"/>
                </a:solidFill>
                <a:latin typeface="Calibri" panose="020F0502020204030204"/>
              </a:rPr>
              <a:t>Cloud Policy Support</a:t>
            </a:r>
          </a:p>
          <a:p>
            <a:pPr marL="514350" lvl="1" indent="-171450" defTabSz="685800">
              <a:spcBef>
                <a:spcPts val="375"/>
              </a:spcBef>
              <a:buFontTx/>
              <a:buChar char="-"/>
              <a:defRPr/>
            </a:pPr>
            <a:r>
              <a:rPr lang="en-US" sz="1500" dirty="0">
                <a:solidFill>
                  <a:prstClr val="white"/>
                </a:solidFill>
                <a:latin typeface="Calibri" panose="020F0502020204030204"/>
              </a:rPr>
              <a:t>AAD joined</a:t>
            </a:r>
          </a:p>
          <a:p>
            <a:pPr marL="514350" lvl="1" indent="-171450" defTabSz="685800">
              <a:spcBef>
                <a:spcPts val="375"/>
              </a:spcBef>
              <a:buFontTx/>
              <a:buChar char="-"/>
              <a:defRPr/>
            </a:pPr>
            <a:r>
              <a:rPr lang="en-US" sz="1500" dirty="0">
                <a:solidFill>
                  <a:prstClr val="white"/>
                </a:solidFill>
                <a:latin typeface="Calibri" panose="020F0502020204030204"/>
              </a:rPr>
              <a:t>Non-MDM managed</a:t>
            </a:r>
          </a:p>
        </p:txBody>
      </p:sp>
      <p:pic>
        <p:nvPicPr>
          <p:cNvPr id="44" name="Picture 43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3394BEC8-61CD-4724-B6F6-0CF879454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307" y="1620361"/>
            <a:ext cx="156896" cy="140618"/>
          </a:xfrm>
          <a:prstGeom prst="rect">
            <a:avLst/>
          </a:prstGeom>
        </p:spPr>
      </p:pic>
      <p:pic>
        <p:nvPicPr>
          <p:cNvPr id="45" name="Picture 4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60E7E46B-BBCB-42C3-A96E-F8C75E2C8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7" y="3603691"/>
            <a:ext cx="156896" cy="140618"/>
          </a:xfrm>
          <a:prstGeom prst="rect">
            <a:avLst/>
          </a:prstGeom>
        </p:spPr>
      </p:pic>
      <p:pic>
        <p:nvPicPr>
          <p:cNvPr id="46" name="Picture 45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3B5B4FB1-9107-438A-AC2B-0FDC88B34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82" y="3817862"/>
            <a:ext cx="156896" cy="140618"/>
          </a:xfrm>
          <a:prstGeom prst="rect">
            <a:avLst/>
          </a:prstGeom>
        </p:spPr>
      </p:pic>
      <p:pic>
        <p:nvPicPr>
          <p:cNvPr id="49" name="Picture 4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C2EABCDC-BAC5-4ADB-B14A-A92F025D2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7" y="4013303"/>
            <a:ext cx="156896" cy="140618"/>
          </a:xfrm>
          <a:prstGeom prst="rect">
            <a:avLst/>
          </a:prstGeom>
        </p:spPr>
      </p:pic>
      <p:pic>
        <p:nvPicPr>
          <p:cNvPr id="50" name="Picture 49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65800310-061D-4A13-8F98-087F86C47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7" y="4227474"/>
            <a:ext cx="156896" cy="140618"/>
          </a:xfrm>
          <a:prstGeom prst="rect">
            <a:avLst/>
          </a:prstGeom>
        </p:spPr>
      </p:pic>
      <p:pic>
        <p:nvPicPr>
          <p:cNvPr id="51" name="Picture 50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315F18D5-E7F5-418C-BF37-B371620F1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7" y="1821681"/>
            <a:ext cx="156896" cy="140618"/>
          </a:xfrm>
          <a:prstGeom prst="rect">
            <a:avLst/>
          </a:prstGeom>
        </p:spPr>
      </p:pic>
      <p:pic>
        <p:nvPicPr>
          <p:cNvPr id="52" name="Picture 51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84FEF2BD-DE58-4876-97D3-ED458526B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307" y="1821681"/>
            <a:ext cx="156896" cy="140618"/>
          </a:xfrm>
          <a:prstGeom prst="rect">
            <a:avLst/>
          </a:prstGeom>
        </p:spPr>
      </p:pic>
      <p:pic>
        <p:nvPicPr>
          <p:cNvPr id="53" name="Picture 52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FF98C0BD-F2D5-47C5-A2D1-3C66428ED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7" y="2023001"/>
            <a:ext cx="156896" cy="140618"/>
          </a:xfrm>
          <a:prstGeom prst="rect">
            <a:avLst/>
          </a:prstGeom>
        </p:spPr>
      </p:pic>
      <p:pic>
        <p:nvPicPr>
          <p:cNvPr id="54" name="Picture 53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38EBCBBB-BCF5-40B3-8070-132B5E9FD3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307" y="2023001"/>
            <a:ext cx="156896" cy="140618"/>
          </a:xfrm>
          <a:prstGeom prst="rect">
            <a:avLst/>
          </a:prstGeom>
        </p:spPr>
      </p:pic>
      <p:pic>
        <p:nvPicPr>
          <p:cNvPr id="55" name="Picture 5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85675036-074F-47E1-B5A3-1DC36917C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7" y="2265424"/>
            <a:ext cx="156896" cy="140618"/>
          </a:xfrm>
          <a:prstGeom prst="rect">
            <a:avLst/>
          </a:prstGeom>
        </p:spPr>
      </p:pic>
      <p:pic>
        <p:nvPicPr>
          <p:cNvPr id="56" name="Picture 55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B1317119-87B3-4B06-99B5-C2F4DAA07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307" y="2272961"/>
            <a:ext cx="156896" cy="140618"/>
          </a:xfrm>
          <a:prstGeom prst="rect">
            <a:avLst/>
          </a:prstGeom>
        </p:spPr>
      </p:pic>
      <p:pic>
        <p:nvPicPr>
          <p:cNvPr id="57" name="Picture 5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89693028-287F-4E3C-B2EF-0308D30A5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7" y="2483760"/>
            <a:ext cx="156896" cy="140618"/>
          </a:xfrm>
          <a:prstGeom prst="rect">
            <a:avLst/>
          </a:prstGeom>
        </p:spPr>
      </p:pic>
      <p:pic>
        <p:nvPicPr>
          <p:cNvPr id="58" name="Picture 57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B4932C01-2F14-4A98-A8D3-4C2272CAF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307" y="2482254"/>
            <a:ext cx="156896" cy="140618"/>
          </a:xfrm>
          <a:prstGeom prst="rect">
            <a:avLst/>
          </a:prstGeom>
        </p:spPr>
      </p:pic>
      <p:pic>
        <p:nvPicPr>
          <p:cNvPr id="59" name="Picture 5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65800EDD-E76B-494B-9C74-F5557F68C1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232" y="2682706"/>
            <a:ext cx="156896" cy="140618"/>
          </a:xfrm>
          <a:prstGeom prst="rect">
            <a:avLst/>
          </a:prstGeom>
        </p:spPr>
      </p:pic>
      <p:pic>
        <p:nvPicPr>
          <p:cNvPr id="60" name="Picture 59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5421E252-A55A-4CD4-84D4-1D331B208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077" y="2682706"/>
            <a:ext cx="156896" cy="140618"/>
          </a:xfrm>
          <a:prstGeom prst="rect">
            <a:avLst/>
          </a:prstGeom>
        </p:spPr>
      </p:pic>
      <p:pic>
        <p:nvPicPr>
          <p:cNvPr id="61" name="Picture 60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AB27CFCD-3EE0-4092-99F1-171CA9985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7" y="2912287"/>
            <a:ext cx="156896" cy="140618"/>
          </a:xfrm>
          <a:prstGeom prst="rect">
            <a:avLst/>
          </a:prstGeom>
        </p:spPr>
      </p:pic>
      <p:pic>
        <p:nvPicPr>
          <p:cNvPr id="62" name="Picture 61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8FE4F871-03DA-4DEB-9577-C7B9CFA14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362" y="2910470"/>
            <a:ext cx="156896" cy="140618"/>
          </a:xfrm>
          <a:prstGeom prst="rect">
            <a:avLst/>
          </a:prstGeom>
        </p:spPr>
      </p:pic>
      <p:pic>
        <p:nvPicPr>
          <p:cNvPr id="63" name="Picture 62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FA0ADD24-E080-4490-893D-966452FEC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7" y="3172799"/>
            <a:ext cx="156896" cy="140618"/>
          </a:xfrm>
          <a:prstGeom prst="rect">
            <a:avLst/>
          </a:prstGeom>
        </p:spPr>
      </p:pic>
      <p:pic>
        <p:nvPicPr>
          <p:cNvPr id="64" name="Picture 63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8B0C8706-DCC4-4D31-BE0F-CE65743BC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307" y="3172799"/>
            <a:ext cx="156896" cy="140618"/>
          </a:xfrm>
          <a:prstGeom prst="rect">
            <a:avLst/>
          </a:prstGeom>
        </p:spPr>
      </p:pic>
      <p:pic>
        <p:nvPicPr>
          <p:cNvPr id="65" name="Picture 6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73AC7F62-5B0F-4A55-A7E2-8EA7C368E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7" y="3415389"/>
            <a:ext cx="156896" cy="140618"/>
          </a:xfrm>
          <a:prstGeom prst="rect">
            <a:avLst/>
          </a:prstGeom>
        </p:spPr>
      </p:pic>
      <p:pic>
        <p:nvPicPr>
          <p:cNvPr id="66" name="Picture 65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652ECD64-252D-45B0-98B9-1BDE47F5E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307" y="3394869"/>
            <a:ext cx="156896" cy="140618"/>
          </a:xfrm>
          <a:prstGeom prst="rect">
            <a:avLst/>
          </a:prstGeom>
        </p:spPr>
      </p:pic>
      <p:pic>
        <p:nvPicPr>
          <p:cNvPr id="67" name="Picture 6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ED2970C8-C687-44BC-9863-E51737024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282" y="4430419"/>
            <a:ext cx="156896" cy="140618"/>
          </a:xfrm>
          <a:prstGeom prst="rect">
            <a:avLst/>
          </a:prstGeom>
        </p:spPr>
      </p:pic>
      <p:pic>
        <p:nvPicPr>
          <p:cNvPr id="68" name="Picture 67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BF019772-D10E-48ED-9FBB-FC05BAD8B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7" y="4625860"/>
            <a:ext cx="156896" cy="140618"/>
          </a:xfrm>
          <a:prstGeom prst="rect">
            <a:avLst/>
          </a:prstGeom>
        </p:spPr>
      </p:pic>
      <p:pic>
        <p:nvPicPr>
          <p:cNvPr id="30" name="Picture 4" descr="Image result for twitter logo">
            <a:extLst>
              <a:ext uri="{FF2B5EF4-FFF2-40B4-BE49-F238E27FC236}">
                <a16:creationId xmlns:a16="http://schemas.microsoft.com/office/drawing/2014/main" id="{3FB1D72E-0460-48D2-BB19-7F8E0ABA3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12BA5066-E1A6-415B-B4E0-B81BAB1120F5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678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1903413"/>
            <a:ext cx="6624736" cy="747712"/>
          </a:xfrm>
        </p:spPr>
        <p:txBody>
          <a:bodyPr>
            <a:normAutofit/>
          </a:bodyPr>
          <a:lstStyle/>
          <a:p>
            <a:r>
              <a:rPr lang="en-US" dirty="0"/>
              <a:t>Office Customization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7584" y="2873375"/>
            <a:ext cx="7200800" cy="16160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Office Customization Tool - config.office.com</a:t>
            </a:r>
          </a:p>
        </p:txBody>
      </p:sp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CBEBE0CA-6467-4CB4-A0BE-ACF424A6D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33D910-307D-40B9-84B8-D16B5431EB9D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714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D5F5-3B10-4FBD-B4A6-B312B852D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config.office.com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34882-87B1-4C99-B0D9-E9BA2F8BC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9927"/>
            <a:ext cx="6563072" cy="28229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Office Customization Tool</a:t>
            </a:r>
          </a:p>
          <a:p>
            <a:r>
              <a:rPr lang="en-US" dirty="0"/>
              <a:t>Web based deployment configuration</a:t>
            </a:r>
          </a:p>
          <a:p>
            <a:r>
              <a:rPr lang="en-US" dirty="0"/>
              <a:t>Automatic upgrade from MSI</a:t>
            </a:r>
          </a:p>
          <a:p>
            <a:r>
              <a:rPr lang="en-US" dirty="0"/>
              <a:t>User preferences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Configuration Manager 1806</a:t>
            </a:r>
          </a:p>
          <a:p>
            <a:r>
              <a:rPr lang="en-US" dirty="0"/>
              <a:t>Integrated Office Customization Tool experience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Office Customization Service</a:t>
            </a:r>
          </a:p>
          <a:p>
            <a:r>
              <a:rPr lang="en-US" dirty="0"/>
              <a:t>A new service providing the source of truth for the Office Customization Tool, Configuration Manager and Intune</a:t>
            </a:r>
          </a:p>
          <a:p>
            <a:endParaRPr lang="en-US" dirty="0"/>
          </a:p>
          <a:p>
            <a:endParaRPr lang="LID4096" dirty="0"/>
          </a:p>
        </p:txBody>
      </p:sp>
      <p:pic>
        <p:nvPicPr>
          <p:cNvPr id="4" name="Picture 2" descr="Billedresultat for minions transparent background">
            <a:extLst>
              <a:ext uri="{FF2B5EF4-FFF2-40B4-BE49-F238E27FC236}">
                <a16:creationId xmlns:a16="http://schemas.microsoft.com/office/drawing/2014/main" id="{3B47B061-8D81-4D4D-992D-6BA1AC17F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2139702"/>
            <a:ext cx="1995686" cy="199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twitter logo">
            <a:extLst>
              <a:ext uri="{FF2B5EF4-FFF2-40B4-BE49-F238E27FC236}">
                <a16:creationId xmlns:a16="http://schemas.microsoft.com/office/drawing/2014/main" id="{70B01354-7926-4D0B-AB74-7AB7AE36B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859948-BE99-4DBF-88B7-594522635D7A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205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7ED2E7-036E-4704-AB36-1BC39C653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260684"/>
              </p:ext>
            </p:extLst>
          </p:nvPr>
        </p:nvGraphicFramePr>
        <p:xfrm>
          <a:off x="4476293" y="299235"/>
          <a:ext cx="3221456" cy="4369720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1922045">
                  <a:extLst>
                    <a:ext uri="{9D8B030D-6E8A-4147-A177-3AD203B41FA5}">
                      <a16:colId xmlns:a16="http://schemas.microsoft.com/office/drawing/2014/main" val="3493655240"/>
                    </a:ext>
                  </a:extLst>
                </a:gridCol>
                <a:gridCol w="1299411">
                  <a:extLst>
                    <a:ext uri="{9D8B030D-6E8A-4147-A177-3AD203B41FA5}">
                      <a16:colId xmlns:a16="http://schemas.microsoft.com/office/drawing/2014/main" val="881863768"/>
                    </a:ext>
                  </a:extLst>
                </a:gridCol>
              </a:tblGrid>
              <a:tr h="3011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Capability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706333630"/>
                  </a:ext>
                </a:extLst>
              </a:tr>
              <a:tr h="43055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Export</a:t>
                      </a:r>
                      <a:br>
                        <a:rPr lang="en-US" sz="800" dirty="0">
                          <a:effectLst/>
                        </a:rPr>
                      </a:br>
                      <a:r>
                        <a:rPr lang="en-US" sz="800" dirty="0">
                          <a:effectLst/>
                        </a:rPr>
                        <a:t>XML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880777122"/>
                  </a:ext>
                </a:extLst>
              </a:tr>
              <a:tr h="32520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Import</a:t>
                      </a:r>
                      <a:br>
                        <a:rPr lang="en-US" sz="800" dirty="0">
                          <a:effectLst/>
                        </a:rPr>
                      </a:br>
                      <a:r>
                        <a:rPr lang="en-US" sz="800" dirty="0">
                          <a:effectLst/>
                        </a:rPr>
                        <a:t>XML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503655870"/>
                  </a:ext>
                </a:extLst>
              </a:tr>
              <a:tr h="3011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Create Install configurations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067826711"/>
                  </a:ext>
                </a:extLst>
              </a:tr>
              <a:tr h="3011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Standalone product support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082794931"/>
                  </a:ext>
                </a:extLst>
              </a:tr>
              <a:tr h="3011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Channel &amp; Version support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62106122"/>
                  </a:ext>
                </a:extLst>
              </a:tr>
              <a:tr h="3011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Language Pack support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395936137"/>
                  </a:ext>
                </a:extLst>
              </a:tr>
              <a:tr h="3011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MatchOS</a:t>
                      </a:r>
                      <a:r>
                        <a:rPr lang="en-US" sz="800" dirty="0">
                          <a:effectLst/>
                        </a:rPr>
                        <a:t> support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3098643110"/>
                  </a:ext>
                </a:extLst>
              </a:tr>
              <a:tr h="3011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effectLst/>
                        </a:rPr>
                        <a:t>CDN Fallback support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586415183"/>
                  </a:ext>
                </a:extLst>
              </a:tr>
              <a:tr h="3011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Automatic</a:t>
                      </a:r>
                      <a:r>
                        <a:rPr lang="en-US" sz="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upgrade</a:t>
                      </a: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1739220122"/>
                  </a:ext>
                </a:extLst>
              </a:tr>
              <a:tr h="3011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Configure user preferences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3997308376"/>
                  </a:ext>
                </a:extLst>
              </a:tr>
              <a:tr h="3011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Create language only configurations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2589221176"/>
                  </a:ext>
                </a:extLst>
              </a:tr>
              <a:tr h="3011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Create Uninstall configurations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3108008128"/>
                  </a:ext>
                </a:extLst>
              </a:tr>
              <a:tr h="30116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Prebuilt configurations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/>
                </a:tc>
                <a:extLst>
                  <a:ext uri="{0D108BD9-81ED-4DB2-BD59-A6C34878D82A}">
                    <a16:rowId xmlns:a16="http://schemas.microsoft.com/office/drawing/2014/main" val="70684476"/>
                  </a:ext>
                </a:extLst>
              </a:tr>
            </a:tbl>
          </a:graphicData>
        </a:graphic>
      </p:graphicFrame>
      <p:pic>
        <p:nvPicPr>
          <p:cNvPr id="8" name="Picture 7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24F0878D-48DA-4517-AB34-C77C23DBD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573" y="730112"/>
            <a:ext cx="208991" cy="187307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170BBA40-2B54-4E62-803A-5F3AD8750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1315"/>
            <a:ext cx="7886700" cy="498928"/>
          </a:xfrm>
        </p:spPr>
        <p:txBody>
          <a:bodyPr>
            <a:normAutofit fontScale="90000"/>
          </a:bodyPr>
          <a:lstStyle/>
          <a:p>
            <a:r>
              <a:rPr lang="en-US" dirty="0"/>
              <a:t>config.office.com</a:t>
            </a:r>
          </a:p>
        </p:txBody>
      </p:sp>
      <p:pic>
        <p:nvPicPr>
          <p:cNvPr id="24" name="Picture 23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1A396228-7E2F-4887-878E-E1CB6AC6B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573" y="1100083"/>
            <a:ext cx="208991" cy="187307"/>
          </a:xfrm>
          <a:prstGeom prst="rect">
            <a:avLst/>
          </a:prstGeom>
        </p:spPr>
      </p:pic>
      <p:pic>
        <p:nvPicPr>
          <p:cNvPr id="26" name="Picture 25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94389511-1EB8-40B5-A28E-68D2042C6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573" y="1420493"/>
            <a:ext cx="208991" cy="187307"/>
          </a:xfrm>
          <a:prstGeom prst="rect">
            <a:avLst/>
          </a:prstGeom>
        </p:spPr>
      </p:pic>
      <p:pic>
        <p:nvPicPr>
          <p:cNvPr id="30" name="Picture 29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F700B039-6076-4CB7-AC01-871DB67F4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573" y="2011678"/>
            <a:ext cx="208991" cy="187307"/>
          </a:xfrm>
          <a:prstGeom prst="rect">
            <a:avLst/>
          </a:prstGeom>
        </p:spPr>
      </p:pic>
      <p:pic>
        <p:nvPicPr>
          <p:cNvPr id="32" name="Picture 31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EE2292A9-7391-4342-BA2F-D366AAFEE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573" y="2317954"/>
            <a:ext cx="208991" cy="187307"/>
          </a:xfrm>
          <a:prstGeom prst="rect">
            <a:avLst/>
          </a:prstGeom>
        </p:spPr>
      </p:pic>
      <p:pic>
        <p:nvPicPr>
          <p:cNvPr id="34" name="Picture 33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2F24EE73-E5C3-4844-B39D-242814B74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573" y="2908944"/>
            <a:ext cx="208991" cy="187307"/>
          </a:xfrm>
          <a:prstGeom prst="rect">
            <a:avLst/>
          </a:prstGeom>
        </p:spPr>
      </p:pic>
      <p:pic>
        <p:nvPicPr>
          <p:cNvPr id="36" name="Picture 35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CE4C0762-5F72-4333-A8CA-6660D6F7C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573" y="2602667"/>
            <a:ext cx="208991" cy="187307"/>
          </a:xfrm>
          <a:prstGeom prst="rect">
            <a:avLst/>
          </a:prstGeom>
        </p:spPr>
      </p:pic>
      <p:pic>
        <p:nvPicPr>
          <p:cNvPr id="40" name="Picture 39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3D8D9FF6-6AD2-432B-9F8E-CF21FA50B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573" y="3522529"/>
            <a:ext cx="208991" cy="187307"/>
          </a:xfrm>
          <a:prstGeom prst="rect">
            <a:avLst/>
          </a:prstGeom>
        </p:spPr>
      </p:pic>
      <p:pic>
        <p:nvPicPr>
          <p:cNvPr id="3" name="Picture 2" descr="A picture containing cross&#10;&#10;Description generated with high confidence">
            <a:extLst>
              <a:ext uri="{FF2B5EF4-FFF2-40B4-BE49-F238E27FC236}">
                <a16:creationId xmlns:a16="http://schemas.microsoft.com/office/drawing/2014/main" id="{90C7E391-CC86-40D5-BA2B-8D3931F59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782" y="1694537"/>
            <a:ext cx="240635" cy="240635"/>
          </a:xfrm>
          <a:prstGeom prst="rect">
            <a:avLst/>
          </a:prstGeom>
        </p:spPr>
      </p:pic>
      <p:pic>
        <p:nvPicPr>
          <p:cNvPr id="28" name="Picture 27" descr="A picture containing cross&#10;&#10;Description generated with high confidence">
            <a:extLst>
              <a:ext uri="{FF2B5EF4-FFF2-40B4-BE49-F238E27FC236}">
                <a16:creationId xmlns:a16="http://schemas.microsoft.com/office/drawing/2014/main" id="{CD62C6DA-DD3C-4957-85D3-EA91A49CB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782" y="3814030"/>
            <a:ext cx="240635" cy="240635"/>
          </a:xfrm>
          <a:prstGeom prst="rect">
            <a:avLst/>
          </a:prstGeom>
        </p:spPr>
      </p:pic>
      <p:pic>
        <p:nvPicPr>
          <p:cNvPr id="35" name="Picture 34" descr="A picture containing cross&#10;&#10;Description generated with high confidence">
            <a:extLst>
              <a:ext uri="{FF2B5EF4-FFF2-40B4-BE49-F238E27FC236}">
                <a16:creationId xmlns:a16="http://schemas.microsoft.com/office/drawing/2014/main" id="{202DC07F-BE8D-4822-907D-065F4FB2D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782" y="4098742"/>
            <a:ext cx="240635" cy="240635"/>
          </a:xfrm>
          <a:prstGeom prst="rect">
            <a:avLst/>
          </a:prstGeom>
        </p:spPr>
      </p:pic>
      <p:pic>
        <p:nvPicPr>
          <p:cNvPr id="43" name="Picture 42" descr="A picture containing cross&#10;&#10;Description generated with high confidence">
            <a:extLst>
              <a:ext uri="{FF2B5EF4-FFF2-40B4-BE49-F238E27FC236}">
                <a16:creationId xmlns:a16="http://schemas.microsoft.com/office/drawing/2014/main" id="{B325F3A1-0A04-496A-AAEA-BF345D3FF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782" y="4396417"/>
            <a:ext cx="240635" cy="240635"/>
          </a:xfrm>
          <a:prstGeom prst="rect">
            <a:avLst/>
          </a:prstGeom>
        </p:spPr>
      </p:pic>
      <p:pic>
        <p:nvPicPr>
          <p:cNvPr id="44" name="Picture 43" descr="A picture containing cross&#10;&#10;Description generated with high confidence">
            <a:extLst>
              <a:ext uri="{FF2B5EF4-FFF2-40B4-BE49-F238E27FC236}">
                <a16:creationId xmlns:a16="http://schemas.microsoft.com/office/drawing/2014/main" id="{834ADB6B-2B21-4EA4-AECA-20B50B9D4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714375"/>
            <a:ext cx="240635" cy="2406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6FEEB8-19E0-49DC-AE3F-29921D0419A7}"/>
              </a:ext>
            </a:extLst>
          </p:cNvPr>
          <p:cNvSpPr txBox="1"/>
          <p:nvPr/>
        </p:nvSpPr>
        <p:spPr>
          <a:xfrm>
            <a:off x="4596611" y="4696192"/>
            <a:ext cx="32794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350" dirty="0">
                <a:solidFill>
                  <a:srgbClr val="1A1A1A"/>
                </a:solidFill>
                <a:latin typeface="Segoe UI"/>
              </a:rPr>
              <a:t>On the roadmap for future improvement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5C394AE-7212-473A-B7F0-85A5C743C7B2}"/>
              </a:ext>
            </a:extLst>
          </p:cNvPr>
          <p:cNvSpPr/>
          <p:nvPr/>
        </p:nvSpPr>
        <p:spPr bwMode="auto">
          <a:xfrm>
            <a:off x="351391" y="1056861"/>
            <a:ext cx="3991837" cy="3263504"/>
          </a:xfrm>
          <a:prstGeom prst="rect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5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E1AA9CAD-2B89-4648-8352-FE16DDB1446F}"/>
              </a:ext>
            </a:extLst>
          </p:cNvPr>
          <p:cNvSpPr txBox="1">
            <a:spLocks/>
          </p:cNvSpPr>
          <p:nvPr/>
        </p:nvSpPr>
        <p:spPr>
          <a:xfrm>
            <a:off x="494576" y="1158221"/>
            <a:ext cx="3991836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800">
              <a:spcBef>
                <a:spcPts val="750"/>
              </a:spcBef>
              <a:buNone/>
              <a:defRPr/>
            </a:pPr>
            <a:r>
              <a:rPr lang="en-US" sz="1800" dirty="0">
                <a:solidFill>
                  <a:srgbClr val="FFFFFF"/>
                </a:solidFill>
                <a:latin typeface="Segoe UI"/>
              </a:rPr>
              <a:t>Powered by the</a:t>
            </a:r>
            <a:br>
              <a:rPr lang="en-US" sz="1800" dirty="0">
                <a:solidFill>
                  <a:srgbClr val="FFFFFF"/>
                </a:solidFill>
                <a:latin typeface="Segoe UI"/>
              </a:rPr>
            </a:br>
            <a:r>
              <a:rPr lang="en-US" sz="1800" dirty="0">
                <a:solidFill>
                  <a:srgbClr val="FFFFFF"/>
                </a:solidFill>
                <a:latin typeface="Segoe UI"/>
              </a:rPr>
              <a:t>Office Customization Service</a:t>
            </a:r>
          </a:p>
          <a:p>
            <a:pPr marL="171450" indent="-171450" defTabSz="685800">
              <a:spcBef>
                <a:spcPts val="750"/>
              </a:spcBef>
              <a:buFontTx/>
              <a:buChar char="-"/>
              <a:defRPr/>
            </a:pPr>
            <a:endParaRPr lang="en-US" sz="1800" dirty="0">
              <a:solidFill>
                <a:srgbClr val="FFFFFF"/>
              </a:solidFill>
              <a:latin typeface="Segoe UI"/>
            </a:endParaRPr>
          </a:p>
          <a:p>
            <a:pPr marL="171450" indent="-171450" defTabSz="685800">
              <a:spcBef>
                <a:spcPts val="750"/>
              </a:spcBef>
              <a:buFontTx/>
              <a:buChar char="-"/>
              <a:defRPr/>
            </a:pPr>
            <a:r>
              <a:rPr lang="en-US" sz="1800" dirty="0">
                <a:solidFill>
                  <a:srgbClr val="FFFFFF"/>
                </a:solidFill>
                <a:latin typeface="Segoe UI"/>
              </a:rPr>
              <a:t>Latest C2R deployment features</a:t>
            </a:r>
          </a:p>
          <a:p>
            <a:pPr marL="171450" indent="-171450" defTabSz="685800">
              <a:spcBef>
                <a:spcPts val="750"/>
              </a:spcBef>
              <a:buFontTx/>
              <a:buChar char="-"/>
              <a:defRPr/>
            </a:pPr>
            <a:r>
              <a:rPr lang="en-US" sz="1800" dirty="0">
                <a:solidFill>
                  <a:srgbClr val="FFFFFF"/>
                </a:solidFill>
                <a:latin typeface="Segoe UI"/>
              </a:rPr>
              <a:t>Built by the Office team</a:t>
            </a:r>
          </a:p>
          <a:p>
            <a:pPr marL="171450" indent="-171450" defTabSz="685800">
              <a:spcBef>
                <a:spcPts val="750"/>
              </a:spcBef>
              <a:buFontTx/>
              <a:buChar char="-"/>
              <a:defRPr/>
            </a:pPr>
            <a:r>
              <a:rPr lang="en-US" sz="1800" dirty="0">
                <a:solidFill>
                  <a:srgbClr val="FFFFFF"/>
                </a:solidFill>
                <a:latin typeface="Segoe UI"/>
              </a:rPr>
              <a:t>Supported by Microsoft</a:t>
            </a:r>
          </a:p>
          <a:p>
            <a:pPr marL="171450" indent="-171450" defTabSz="685800">
              <a:spcBef>
                <a:spcPts val="750"/>
              </a:spcBef>
              <a:buFontTx/>
              <a:buChar char="-"/>
              <a:defRPr/>
            </a:pPr>
            <a:r>
              <a:rPr lang="en-US" sz="1800" dirty="0">
                <a:solidFill>
                  <a:srgbClr val="FFFFFF"/>
                </a:solidFill>
                <a:latin typeface="Segoe UI"/>
              </a:rPr>
              <a:t>Supports integration with 3</a:t>
            </a:r>
            <a:r>
              <a:rPr lang="en-US" sz="1800" baseline="30000" dirty="0">
                <a:solidFill>
                  <a:srgbClr val="FFFFFF"/>
                </a:solidFill>
                <a:latin typeface="Segoe UI"/>
              </a:rPr>
              <a:t>rd</a:t>
            </a:r>
            <a:r>
              <a:rPr lang="en-US" sz="1800" dirty="0">
                <a:solidFill>
                  <a:srgbClr val="FFFFFF"/>
                </a:solidFill>
                <a:latin typeface="Segoe UI"/>
              </a:rPr>
              <a:t> party management tools</a:t>
            </a:r>
          </a:p>
        </p:txBody>
      </p:sp>
      <p:pic>
        <p:nvPicPr>
          <p:cNvPr id="47" name="Picture 4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59A27307-E133-47ED-B8EB-6946E1587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573" y="3208348"/>
            <a:ext cx="208991" cy="187307"/>
          </a:xfrm>
          <a:prstGeom prst="rect">
            <a:avLst/>
          </a:prstGeom>
        </p:spPr>
      </p:pic>
      <p:pic>
        <p:nvPicPr>
          <p:cNvPr id="21" name="Picture 4" descr="Image result for twitter logo">
            <a:extLst>
              <a:ext uri="{FF2B5EF4-FFF2-40B4-BE49-F238E27FC236}">
                <a16:creationId xmlns:a16="http://schemas.microsoft.com/office/drawing/2014/main" id="{30BFFE8D-0229-404F-868E-6755D9478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D267795-FF1D-47B5-ABA0-1CA8EABFF6A3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638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021281-3D22-4FE4-8728-0270F257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B009B-04B2-4C5F-99AB-BA8EA54118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923678"/>
            <a:ext cx="8263890" cy="400110"/>
          </a:xfrm>
        </p:spPr>
        <p:txBody>
          <a:bodyPr/>
          <a:lstStyle/>
          <a:p>
            <a:r>
              <a:rPr lang="en-US" dirty="0"/>
              <a:t>config.office.com</a:t>
            </a:r>
            <a:endParaRPr lang="LID4096" dirty="0"/>
          </a:p>
        </p:txBody>
      </p:sp>
      <p:pic>
        <p:nvPicPr>
          <p:cNvPr id="8" name="Picture 6" descr="Billedresultat for minions transparent background">
            <a:extLst>
              <a:ext uri="{FF2B5EF4-FFF2-40B4-BE49-F238E27FC236}">
                <a16:creationId xmlns:a16="http://schemas.microsoft.com/office/drawing/2014/main" id="{63DA4E8D-9A5A-4F8E-972E-3ECAC32C2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699542"/>
            <a:ext cx="4312841" cy="34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twitter logo">
            <a:extLst>
              <a:ext uri="{FF2B5EF4-FFF2-40B4-BE49-F238E27FC236}">
                <a16:creationId xmlns:a16="http://schemas.microsoft.com/office/drawing/2014/main" id="{27FDBDC5-F9D8-48F1-A587-8ABAAEA5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FC8E987-7CD8-467C-A8C5-34573540C889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87615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1903413"/>
            <a:ext cx="5718175" cy="747712"/>
          </a:xfrm>
        </p:spPr>
        <p:txBody>
          <a:bodyPr/>
          <a:lstStyle/>
          <a:p>
            <a:r>
              <a:rPr lang="en-US" dirty="0"/>
              <a:t>Deploying Office 365 ProPlus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7584" y="2873375"/>
            <a:ext cx="3994150" cy="16160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 Microsoft Intune</a:t>
            </a:r>
          </a:p>
        </p:txBody>
      </p:sp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B6222CD4-F86D-4046-B8E3-9C168E36C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E72ECBE-AE5D-44E9-8552-DC300D0703B1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917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400AD3-6DE0-4AF2-984E-64805DEF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Software Deployment with Intune</a:t>
            </a:r>
            <a:endParaRPr lang="LID4096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5A1E5A-5FEB-42EE-B551-A63B51A6E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69927"/>
            <a:ext cx="5644587" cy="282297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following apps are easy to deploy:</a:t>
            </a:r>
          </a:p>
          <a:p>
            <a:pPr lvl="1"/>
            <a:r>
              <a:rPr lang="en-US" dirty="0"/>
              <a:t>Microsoft Office 365 </a:t>
            </a:r>
            <a:r>
              <a:rPr lang="en-US" dirty="0" err="1"/>
              <a:t>ProPlus</a:t>
            </a:r>
            <a:endParaRPr lang="en-US" dirty="0"/>
          </a:p>
          <a:p>
            <a:pPr lvl="1"/>
            <a:r>
              <a:rPr lang="en-US" dirty="0"/>
              <a:t>Apps from Microsoft Store for Business/ Public store</a:t>
            </a:r>
          </a:p>
          <a:p>
            <a:pPr lvl="1"/>
            <a:r>
              <a:rPr lang="en-US" dirty="0"/>
              <a:t>Universal Apps</a:t>
            </a:r>
          </a:p>
          <a:p>
            <a:pPr lvl="1"/>
            <a:r>
              <a:rPr lang="en-US" dirty="0"/>
              <a:t>Web links</a:t>
            </a:r>
          </a:p>
          <a:p>
            <a:pPr lvl="1"/>
            <a:r>
              <a:rPr lang="en-US" dirty="0"/>
              <a:t>MSI with a single file (LOB)</a:t>
            </a:r>
          </a:p>
          <a:p>
            <a:pPr lvl="1"/>
            <a:endParaRPr lang="en-US" dirty="0"/>
          </a:p>
          <a:p>
            <a:r>
              <a:rPr lang="en-US" dirty="0"/>
              <a:t>New Preview feature: Win32 App Deployment</a:t>
            </a:r>
          </a:p>
          <a:p>
            <a:pPr lvl="1"/>
            <a:r>
              <a:rPr lang="en-US" dirty="0"/>
              <a:t>EXEs</a:t>
            </a:r>
          </a:p>
          <a:p>
            <a:pPr lvl="1"/>
            <a:r>
              <a:rPr lang="en-US" dirty="0"/>
              <a:t>MSIs with multiple files</a:t>
            </a:r>
          </a:p>
          <a:p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C380A1-18FD-40FD-8168-0E4560A2F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1334697"/>
            <a:ext cx="2585013" cy="29582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Image result for twitter logo">
            <a:extLst>
              <a:ext uri="{FF2B5EF4-FFF2-40B4-BE49-F238E27FC236}">
                <a16:creationId xmlns:a16="http://schemas.microsoft.com/office/drawing/2014/main" id="{B841A568-71B2-4A58-B4E8-91D5B6E9E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6949920-F7A6-45B4-99FD-E38DC6CDCDE9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265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Office 365 </a:t>
            </a:r>
            <a:r>
              <a:rPr lang="en-US" dirty="0" err="1"/>
              <a:t>ProPlus</a:t>
            </a:r>
            <a:endParaRPr lang="fi-FI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9" y="1352939"/>
            <a:ext cx="2893937" cy="3387013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75" y="1356413"/>
            <a:ext cx="2720013" cy="3383538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184" y="1344610"/>
            <a:ext cx="4054151" cy="334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7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021281-3D22-4FE4-8728-0270F257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B009B-04B2-4C5F-99AB-BA8EA54118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923678"/>
            <a:ext cx="8263890" cy="769441"/>
          </a:xfrm>
        </p:spPr>
        <p:txBody>
          <a:bodyPr/>
          <a:lstStyle/>
          <a:p>
            <a:r>
              <a:rPr lang="en-US" dirty="0"/>
              <a:t>Deploy Office 365 </a:t>
            </a:r>
            <a:r>
              <a:rPr lang="en-US" dirty="0" err="1"/>
              <a:t>ProPlus</a:t>
            </a:r>
            <a:endParaRPr lang="en-US" dirty="0"/>
          </a:p>
          <a:p>
            <a:r>
              <a:rPr lang="en-US" dirty="0"/>
              <a:t>using Microsoft Intune</a:t>
            </a:r>
            <a:endParaRPr lang="LID4096" dirty="0"/>
          </a:p>
        </p:txBody>
      </p:sp>
      <p:pic>
        <p:nvPicPr>
          <p:cNvPr id="8" name="Picture 6" descr="Billedresultat for minions transparent background">
            <a:extLst>
              <a:ext uri="{FF2B5EF4-FFF2-40B4-BE49-F238E27FC236}">
                <a16:creationId xmlns:a16="http://schemas.microsoft.com/office/drawing/2014/main" id="{63DA4E8D-9A5A-4F8E-972E-3ECAC32C2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699542"/>
            <a:ext cx="4312841" cy="34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twitter logo">
            <a:extLst>
              <a:ext uri="{FF2B5EF4-FFF2-40B4-BE49-F238E27FC236}">
                <a16:creationId xmlns:a16="http://schemas.microsoft.com/office/drawing/2014/main" id="{E00B8BCB-FFC7-4E98-ADB7-0FBD365D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F165D1C-6380-49D7-B566-527EE53714C1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3130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5">
            <a:extLst>
              <a:ext uri="{FF2B5EF4-FFF2-40B4-BE49-F238E27FC236}">
                <a16:creationId xmlns:a16="http://schemas.microsoft.com/office/drawing/2014/main" id="{43B53B70-8926-46AD-9591-A09EC14220F3}"/>
              </a:ext>
            </a:extLst>
          </p:cNvPr>
          <p:cNvSpPr txBox="1">
            <a:spLocks/>
          </p:cNvSpPr>
          <p:nvPr/>
        </p:nvSpPr>
        <p:spPr>
          <a:xfrm>
            <a:off x="780768" y="195486"/>
            <a:ext cx="6311511" cy="2952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Deploying and managing Office 365 </a:t>
            </a:r>
            <a:r>
              <a:rPr lang="en-US" dirty="0" err="1">
                <a:solidFill>
                  <a:schemeClr val="bg1"/>
                </a:solidFill>
              </a:rPr>
              <a:t>ProPlus</a:t>
            </a:r>
            <a:r>
              <a:rPr lang="en-US" dirty="0">
                <a:solidFill>
                  <a:schemeClr val="bg1"/>
                </a:solidFill>
              </a:rPr>
              <a:t> in a Modern World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1D7D8BE4-59CF-4F55-959D-C0D2CF82144F}"/>
              </a:ext>
            </a:extLst>
          </p:cNvPr>
          <p:cNvSpPr txBox="1">
            <a:spLocks/>
          </p:cNvSpPr>
          <p:nvPr/>
        </p:nvSpPr>
        <p:spPr>
          <a:xfrm>
            <a:off x="755575" y="3291830"/>
            <a:ext cx="7302551" cy="115212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Ronni Pedersen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Microsoft MVP: Enterprise Mobility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APENTO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4" descr="Image result for twitter logo">
            <a:extLst>
              <a:ext uri="{FF2B5EF4-FFF2-40B4-BE49-F238E27FC236}">
                <a16:creationId xmlns:a16="http://schemas.microsoft.com/office/drawing/2014/main" id="{C8E84107-44E2-481C-9379-71AC0E3F5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389095"/>
            <a:ext cx="457241" cy="34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1189AB-A905-42D4-B00C-4B3DC2EC1784}"/>
              </a:ext>
            </a:extLst>
          </p:cNvPr>
          <p:cNvSpPr txBox="1"/>
          <p:nvPr/>
        </p:nvSpPr>
        <p:spPr>
          <a:xfrm>
            <a:off x="755575" y="4371950"/>
            <a:ext cx="345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ronnipedersen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900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1903413"/>
            <a:ext cx="5718175" cy="747712"/>
          </a:xfrm>
        </p:spPr>
        <p:txBody>
          <a:bodyPr/>
          <a:lstStyle/>
          <a:p>
            <a:r>
              <a:rPr lang="en-US" dirty="0"/>
              <a:t>Deploying Office 365 ProPlus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7584" y="2873375"/>
            <a:ext cx="3994150" cy="16160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 Configuration Manager</a:t>
            </a:r>
            <a:br>
              <a:rPr lang="en-US" dirty="0"/>
            </a:br>
            <a:r>
              <a:rPr lang="en-US" dirty="0"/>
              <a:t>and the</a:t>
            </a:r>
          </a:p>
          <a:p>
            <a:pPr marL="0" indent="0">
              <a:buNone/>
            </a:pPr>
            <a:r>
              <a:rPr lang="en-US" dirty="0"/>
              <a:t>Office Customization Service</a:t>
            </a:r>
          </a:p>
        </p:txBody>
      </p:sp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F93CDBAD-8710-40A6-9C22-89729278B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5A8A4B-55A2-47EA-BF01-19DD4DB926E1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476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B4207DA-2D41-4E35-8448-69D8A3253EAB}"/>
              </a:ext>
            </a:extLst>
          </p:cNvPr>
          <p:cNvSpPr/>
          <p:nvPr/>
        </p:nvSpPr>
        <p:spPr bwMode="auto">
          <a:xfrm>
            <a:off x="201931" y="2791828"/>
            <a:ext cx="3871745" cy="20684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9E3474-50E2-4CFE-897E-AD7836F393D2}"/>
              </a:ext>
            </a:extLst>
          </p:cNvPr>
          <p:cNvSpPr/>
          <p:nvPr/>
        </p:nvSpPr>
        <p:spPr bwMode="auto">
          <a:xfrm>
            <a:off x="201931" y="950743"/>
            <a:ext cx="3871745" cy="19324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  <p:extLst/>
          </p:nvPr>
        </p:nvSpPr>
        <p:spPr>
          <a:xfrm>
            <a:off x="457200" y="6925"/>
            <a:ext cx="8229600" cy="914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393939"/>
                </a:solidFill>
                <a:latin typeface="+mj-lt"/>
                <a:cs typeface="Segoe UI Light" panose="020B0502040204020203" pitchFamily="34" charset="0"/>
              </a:rPr>
              <a:t>Old School </a:t>
            </a:r>
            <a:r>
              <a:rPr lang="en-US" dirty="0">
                <a:solidFill>
                  <a:srgbClr val="393939"/>
                </a:solidFill>
                <a:cs typeface="Segoe UI Light" panose="020B0502040204020203" pitchFamily="34" charset="0"/>
              </a:rPr>
              <a:t>D</a:t>
            </a:r>
            <a:r>
              <a:rPr lang="en-US" dirty="0">
                <a:solidFill>
                  <a:srgbClr val="393939"/>
                </a:solidFill>
                <a:latin typeface="+mj-lt"/>
                <a:cs typeface="Segoe UI Light" panose="020B0502040204020203" pitchFamily="34" charset="0"/>
              </a:rPr>
              <a:t>eployment Process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1010406" y="1451908"/>
            <a:ext cx="2863190" cy="442376"/>
          </a:xfrm>
        </p:spPr>
        <p:txBody>
          <a:bodyPr vert="horz" wrap="square" lIns="67232" tIns="68580" rIns="67232" bIns="68580" rtlCol="0">
            <a:noAutofit/>
          </a:bodyPr>
          <a:lstStyle/>
          <a:p>
            <a:pPr marL="0" indent="0" defTabSz="672161">
              <a:spcAft>
                <a:spcPts val="441"/>
              </a:spcAft>
              <a:buNone/>
              <a:defRPr/>
            </a:pPr>
            <a:r>
              <a:rPr lang="en-US" sz="1176" kern="0" dirty="0">
                <a:solidFill>
                  <a:schemeClr val="tx1">
                    <a:lumMod val="50000"/>
                  </a:schemeClr>
                </a:solidFill>
                <a:cs typeface="Segoe UI" panose="020B0502040204020203" pitchFamily="34" charset="0"/>
              </a:rPr>
              <a:t>Download Office Deployment Tool (ODT) from Microsoft Download Center</a:t>
            </a:r>
          </a:p>
          <a:p>
            <a:pPr marL="0" indent="0">
              <a:buNone/>
            </a:pPr>
            <a:endParaRPr lang="en-US" sz="1176" dirty="0">
              <a:solidFill>
                <a:schemeClr val="tx1">
                  <a:lumMod val="5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10405" y="3515312"/>
            <a:ext cx="2863637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72161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solidFill>
                  <a:srgbClr val="282828">
                    <a:lumMod val="50000"/>
                  </a:srgbClr>
                </a:solidFill>
                <a:latin typeface="Segoe UI Light"/>
                <a:cs typeface="Segoe UI" panose="020B0502040204020203" pitchFamily="34" charset="0"/>
              </a:rPr>
              <a:t>Download source files from Office CDN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010405" y="2383691"/>
            <a:ext cx="2863637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72161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solidFill>
                  <a:srgbClr val="282828">
                    <a:lumMod val="50000"/>
                  </a:srgbClr>
                </a:solidFill>
                <a:latin typeface="Segoe UI Light"/>
                <a:cs typeface="Segoe UI" panose="020B0502040204020203" pitchFamily="34" charset="0"/>
              </a:rPr>
              <a:t>Build the configuration XML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010405" y="4234927"/>
            <a:ext cx="2863637" cy="255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72161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solidFill>
                  <a:srgbClr val="282828">
                    <a:lumMod val="50000"/>
                  </a:srgbClr>
                </a:solidFill>
                <a:latin typeface="Segoe UI Light"/>
                <a:cs typeface="Segoe UI" panose="020B0502040204020203" pitchFamily="34" charset="0"/>
              </a:rPr>
              <a:t>Run install on client machines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5795492" y="3720771"/>
            <a:ext cx="478745" cy="243960"/>
            <a:chOff x="6403540" y="3790840"/>
            <a:chExt cx="966616" cy="492569"/>
          </a:xfrm>
        </p:grpSpPr>
        <p:sp>
          <p:nvSpPr>
            <p:cNvPr id="87" name="Rectangle 86"/>
            <p:cNvSpPr/>
            <p:nvPr/>
          </p:nvSpPr>
          <p:spPr bwMode="auto">
            <a:xfrm>
              <a:off x="6863710" y="3790840"/>
              <a:ext cx="506446" cy="491709"/>
            </a:xfrm>
            <a:prstGeom prst="rect">
              <a:avLst/>
            </a:prstGeom>
            <a:solidFill>
              <a:srgbClr val="353535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85" rIns="0" bIns="3428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44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6403540" y="3790840"/>
              <a:ext cx="483851" cy="49256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85" rIns="0" bIns="3428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44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</p:grpSp>
      <p:sp>
        <p:nvSpPr>
          <p:cNvPr id="89" name="Rectangle 88"/>
          <p:cNvSpPr/>
          <p:nvPr/>
        </p:nvSpPr>
        <p:spPr bwMode="auto">
          <a:xfrm>
            <a:off x="5666014" y="4066685"/>
            <a:ext cx="747374" cy="2353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85" rIns="0" bIns="34285" numCol="1" rtlCol="0" anchor="ctr" anchorCtr="0" compatLnSpc="1">
            <a:prstTxWarp prst="textNoShape">
              <a:avLst/>
            </a:prstTxWarp>
          </a:bodyPr>
          <a:lstStyle/>
          <a:p>
            <a:pPr algn="ctr" defTabSz="6854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 Points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607916" y="3579862"/>
            <a:ext cx="521619" cy="510663"/>
            <a:chOff x="8228490" y="5814565"/>
            <a:chExt cx="432189" cy="453896"/>
          </a:xfrm>
        </p:grpSpPr>
        <p:sp>
          <p:nvSpPr>
            <p:cNvPr id="112" name="Flowchart: Connector 111"/>
            <p:cNvSpPr/>
            <p:nvPr/>
          </p:nvSpPr>
          <p:spPr bwMode="auto">
            <a:xfrm>
              <a:off x="8228490" y="5814565"/>
              <a:ext cx="432189" cy="453896"/>
            </a:xfrm>
            <a:prstGeom prst="flowChartConnector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85" rIns="0" bIns="3428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44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4" name="Freeform 18"/>
            <p:cNvSpPr>
              <a:spLocks noChangeAspect="1"/>
            </p:cNvSpPr>
            <p:nvPr/>
          </p:nvSpPr>
          <p:spPr bwMode="black">
            <a:xfrm>
              <a:off x="8264332" y="6015055"/>
              <a:ext cx="136229" cy="107211"/>
            </a:xfrm>
            <a:custGeom>
              <a:avLst/>
              <a:gdLst>
                <a:gd name="connsiteX0" fmla="*/ 427036 w 1971675"/>
                <a:gd name="connsiteY0" fmla="*/ 1374775 h 1409700"/>
                <a:gd name="connsiteX1" fmla="*/ 1544636 w 1971675"/>
                <a:gd name="connsiteY1" fmla="*/ 1374775 h 1409700"/>
                <a:gd name="connsiteX2" fmla="*/ 1544636 w 1971675"/>
                <a:gd name="connsiteY2" fmla="*/ 1409700 h 1409700"/>
                <a:gd name="connsiteX3" fmla="*/ 427036 w 1971675"/>
                <a:gd name="connsiteY3" fmla="*/ 1409700 h 1409700"/>
                <a:gd name="connsiteX4" fmla="*/ 104775 w 1971675"/>
                <a:gd name="connsiteY4" fmla="*/ 104775 h 1409700"/>
                <a:gd name="connsiteX5" fmla="*/ 104775 w 1971675"/>
                <a:gd name="connsiteY5" fmla="*/ 1028700 h 1409700"/>
                <a:gd name="connsiteX6" fmla="*/ 761999 w 1971675"/>
                <a:gd name="connsiteY6" fmla="*/ 1028700 h 1409700"/>
                <a:gd name="connsiteX7" fmla="*/ 1198562 w 1971675"/>
                <a:gd name="connsiteY7" fmla="*/ 1028700 h 1409700"/>
                <a:gd name="connsiteX8" fmla="*/ 1879600 w 1971675"/>
                <a:gd name="connsiteY8" fmla="*/ 1028700 h 1409700"/>
                <a:gd name="connsiteX9" fmla="*/ 1879600 w 1971675"/>
                <a:gd name="connsiteY9" fmla="*/ 104775 h 1409700"/>
                <a:gd name="connsiteX10" fmla="*/ 985837 w 1971675"/>
                <a:gd name="connsiteY10" fmla="*/ 23812 h 1409700"/>
                <a:gd name="connsiteX11" fmla="*/ 957262 w 1971675"/>
                <a:gd name="connsiteY11" fmla="*/ 46831 h 1409700"/>
                <a:gd name="connsiteX12" fmla="*/ 985837 w 1971675"/>
                <a:gd name="connsiteY12" fmla="*/ 69850 h 1409700"/>
                <a:gd name="connsiteX13" fmla="*/ 1014412 w 1971675"/>
                <a:gd name="connsiteY13" fmla="*/ 46831 h 1409700"/>
                <a:gd name="connsiteX14" fmla="*/ 985837 w 1971675"/>
                <a:gd name="connsiteY14" fmla="*/ 23812 h 1409700"/>
                <a:gd name="connsiteX15" fmla="*/ 103772 w 1971675"/>
                <a:gd name="connsiteY15" fmla="*/ 0 h 1409700"/>
                <a:gd name="connsiteX16" fmla="*/ 1856372 w 1971675"/>
                <a:gd name="connsiteY16" fmla="*/ 0 h 1409700"/>
                <a:gd name="connsiteX17" fmla="*/ 1971675 w 1971675"/>
                <a:gd name="connsiteY17" fmla="*/ 103909 h 1409700"/>
                <a:gd name="connsiteX18" fmla="*/ 1971675 w 1971675"/>
                <a:gd name="connsiteY18" fmla="*/ 1027546 h 1409700"/>
                <a:gd name="connsiteX19" fmla="*/ 1856372 w 1971675"/>
                <a:gd name="connsiteY19" fmla="*/ 1143000 h 1409700"/>
                <a:gd name="connsiteX20" fmla="*/ 1277877 w 1971675"/>
                <a:gd name="connsiteY20" fmla="*/ 1143000 h 1409700"/>
                <a:gd name="connsiteX21" fmla="*/ 1198562 w 1971675"/>
                <a:gd name="connsiteY21" fmla="*/ 1143000 h 1409700"/>
                <a:gd name="connsiteX22" fmla="*/ 1198562 w 1971675"/>
                <a:gd name="connsiteY22" fmla="*/ 1212850 h 1409700"/>
                <a:gd name="connsiteX23" fmla="*/ 1198562 w 1971675"/>
                <a:gd name="connsiteY23" fmla="*/ 1258887 h 1409700"/>
                <a:gd name="connsiteX24" fmla="*/ 1452561 w 1971675"/>
                <a:gd name="connsiteY24" fmla="*/ 1258887 h 1409700"/>
                <a:gd name="connsiteX25" fmla="*/ 1544636 w 1971675"/>
                <a:gd name="connsiteY25" fmla="*/ 1374774 h 1409700"/>
                <a:gd name="connsiteX26" fmla="*/ 427036 w 1971675"/>
                <a:gd name="connsiteY26" fmla="*/ 1374774 h 1409700"/>
                <a:gd name="connsiteX27" fmla="*/ 519111 w 1971675"/>
                <a:gd name="connsiteY27" fmla="*/ 1258887 h 1409700"/>
                <a:gd name="connsiteX28" fmla="*/ 761999 w 1971675"/>
                <a:gd name="connsiteY28" fmla="*/ 1258887 h 1409700"/>
                <a:gd name="connsiteX29" fmla="*/ 761999 w 1971675"/>
                <a:gd name="connsiteY29" fmla="*/ 1212850 h 1409700"/>
                <a:gd name="connsiteX30" fmla="*/ 761999 w 1971675"/>
                <a:gd name="connsiteY30" fmla="*/ 1143000 h 1409700"/>
                <a:gd name="connsiteX31" fmla="*/ 673281 w 1971675"/>
                <a:gd name="connsiteY31" fmla="*/ 1143000 h 1409700"/>
                <a:gd name="connsiteX32" fmla="*/ 103772 w 1971675"/>
                <a:gd name="connsiteY32" fmla="*/ 1143000 h 1409700"/>
                <a:gd name="connsiteX33" fmla="*/ 0 w 1971675"/>
                <a:gd name="connsiteY33" fmla="*/ 1027546 h 1409700"/>
                <a:gd name="connsiteX34" fmla="*/ 0 w 1971675"/>
                <a:gd name="connsiteY34" fmla="*/ 103909 h 1409700"/>
                <a:gd name="connsiteX35" fmla="*/ 103772 w 1971675"/>
                <a:gd name="connsiteY3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71675" h="1409700">
                  <a:moveTo>
                    <a:pt x="427036" y="1374775"/>
                  </a:moveTo>
                  <a:lnTo>
                    <a:pt x="1544636" y="1374775"/>
                  </a:lnTo>
                  <a:lnTo>
                    <a:pt x="1544636" y="1409700"/>
                  </a:lnTo>
                  <a:lnTo>
                    <a:pt x="427036" y="1409700"/>
                  </a:lnTo>
                  <a:close/>
                  <a:moveTo>
                    <a:pt x="104775" y="104775"/>
                  </a:moveTo>
                  <a:lnTo>
                    <a:pt x="104775" y="1028700"/>
                  </a:lnTo>
                  <a:lnTo>
                    <a:pt x="761999" y="1028700"/>
                  </a:lnTo>
                  <a:lnTo>
                    <a:pt x="1198562" y="1028700"/>
                  </a:lnTo>
                  <a:lnTo>
                    <a:pt x="1879600" y="1028700"/>
                  </a:lnTo>
                  <a:lnTo>
                    <a:pt x="1879600" y="104775"/>
                  </a:lnTo>
                  <a:close/>
                  <a:moveTo>
                    <a:pt x="985837" y="23812"/>
                  </a:moveTo>
                  <a:cubicBezTo>
                    <a:pt x="970055" y="23812"/>
                    <a:pt x="957262" y="34118"/>
                    <a:pt x="957262" y="46831"/>
                  </a:cubicBezTo>
                  <a:cubicBezTo>
                    <a:pt x="957262" y="59544"/>
                    <a:pt x="970055" y="69850"/>
                    <a:pt x="985837" y="69850"/>
                  </a:cubicBezTo>
                  <a:cubicBezTo>
                    <a:pt x="1001619" y="69850"/>
                    <a:pt x="1014412" y="59544"/>
                    <a:pt x="1014412" y="46831"/>
                  </a:cubicBezTo>
                  <a:cubicBezTo>
                    <a:pt x="1014412" y="34118"/>
                    <a:pt x="1001619" y="23812"/>
                    <a:pt x="985837" y="23812"/>
                  </a:cubicBezTo>
                  <a:close/>
                  <a:moveTo>
                    <a:pt x="103772" y="0"/>
                  </a:moveTo>
                  <a:cubicBezTo>
                    <a:pt x="1856372" y="0"/>
                    <a:pt x="1856372" y="0"/>
                    <a:pt x="1856372" y="0"/>
                  </a:cubicBezTo>
                  <a:cubicBezTo>
                    <a:pt x="1925554" y="0"/>
                    <a:pt x="1971675" y="46182"/>
                    <a:pt x="1971675" y="103909"/>
                  </a:cubicBezTo>
                  <a:lnTo>
                    <a:pt x="1971675" y="1027546"/>
                  </a:lnTo>
                  <a:cubicBezTo>
                    <a:pt x="1971675" y="1085273"/>
                    <a:pt x="1925554" y="1143000"/>
                    <a:pt x="1856372" y="1143000"/>
                  </a:cubicBezTo>
                  <a:cubicBezTo>
                    <a:pt x="1637297" y="1143000"/>
                    <a:pt x="1445606" y="1143000"/>
                    <a:pt x="1277877" y="1143000"/>
                  </a:cubicBezTo>
                  <a:lnTo>
                    <a:pt x="1198562" y="1143000"/>
                  </a:lnTo>
                  <a:lnTo>
                    <a:pt x="1198562" y="1212850"/>
                  </a:lnTo>
                  <a:lnTo>
                    <a:pt x="1198562" y="1258887"/>
                  </a:lnTo>
                  <a:lnTo>
                    <a:pt x="1452561" y="1258887"/>
                  </a:lnTo>
                  <a:lnTo>
                    <a:pt x="1544636" y="1374774"/>
                  </a:lnTo>
                  <a:lnTo>
                    <a:pt x="427036" y="1374774"/>
                  </a:lnTo>
                  <a:lnTo>
                    <a:pt x="519111" y="1258887"/>
                  </a:lnTo>
                  <a:lnTo>
                    <a:pt x="761999" y="1258887"/>
                  </a:lnTo>
                  <a:lnTo>
                    <a:pt x="761999" y="1212850"/>
                  </a:lnTo>
                  <a:lnTo>
                    <a:pt x="761999" y="1143000"/>
                  </a:lnTo>
                  <a:lnTo>
                    <a:pt x="673281" y="1143000"/>
                  </a:lnTo>
                  <a:cubicBezTo>
                    <a:pt x="103772" y="1143000"/>
                    <a:pt x="103772" y="1143000"/>
                    <a:pt x="103772" y="1143000"/>
                  </a:cubicBezTo>
                  <a:cubicBezTo>
                    <a:pt x="46121" y="1143000"/>
                    <a:pt x="0" y="1085273"/>
                    <a:pt x="0" y="1027546"/>
                  </a:cubicBezTo>
                  <a:cubicBezTo>
                    <a:pt x="0" y="103909"/>
                    <a:pt x="0" y="103909"/>
                    <a:pt x="0" y="103909"/>
                  </a:cubicBezTo>
                  <a:cubicBezTo>
                    <a:pt x="0" y="46182"/>
                    <a:pt x="46121" y="0"/>
                    <a:pt x="1037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4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>
                <a:solidFill>
                  <a:srgbClr val="28282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5" name="Freeform 18"/>
            <p:cNvSpPr>
              <a:spLocks noChangeAspect="1"/>
            </p:cNvSpPr>
            <p:nvPr/>
          </p:nvSpPr>
          <p:spPr bwMode="black">
            <a:xfrm>
              <a:off x="8372991" y="5894056"/>
              <a:ext cx="115385" cy="90807"/>
            </a:xfrm>
            <a:custGeom>
              <a:avLst/>
              <a:gdLst>
                <a:gd name="connsiteX0" fmla="*/ 427036 w 1971675"/>
                <a:gd name="connsiteY0" fmla="*/ 1374775 h 1409700"/>
                <a:gd name="connsiteX1" fmla="*/ 1544636 w 1971675"/>
                <a:gd name="connsiteY1" fmla="*/ 1374775 h 1409700"/>
                <a:gd name="connsiteX2" fmla="*/ 1544636 w 1971675"/>
                <a:gd name="connsiteY2" fmla="*/ 1409700 h 1409700"/>
                <a:gd name="connsiteX3" fmla="*/ 427036 w 1971675"/>
                <a:gd name="connsiteY3" fmla="*/ 1409700 h 1409700"/>
                <a:gd name="connsiteX4" fmla="*/ 104775 w 1971675"/>
                <a:gd name="connsiteY4" fmla="*/ 104775 h 1409700"/>
                <a:gd name="connsiteX5" fmla="*/ 104775 w 1971675"/>
                <a:gd name="connsiteY5" fmla="*/ 1028700 h 1409700"/>
                <a:gd name="connsiteX6" fmla="*/ 761999 w 1971675"/>
                <a:gd name="connsiteY6" fmla="*/ 1028700 h 1409700"/>
                <a:gd name="connsiteX7" fmla="*/ 1198562 w 1971675"/>
                <a:gd name="connsiteY7" fmla="*/ 1028700 h 1409700"/>
                <a:gd name="connsiteX8" fmla="*/ 1879600 w 1971675"/>
                <a:gd name="connsiteY8" fmla="*/ 1028700 h 1409700"/>
                <a:gd name="connsiteX9" fmla="*/ 1879600 w 1971675"/>
                <a:gd name="connsiteY9" fmla="*/ 104775 h 1409700"/>
                <a:gd name="connsiteX10" fmla="*/ 985837 w 1971675"/>
                <a:gd name="connsiteY10" fmla="*/ 23812 h 1409700"/>
                <a:gd name="connsiteX11" fmla="*/ 957262 w 1971675"/>
                <a:gd name="connsiteY11" fmla="*/ 46831 h 1409700"/>
                <a:gd name="connsiteX12" fmla="*/ 985837 w 1971675"/>
                <a:gd name="connsiteY12" fmla="*/ 69850 h 1409700"/>
                <a:gd name="connsiteX13" fmla="*/ 1014412 w 1971675"/>
                <a:gd name="connsiteY13" fmla="*/ 46831 h 1409700"/>
                <a:gd name="connsiteX14" fmla="*/ 985837 w 1971675"/>
                <a:gd name="connsiteY14" fmla="*/ 23812 h 1409700"/>
                <a:gd name="connsiteX15" fmla="*/ 103772 w 1971675"/>
                <a:gd name="connsiteY15" fmla="*/ 0 h 1409700"/>
                <a:gd name="connsiteX16" fmla="*/ 1856372 w 1971675"/>
                <a:gd name="connsiteY16" fmla="*/ 0 h 1409700"/>
                <a:gd name="connsiteX17" fmla="*/ 1971675 w 1971675"/>
                <a:gd name="connsiteY17" fmla="*/ 103909 h 1409700"/>
                <a:gd name="connsiteX18" fmla="*/ 1971675 w 1971675"/>
                <a:gd name="connsiteY18" fmla="*/ 1027546 h 1409700"/>
                <a:gd name="connsiteX19" fmla="*/ 1856372 w 1971675"/>
                <a:gd name="connsiteY19" fmla="*/ 1143000 h 1409700"/>
                <a:gd name="connsiteX20" fmla="*/ 1277877 w 1971675"/>
                <a:gd name="connsiteY20" fmla="*/ 1143000 h 1409700"/>
                <a:gd name="connsiteX21" fmla="*/ 1198562 w 1971675"/>
                <a:gd name="connsiteY21" fmla="*/ 1143000 h 1409700"/>
                <a:gd name="connsiteX22" fmla="*/ 1198562 w 1971675"/>
                <a:gd name="connsiteY22" fmla="*/ 1212850 h 1409700"/>
                <a:gd name="connsiteX23" fmla="*/ 1198562 w 1971675"/>
                <a:gd name="connsiteY23" fmla="*/ 1258887 h 1409700"/>
                <a:gd name="connsiteX24" fmla="*/ 1452561 w 1971675"/>
                <a:gd name="connsiteY24" fmla="*/ 1258887 h 1409700"/>
                <a:gd name="connsiteX25" fmla="*/ 1544636 w 1971675"/>
                <a:gd name="connsiteY25" fmla="*/ 1374774 h 1409700"/>
                <a:gd name="connsiteX26" fmla="*/ 427036 w 1971675"/>
                <a:gd name="connsiteY26" fmla="*/ 1374774 h 1409700"/>
                <a:gd name="connsiteX27" fmla="*/ 519111 w 1971675"/>
                <a:gd name="connsiteY27" fmla="*/ 1258887 h 1409700"/>
                <a:gd name="connsiteX28" fmla="*/ 761999 w 1971675"/>
                <a:gd name="connsiteY28" fmla="*/ 1258887 h 1409700"/>
                <a:gd name="connsiteX29" fmla="*/ 761999 w 1971675"/>
                <a:gd name="connsiteY29" fmla="*/ 1212850 h 1409700"/>
                <a:gd name="connsiteX30" fmla="*/ 761999 w 1971675"/>
                <a:gd name="connsiteY30" fmla="*/ 1143000 h 1409700"/>
                <a:gd name="connsiteX31" fmla="*/ 673281 w 1971675"/>
                <a:gd name="connsiteY31" fmla="*/ 1143000 h 1409700"/>
                <a:gd name="connsiteX32" fmla="*/ 103772 w 1971675"/>
                <a:gd name="connsiteY32" fmla="*/ 1143000 h 1409700"/>
                <a:gd name="connsiteX33" fmla="*/ 0 w 1971675"/>
                <a:gd name="connsiteY33" fmla="*/ 1027546 h 1409700"/>
                <a:gd name="connsiteX34" fmla="*/ 0 w 1971675"/>
                <a:gd name="connsiteY34" fmla="*/ 103909 h 1409700"/>
                <a:gd name="connsiteX35" fmla="*/ 103772 w 1971675"/>
                <a:gd name="connsiteY3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71675" h="1409700">
                  <a:moveTo>
                    <a:pt x="427036" y="1374775"/>
                  </a:moveTo>
                  <a:lnTo>
                    <a:pt x="1544636" y="1374775"/>
                  </a:lnTo>
                  <a:lnTo>
                    <a:pt x="1544636" y="1409700"/>
                  </a:lnTo>
                  <a:lnTo>
                    <a:pt x="427036" y="1409700"/>
                  </a:lnTo>
                  <a:close/>
                  <a:moveTo>
                    <a:pt x="104775" y="104775"/>
                  </a:moveTo>
                  <a:lnTo>
                    <a:pt x="104775" y="1028700"/>
                  </a:lnTo>
                  <a:lnTo>
                    <a:pt x="761999" y="1028700"/>
                  </a:lnTo>
                  <a:lnTo>
                    <a:pt x="1198562" y="1028700"/>
                  </a:lnTo>
                  <a:lnTo>
                    <a:pt x="1879600" y="1028700"/>
                  </a:lnTo>
                  <a:lnTo>
                    <a:pt x="1879600" y="104775"/>
                  </a:lnTo>
                  <a:close/>
                  <a:moveTo>
                    <a:pt x="985837" y="23812"/>
                  </a:moveTo>
                  <a:cubicBezTo>
                    <a:pt x="970055" y="23812"/>
                    <a:pt x="957262" y="34118"/>
                    <a:pt x="957262" y="46831"/>
                  </a:cubicBezTo>
                  <a:cubicBezTo>
                    <a:pt x="957262" y="59544"/>
                    <a:pt x="970055" y="69850"/>
                    <a:pt x="985837" y="69850"/>
                  </a:cubicBezTo>
                  <a:cubicBezTo>
                    <a:pt x="1001619" y="69850"/>
                    <a:pt x="1014412" y="59544"/>
                    <a:pt x="1014412" y="46831"/>
                  </a:cubicBezTo>
                  <a:cubicBezTo>
                    <a:pt x="1014412" y="34118"/>
                    <a:pt x="1001619" y="23812"/>
                    <a:pt x="985837" y="23812"/>
                  </a:cubicBezTo>
                  <a:close/>
                  <a:moveTo>
                    <a:pt x="103772" y="0"/>
                  </a:moveTo>
                  <a:cubicBezTo>
                    <a:pt x="1856372" y="0"/>
                    <a:pt x="1856372" y="0"/>
                    <a:pt x="1856372" y="0"/>
                  </a:cubicBezTo>
                  <a:cubicBezTo>
                    <a:pt x="1925554" y="0"/>
                    <a:pt x="1971675" y="46182"/>
                    <a:pt x="1971675" y="103909"/>
                  </a:cubicBezTo>
                  <a:lnTo>
                    <a:pt x="1971675" y="1027546"/>
                  </a:lnTo>
                  <a:cubicBezTo>
                    <a:pt x="1971675" y="1085273"/>
                    <a:pt x="1925554" y="1143000"/>
                    <a:pt x="1856372" y="1143000"/>
                  </a:cubicBezTo>
                  <a:cubicBezTo>
                    <a:pt x="1637297" y="1143000"/>
                    <a:pt x="1445606" y="1143000"/>
                    <a:pt x="1277877" y="1143000"/>
                  </a:cubicBezTo>
                  <a:lnTo>
                    <a:pt x="1198562" y="1143000"/>
                  </a:lnTo>
                  <a:lnTo>
                    <a:pt x="1198562" y="1212850"/>
                  </a:lnTo>
                  <a:lnTo>
                    <a:pt x="1198562" y="1258887"/>
                  </a:lnTo>
                  <a:lnTo>
                    <a:pt x="1452561" y="1258887"/>
                  </a:lnTo>
                  <a:lnTo>
                    <a:pt x="1544636" y="1374774"/>
                  </a:lnTo>
                  <a:lnTo>
                    <a:pt x="427036" y="1374774"/>
                  </a:lnTo>
                  <a:lnTo>
                    <a:pt x="519111" y="1258887"/>
                  </a:lnTo>
                  <a:lnTo>
                    <a:pt x="761999" y="1258887"/>
                  </a:lnTo>
                  <a:lnTo>
                    <a:pt x="761999" y="1212850"/>
                  </a:lnTo>
                  <a:lnTo>
                    <a:pt x="761999" y="1143000"/>
                  </a:lnTo>
                  <a:lnTo>
                    <a:pt x="673281" y="1143000"/>
                  </a:lnTo>
                  <a:cubicBezTo>
                    <a:pt x="103772" y="1143000"/>
                    <a:pt x="103772" y="1143000"/>
                    <a:pt x="103772" y="1143000"/>
                  </a:cubicBezTo>
                  <a:cubicBezTo>
                    <a:pt x="46121" y="1143000"/>
                    <a:pt x="0" y="1085273"/>
                    <a:pt x="0" y="1027546"/>
                  </a:cubicBezTo>
                  <a:cubicBezTo>
                    <a:pt x="0" y="103909"/>
                    <a:pt x="0" y="103909"/>
                    <a:pt x="0" y="103909"/>
                  </a:cubicBezTo>
                  <a:cubicBezTo>
                    <a:pt x="0" y="46182"/>
                    <a:pt x="46121" y="0"/>
                    <a:pt x="1037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4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>
                <a:solidFill>
                  <a:srgbClr val="28282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" name="Freeform 18"/>
            <p:cNvSpPr>
              <a:spLocks noChangeAspect="1"/>
            </p:cNvSpPr>
            <p:nvPr/>
          </p:nvSpPr>
          <p:spPr bwMode="black">
            <a:xfrm>
              <a:off x="8407569" y="6000548"/>
              <a:ext cx="203302" cy="159997"/>
            </a:xfrm>
            <a:custGeom>
              <a:avLst/>
              <a:gdLst>
                <a:gd name="connsiteX0" fmla="*/ 427036 w 1971675"/>
                <a:gd name="connsiteY0" fmla="*/ 1374775 h 1409700"/>
                <a:gd name="connsiteX1" fmla="*/ 1544636 w 1971675"/>
                <a:gd name="connsiteY1" fmla="*/ 1374775 h 1409700"/>
                <a:gd name="connsiteX2" fmla="*/ 1544636 w 1971675"/>
                <a:gd name="connsiteY2" fmla="*/ 1409700 h 1409700"/>
                <a:gd name="connsiteX3" fmla="*/ 427036 w 1971675"/>
                <a:gd name="connsiteY3" fmla="*/ 1409700 h 1409700"/>
                <a:gd name="connsiteX4" fmla="*/ 104775 w 1971675"/>
                <a:gd name="connsiteY4" fmla="*/ 104775 h 1409700"/>
                <a:gd name="connsiteX5" fmla="*/ 104775 w 1971675"/>
                <a:gd name="connsiteY5" fmla="*/ 1028700 h 1409700"/>
                <a:gd name="connsiteX6" fmla="*/ 761999 w 1971675"/>
                <a:gd name="connsiteY6" fmla="*/ 1028700 h 1409700"/>
                <a:gd name="connsiteX7" fmla="*/ 1198562 w 1971675"/>
                <a:gd name="connsiteY7" fmla="*/ 1028700 h 1409700"/>
                <a:gd name="connsiteX8" fmla="*/ 1879600 w 1971675"/>
                <a:gd name="connsiteY8" fmla="*/ 1028700 h 1409700"/>
                <a:gd name="connsiteX9" fmla="*/ 1879600 w 1971675"/>
                <a:gd name="connsiteY9" fmla="*/ 104775 h 1409700"/>
                <a:gd name="connsiteX10" fmla="*/ 985837 w 1971675"/>
                <a:gd name="connsiteY10" fmla="*/ 23812 h 1409700"/>
                <a:gd name="connsiteX11" fmla="*/ 957262 w 1971675"/>
                <a:gd name="connsiteY11" fmla="*/ 46831 h 1409700"/>
                <a:gd name="connsiteX12" fmla="*/ 985837 w 1971675"/>
                <a:gd name="connsiteY12" fmla="*/ 69850 h 1409700"/>
                <a:gd name="connsiteX13" fmla="*/ 1014412 w 1971675"/>
                <a:gd name="connsiteY13" fmla="*/ 46831 h 1409700"/>
                <a:gd name="connsiteX14" fmla="*/ 985837 w 1971675"/>
                <a:gd name="connsiteY14" fmla="*/ 23812 h 1409700"/>
                <a:gd name="connsiteX15" fmla="*/ 103772 w 1971675"/>
                <a:gd name="connsiteY15" fmla="*/ 0 h 1409700"/>
                <a:gd name="connsiteX16" fmla="*/ 1856372 w 1971675"/>
                <a:gd name="connsiteY16" fmla="*/ 0 h 1409700"/>
                <a:gd name="connsiteX17" fmla="*/ 1971675 w 1971675"/>
                <a:gd name="connsiteY17" fmla="*/ 103909 h 1409700"/>
                <a:gd name="connsiteX18" fmla="*/ 1971675 w 1971675"/>
                <a:gd name="connsiteY18" fmla="*/ 1027546 h 1409700"/>
                <a:gd name="connsiteX19" fmla="*/ 1856372 w 1971675"/>
                <a:gd name="connsiteY19" fmla="*/ 1143000 h 1409700"/>
                <a:gd name="connsiteX20" fmla="*/ 1277877 w 1971675"/>
                <a:gd name="connsiteY20" fmla="*/ 1143000 h 1409700"/>
                <a:gd name="connsiteX21" fmla="*/ 1198562 w 1971675"/>
                <a:gd name="connsiteY21" fmla="*/ 1143000 h 1409700"/>
                <a:gd name="connsiteX22" fmla="*/ 1198562 w 1971675"/>
                <a:gd name="connsiteY22" fmla="*/ 1212850 h 1409700"/>
                <a:gd name="connsiteX23" fmla="*/ 1198562 w 1971675"/>
                <a:gd name="connsiteY23" fmla="*/ 1258887 h 1409700"/>
                <a:gd name="connsiteX24" fmla="*/ 1452561 w 1971675"/>
                <a:gd name="connsiteY24" fmla="*/ 1258887 h 1409700"/>
                <a:gd name="connsiteX25" fmla="*/ 1544636 w 1971675"/>
                <a:gd name="connsiteY25" fmla="*/ 1374774 h 1409700"/>
                <a:gd name="connsiteX26" fmla="*/ 427036 w 1971675"/>
                <a:gd name="connsiteY26" fmla="*/ 1374774 h 1409700"/>
                <a:gd name="connsiteX27" fmla="*/ 519111 w 1971675"/>
                <a:gd name="connsiteY27" fmla="*/ 1258887 h 1409700"/>
                <a:gd name="connsiteX28" fmla="*/ 761999 w 1971675"/>
                <a:gd name="connsiteY28" fmla="*/ 1258887 h 1409700"/>
                <a:gd name="connsiteX29" fmla="*/ 761999 w 1971675"/>
                <a:gd name="connsiteY29" fmla="*/ 1212850 h 1409700"/>
                <a:gd name="connsiteX30" fmla="*/ 761999 w 1971675"/>
                <a:gd name="connsiteY30" fmla="*/ 1143000 h 1409700"/>
                <a:gd name="connsiteX31" fmla="*/ 673281 w 1971675"/>
                <a:gd name="connsiteY31" fmla="*/ 1143000 h 1409700"/>
                <a:gd name="connsiteX32" fmla="*/ 103772 w 1971675"/>
                <a:gd name="connsiteY32" fmla="*/ 1143000 h 1409700"/>
                <a:gd name="connsiteX33" fmla="*/ 0 w 1971675"/>
                <a:gd name="connsiteY33" fmla="*/ 1027546 h 1409700"/>
                <a:gd name="connsiteX34" fmla="*/ 0 w 1971675"/>
                <a:gd name="connsiteY34" fmla="*/ 103909 h 1409700"/>
                <a:gd name="connsiteX35" fmla="*/ 103772 w 1971675"/>
                <a:gd name="connsiteY3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71675" h="1409700">
                  <a:moveTo>
                    <a:pt x="427036" y="1374775"/>
                  </a:moveTo>
                  <a:lnTo>
                    <a:pt x="1544636" y="1374775"/>
                  </a:lnTo>
                  <a:lnTo>
                    <a:pt x="1544636" y="1409700"/>
                  </a:lnTo>
                  <a:lnTo>
                    <a:pt x="427036" y="1409700"/>
                  </a:lnTo>
                  <a:close/>
                  <a:moveTo>
                    <a:pt x="104775" y="104775"/>
                  </a:moveTo>
                  <a:lnTo>
                    <a:pt x="104775" y="1028700"/>
                  </a:lnTo>
                  <a:lnTo>
                    <a:pt x="761999" y="1028700"/>
                  </a:lnTo>
                  <a:lnTo>
                    <a:pt x="1198562" y="1028700"/>
                  </a:lnTo>
                  <a:lnTo>
                    <a:pt x="1879600" y="1028700"/>
                  </a:lnTo>
                  <a:lnTo>
                    <a:pt x="1879600" y="104775"/>
                  </a:lnTo>
                  <a:close/>
                  <a:moveTo>
                    <a:pt x="985837" y="23812"/>
                  </a:moveTo>
                  <a:cubicBezTo>
                    <a:pt x="970055" y="23812"/>
                    <a:pt x="957262" y="34118"/>
                    <a:pt x="957262" y="46831"/>
                  </a:cubicBezTo>
                  <a:cubicBezTo>
                    <a:pt x="957262" y="59544"/>
                    <a:pt x="970055" y="69850"/>
                    <a:pt x="985837" y="69850"/>
                  </a:cubicBezTo>
                  <a:cubicBezTo>
                    <a:pt x="1001619" y="69850"/>
                    <a:pt x="1014412" y="59544"/>
                    <a:pt x="1014412" y="46831"/>
                  </a:cubicBezTo>
                  <a:cubicBezTo>
                    <a:pt x="1014412" y="34118"/>
                    <a:pt x="1001619" y="23812"/>
                    <a:pt x="985837" y="23812"/>
                  </a:cubicBezTo>
                  <a:close/>
                  <a:moveTo>
                    <a:pt x="103772" y="0"/>
                  </a:moveTo>
                  <a:cubicBezTo>
                    <a:pt x="1856372" y="0"/>
                    <a:pt x="1856372" y="0"/>
                    <a:pt x="1856372" y="0"/>
                  </a:cubicBezTo>
                  <a:cubicBezTo>
                    <a:pt x="1925554" y="0"/>
                    <a:pt x="1971675" y="46182"/>
                    <a:pt x="1971675" y="103909"/>
                  </a:cubicBezTo>
                  <a:lnTo>
                    <a:pt x="1971675" y="1027546"/>
                  </a:lnTo>
                  <a:cubicBezTo>
                    <a:pt x="1971675" y="1085273"/>
                    <a:pt x="1925554" y="1143000"/>
                    <a:pt x="1856372" y="1143000"/>
                  </a:cubicBezTo>
                  <a:cubicBezTo>
                    <a:pt x="1637297" y="1143000"/>
                    <a:pt x="1445606" y="1143000"/>
                    <a:pt x="1277877" y="1143000"/>
                  </a:cubicBezTo>
                  <a:lnTo>
                    <a:pt x="1198562" y="1143000"/>
                  </a:lnTo>
                  <a:lnTo>
                    <a:pt x="1198562" y="1212850"/>
                  </a:lnTo>
                  <a:lnTo>
                    <a:pt x="1198562" y="1258887"/>
                  </a:lnTo>
                  <a:lnTo>
                    <a:pt x="1452561" y="1258887"/>
                  </a:lnTo>
                  <a:lnTo>
                    <a:pt x="1544636" y="1374774"/>
                  </a:lnTo>
                  <a:lnTo>
                    <a:pt x="427036" y="1374774"/>
                  </a:lnTo>
                  <a:lnTo>
                    <a:pt x="519111" y="1258887"/>
                  </a:lnTo>
                  <a:lnTo>
                    <a:pt x="761999" y="1258887"/>
                  </a:lnTo>
                  <a:lnTo>
                    <a:pt x="761999" y="1212850"/>
                  </a:lnTo>
                  <a:lnTo>
                    <a:pt x="761999" y="1143000"/>
                  </a:lnTo>
                  <a:lnTo>
                    <a:pt x="673281" y="1143000"/>
                  </a:lnTo>
                  <a:cubicBezTo>
                    <a:pt x="103772" y="1143000"/>
                    <a:pt x="103772" y="1143000"/>
                    <a:pt x="103772" y="1143000"/>
                  </a:cubicBezTo>
                  <a:cubicBezTo>
                    <a:pt x="46121" y="1143000"/>
                    <a:pt x="0" y="1085273"/>
                    <a:pt x="0" y="1027546"/>
                  </a:cubicBezTo>
                  <a:cubicBezTo>
                    <a:pt x="0" y="103909"/>
                    <a:pt x="0" y="103909"/>
                    <a:pt x="0" y="103909"/>
                  </a:cubicBezTo>
                  <a:cubicBezTo>
                    <a:pt x="0" y="46182"/>
                    <a:pt x="46121" y="0"/>
                    <a:pt x="1037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4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>
                <a:solidFill>
                  <a:srgbClr val="28282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8" name="Straight Arrow Connector 17"/>
          <p:cNvCxnSpPr>
            <a:cxnSpLocks/>
            <a:stCxn id="132" idx="2"/>
            <a:endCxn id="87" idx="3"/>
          </p:cNvCxnSpPr>
          <p:nvPr/>
        </p:nvCxnSpPr>
        <p:spPr>
          <a:xfrm flipH="1" flipV="1">
            <a:off x="6274237" y="3842538"/>
            <a:ext cx="973731" cy="78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09E0819-16D1-4516-BCA1-CAF913734093}"/>
              </a:ext>
            </a:extLst>
          </p:cNvPr>
          <p:cNvGrpSpPr/>
          <p:nvPr/>
        </p:nvGrpSpPr>
        <p:grpSpPr>
          <a:xfrm>
            <a:off x="6736983" y="2505083"/>
            <a:ext cx="578445" cy="1054062"/>
            <a:chOff x="9042123" y="3199751"/>
            <a:chExt cx="771368" cy="1543334"/>
          </a:xfrm>
        </p:grpSpPr>
        <p:cxnSp>
          <p:nvCxnSpPr>
            <p:cNvPr id="119" name="Connector: Elbow 109">
              <a:extLst>
                <a:ext uri="{FF2B5EF4-FFF2-40B4-BE49-F238E27FC236}">
                  <a16:creationId xmlns:a16="http://schemas.microsoft.com/office/drawing/2014/main" id="{31A55DD1-9105-46F7-B62A-58C792916C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94527" y="3199751"/>
              <a:ext cx="18964" cy="154333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4F820E2-632D-44BC-9764-A7AF817262B9}"/>
                </a:ext>
              </a:extLst>
            </p:cNvPr>
            <p:cNvSpPr/>
            <p:nvPr/>
          </p:nvSpPr>
          <p:spPr bwMode="auto">
            <a:xfrm>
              <a:off x="9042123" y="3485570"/>
              <a:ext cx="645665" cy="530961"/>
            </a:xfrm>
            <a:prstGeom prst="rect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85" rIns="0" bIns="34285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44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282828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Source files</a:t>
              </a:r>
            </a:p>
          </p:txBody>
        </p:sp>
      </p:grpSp>
      <p:sp>
        <p:nvSpPr>
          <p:cNvPr id="132" name="Flowchart: Connector 131">
            <a:extLst>
              <a:ext uri="{FF2B5EF4-FFF2-40B4-BE49-F238E27FC236}">
                <a16:creationId xmlns:a16="http://schemas.microsoft.com/office/drawing/2014/main" id="{30AC9816-1C63-4D29-A57B-FB4A0E0022BD}"/>
              </a:ext>
            </a:extLst>
          </p:cNvPr>
          <p:cNvSpPr/>
          <p:nvPr/>
        </p:nvSpPr>
        <p:spPr bwMode="auto">
          <a:xfrm>
            <a:off x="7247967" y="3634128"/>
            <a:ext cx="411870" cy="432557"/>
          </a:xfrm>
          <a:prstGeom prst="flowChartConnector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85" rIns="0" bIns="34285" numCol="1" rtlCol="0" anchor="ctr" anchorCtr="0" compatLnSpc="1">
            <a:prstTxWarp prst="textNoShape">
              <a:avLst/>
            </a:prstTxWarp>
          </a:bodyPr>
          <a:lstStyle/>
          <a:p>
            <a:pPr algn="ctr" defTabSz="68544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92D4B781-ECD0-44F9-9406-EC4AD8344230}"/>
              </a:ext>
            </a:extLst>
          </p:cNvPr>
          <p:cNvSpPr/>
          <p:nvPr/>
        </p:nvSpPr>
        <p:spPr bwMode="auto">
          <a:xfrm>
            <a:off x="7222539" y="4134611"/>
            <a:ext cx="623529" cy="2115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85" rIns="0" bIns="34285" numCol="1" rtlCol="0" anchor="ctr" anchorCtr="0" compatLnSpc="1">
            <a:prstTxWarp prst="textNoShape">
              <a:avLst/>
            </a:prstTxWarp>
          </a:bodyPr>
          <a:lstStyle/>
          <a:p>
            <a:pPr algn="ctr" defTabSz="6854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srgbClr val="282828"/>
                </a:solidFill>
                <a:latin typeface="Segoe Pro" panose="020B0502040504020203" pitchFamily="34" charset="0"/>
                <a:cs typeface="Segoe UI" panose="020B0502040204020203" pitchFamily="34" charset="0"/>
              </a:rPr>
              <a:t>local source</a:t>
            </a:r>
          </a:p>
        </p:txBody>
      </p: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3A434CE9-9EAE-4681-B5FF-104C132F5E12}"/>
              </a:ext>
            </a:extLst>
          </p:cNvPr>
          <p:cNvCxnSpPr>
            <a:cxnSpLocks/>
            <a:stCxn id="132" idx="0"/>
          </p:cNvCxnSpPr>
          <p:nvPr/>
        </p:nvCxnSpPr>
        <p:spPr>
          <a:xfrm rot="5400000" flipH="1" flipV="1">
            <a:off x="6830761" y="3009949"/>
            <a:ext cx="1247319" cy="1037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826FF97-15C1-40FF-9E08-094DA0BDFA85}"/>
              </a:ext>
            </a:extLst>
          </p:cNvPr>
          <p:cNvSpPr/>
          <p:nvPr/>
        </p:nvSpPr>
        <p:spPr bwMode="auto">
          <a:xfrm>
            <a:off x="7605958" y="2206566"/>
            <a:ext cx="240110" cy="190809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85" rIns="0" bIns="34285" numCol="1" rtlCol="0" anchor="ctr" anchorCtr="0" compatLnSpc="1">
            <a:prstTxWarp prst="textNoShape">
              <a:avLst/>
            </a:prstTxWarp>
          </a:bodyPr>
          <a:lstStyle/>
          <a:p>
            <a:pPr defTabSz="6854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ODT</a:t>
            </a:r>
          </a:p>
        </p:txBody>
      </p:sp>
      <p:sp>
        <p:nvSpPr>
          <p:cNvPr id="139" name="Freeform 23">
            <a:extLst>
              <a:ext uri="{FF2B5EF4-FFF2-40B4-BE49-F238E27FC236}">
                <a16:creationId xmlns:a16="http://schemas.microsoft.com/office/drawing/2014/main" id="{14251452-F1BA-4728-824D-E1E7F41B88EC}"/>
              </a:ext>
            </a:extLst>
          </p:cNvPr>
          <p:cNvSpPr>
            <a:spLocks noEditPoints="1"/>
          </p:cNvSpPr>
          <p:nvPr/>
        </p:nvSpPr>
        <p:spPr bwMode="auto">
          <a:xfrm>
            <a:off x="7367227" y="3727160"/>
            <a:ext cx="171922" cy="264542"/>
          </a:xfrm>
          <a:custGeom>
            <a:avLst/>
            <a:gdLst>
              <a:gd name="T0" fmla="*/ 621 w 736"/>
              <a:gd name="T1" fmla="*/ 43 h 1132"/>
              <a:gd name="T2" fmla="*/ 368 w 736"/>
              <a:gd name="T3" fmla="*/ 0 h 1132"/>
              <a:gd name="T4" fmla="*/ 114 w 736"/>
              <a:gd name="T5" fmla="*/ 43 h 1132"/>
              <a:gd name="T6" fmla="*/ 1 w 736"/>
              <a:gd name="T7" fmla="*/ 146 h 1132"/>
              <a:gd name="T8" fmla="*/ 0 w 736"/>
              <a:gd name="T9" fmla="*/ 146 h 1132"/>
              <a:gd name="T10" fmla="*/ 0 w 736"/>
              <a:gd name="T11" fmla="*/ 964 h 1132"/>
              <a:gd name="T12" fmla="*/ 0 w 736"/>
              <a:gd name="T13" fmla="*/ 964 h 1132"/>
              <a:gd name="T14" fmla="*/ 0 w 736"/>
              <a:gd name="T15" fmla="*/ 971 h 1132"/>
              <a:gd name="T16" fmla="*/ 114 w 736"/>
              <a:gd name="T17" fmla="*/ 1089 h 1132"/>
              <a:gd name="T18" fmla="*/ 368 w 736"/>
              <a:gd name="T19" fmla="*/ 1132 h 1132"/>
              <a:gd name="T20" fmla="*/ 621 w 736"/>
              <a:gd name="T21" fmla="*/ 1089 h 1132"/>
              <a:gd name="T22" fmla="*/ 736 w 736"/>
              <a:gd name="T23" fmla="*/ 971 h 1132"/>
              <a:gd name="T24" fmla="*/ 735 w 736"/>
              <a:gd name="T25" fmla="*/ 964 h 1132"/>
              <a:gd name="T26" fmla="*/ 736 w 736"/>
              <a:gd name="T27" fmla="*/ 964 h 1132"/>
              <a:gd name="T28" fmla="*/ 736 w 736"/>
              <a:gd name="T29" fmla="*/ 146 h 1132"/>
              <a:gd name="T30" fmla="*/ 734 w 736"/>
              <a:gd name="T31" fmla="*/ 146 h 1132"/>
              <a:gd name="T32" fmla="*/ 621 w 736"/>
              <a:gd name="T33" fmla="*/ 43 h 1132"/>
              <a:gd name="T34" fmla="*/ 696 w 736"/>
              <a:gd name="T35" fmla="*/ 507 h 1132"/>
              <a:gd name="T36" fmla="*/ 366 w 736"/>
              <a:gd name="T37" fmla="*/ 616 h 1132"/>
              <a:gd name="T38" fmla="*/ 40 w 736"/>
              <a:gd name="T39" fmla="*/ 514 h 1132"/>
              <a:gd name="T40" fmla="*/ 40 w 736"/>
              <a:gd name="T41" fmla="*/ 400 h 1132"/>
              <a:gd name="T42" fmla="*/ 366 w 736"/>
              <a:gd name="T43" fmla="*/ 487 h 1132"/>
              <a:gd name="T44" fmla="*/ 696 w 736"/>
              <a:gd name="T45" fmla="*/ 396 h 1132"/>
              <a:gd name="T46" fmla="*/ 696 w 736"/>
              <a:gd name="T47" fmla="*/ 507 h 1132"/>
              <a:gd name="T48" fmla="*/ 40 w 736"/>
              <a:gd name="T49" fmla="*/ 557 h 1132"/>
              <a:gd name="T50" fmla="*/ 366 w 736"/>
              <a:gd name="T51" fmla="*/ 644 h 1132"/>
              <a:gd name="T52" fmla="*/ 696 w 736"/>
              <a:gd name="T53" fmla="*/ 553 h 1132"/>
              <a:gd name="T54" fmla="*/ 696 w 736"/>
              <a:gd name="T55" fmla="*/ 666 h 1132"/>
              <a:gd name="T56" fmla="*/ 366 w 736"/>
              <a:gd name="T57" fmla="*/ 776 h 1132"/>
              <a:gd name="T58" fmla="*/ 40 w 736"/>
              <a:gd name="T59" fmla="*/ 674 h 1132"/>
              <a:gd name="T60" fmla="*/ 40 w 736"/>
              <a:gd name="T61" fmla="*/ 557 h 1132"/>
              <a:gd name="T62" fmla="*/ 696 w 736"/>
              <a:gd name="T63" fmla="*/ 350 h 1132"/>
              <a:gd name="T64" fmla="*/ 366 w 736"/>
              <a:gd name="T65" fmla="*/ 459 h 1132"/>
              <a:gd name="T66" fmla="*/ 40 w 736"/>
              <a:gd name="T67" fmla="*/ 357 h 1132"/>
              <a:gd name="T68" fmla="*/ 40 w 736"/>
              <a:gd name="T69" fmla="*/ 236 h 1132"/>
              <a:gd name="T70" fmla="*/ 114 w 736"/>
              <a:gd name="T71" fmla="*/ 279 h 1132"/>
              <a:gd name="T72" fmla="*/ 368 w 736"/>
              <a:gd name="T73" fmla="*/ 322 h 1132"/>
              <a:gd name="T74" fmla="*/ 621 w 736"/>
              <a:gd name="T75" fmla="*/ 279 h 1132"/>
              <a:gd name="T76" fmla="*/ 696 w 736"/>
              <a:gd name="T77" fmla="*/ 236 h 1132"/>
              <a:gd name="T78" fmla="*/ 696 w 736"/>
              <a:gd name="T79" fmla="*/ 350 h 1132"/>
              <a:gd name="T80" fmla="*/ 40 w 736"/>
              <a:gd name="T81" fmla="*/ 716 h 1132"/>
              <a:gd name="T82" fmla="*/ 366 w 736"/>
              <a:gd name="T83" fmla="*/ 804 h 1132"/>
              <a:gd name="T84" fmla="*/ 696 w 736"/>
              <a:gd name="T85" fmla="*/ 713 h 1132"/>
              <a:gd name="T86" fmla="*/ 696 w 736"/>
              <a:gd name="T87" fmla="*/ 826 h 1132"/>
              <a:gd name="T88" fmla="*/ 366 w 736"/>
              <a:gd name="T89" fmla="*/ 935 h 1132"/>
              <a:gd name="T90" fmla="*/ 40 w 736"/>
              <a:gd name="T91" fmla="*/ 834 h 1132"/>
              <a:gd name="T92" fmla="*/ 40 w 736"/>
              <a:gd name="T93" fmla="*/ 716 h 1132"/>
              <a:gd name="T94" fmla="*/ 368 w 736"/>
              <a:gd name="T95" fmla="*/ 40 h 1132"/>
              <a:gd name="T96" fmla="*/ 696 w 736"/>
              <a:gd name="T97" fmla="*/ 161 h 1132"/>
              <a:gd name="T98" fmla="*/ 368 w 736"/>
              <a:gd name="T99" fmla="*/ 282 h 1132"/>
              <a:gd name="T100" fmla="*/ 40 w 736"/>
              <a:gd name="T101" fmla="*/ 161 h 1132"/>
              <a:gd name="T102" fmla="*/ 368 w 736"/>
              <a:gd name="T103" fmla="*/ 40 h 1132"/>
              <a:gd name="T104" fmla="*/ 368 w 736"/>
              <a:gd name="T105" fmla="*/ 1092 h 1132"/>
              <a:gd name="T106" fmla="*/ 40 w 736"/>
              <a:gd name="T107" fmla="*/ 971 h 1132"/>
              <a:gd name="T108" fmla="*/ 42 w 736"/>
              <a:gd name="T109" fmla="*/ 959 h 1132"/>
              <a:gd name="T110" fmla="*/ 40 w 736"/>
              <a:gd name="T111" fmla="*/ 959 h 1132"/>
              <a:gd name="T112" fmla="*/ 40 w 736"/>
              <a:gd name="T113" fmla="*/ 876 h 1132"/>
              <a:gd name="T114" fmla="*/ 366 w 736"/>
              <a:gd name="T115" fmla="*/ 963 h 1132"/>
              <a:gd name="T116" fmla="*/ 696 w 736"/>
              <a:gd name="T117" fmla="*/ 872 h 1132"/>
              <a:gd name="T118" fmla="*/ 696 w 736"/>
              <a:gd name="T119" fmla="*/ 958 h 1132"/>
              <a:gd name="T120" fmla="*/ 693 w 736"/>
              <a:gd name="T121" fmla="*/ 958 h 1132"/>
              <a:gd name="T122" fmla="*/ 696 w 736"/>
              <a:gd name="T123" fmla="*/ 971 h 1132"/>
              <a:gd name="T124" fmla="*/ 368 w 736"/>
              <a:gd name="T125" fmla="*/ 1092 h 1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36" h="1132">
                <a:moveTo>
                  <a:pt x="621" y="43"/>
                </a:moveTo>
                <a:cubicBezTo>
                  <a:pt x="553" y="16"/>
                  <a:pt x="463" y="0"/>
                  <a:pt x="368" y="0"/>
                </a:cubicBezTo>
                <a:cubicBezTo>
                  <a:pt x="272" y="0"/>
                  <a:pt x="182" y="16"/>
                  <a:pt x="114" y="43"/>
                </a:cubicBezTo>
                <a:cubicBezTo>
                  <a:pt x="48" y="70"/>
                  <a:pt x="9" y="106"/>
                  <a:pt x="1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964"/>
                  <a:pt x="0" y="964"/>
                  <a:pt x="0" y="964"/>
                </a:cubicBezTo>
                <a:cubicBezTo>
                  <a:pt x="0" y="964"/>
                  <a:pt x="0" y="964"/>
                  <a:pt x="0" y="964"/>
                </a:cubicBezTo>
                <a:cubicBezTo>
                  <a:pt x="0" y="966"/>
                  <a:pt x="0" y="969"/>
                  <a:pt x="0" y="971"/>
                </a:cubicBezTo>
                <a:cubicBezTo>
                  <a:pt x="0" y="1018"/>
                  <a:pt x="40" y="1060"/>
                  <a:pt x="114" y="1089"/>
                </a:cubicBezTo>
                <a:cubicBezTo>
                  <a:pt x="182" y="1117"/>
                  <a:pt x="272" y="1132"/>
                  <a:pt x="368" y="1132"/>
                </a:cubicBezTo>
                <a:cubicBezTo>
                  <a:pt x="463" y="1132"/>
                  <a:pt x="553" y="1117"/>
                  <a:pt x="621" y="1089"/>
                </a:cubicBezTo>
                <a:cubicBezTo>
                  <a:pt x="695" y="1060"/>
                  <a:pt x="736" y="1018"/>
                  <a:pt x="736" y="971"/>
                </a:cubicBezTo>
                <a:cubicBezTo>
                  <a:pt x="736" y="969"/>
                  <a:pt x="735" y="966"/>
                  <a:pt x="735" y="964"/>
                </a:cubicBezTo>
                <a:cubicBezTo>
                  <a:pt x="736" y="964"/>
                  <a:pt x="736" y="964"/>
                  <a:pt x="736" y="964"/>
                </a:cubicBezTo>
                <a:cubicBezTo>
                  <a:pt x="736" y="146"/>
                  <a:pt x="736" y="146"/>
                  <a:pt x="736" y="146"/>
                </a:cubicBezTo>
                <a:cubicBezTo>
                  <a:pt x="734" y="146"/>
                  <a:pt x="734" y="146"/>
                  <a:pt x="734" y="146"/>
                </a:cubicBezTo>
                <a:cubicBezTo>
                  <a:pt x="726" y="106"/>
                  <a:pt x="687" y="70"/>
                  <a:pt x="621" y="43"/>
                </a:cubicBezTo>
                <a:close/>
                <a:moveTo>
                  <a:pt x="696" y="507"/>
                </a:moveTo>
                <a:cubicBezTo>
                  <a:pt x="671" y="563"/>
                  <a:pt x="545" y="616"/>
                  <a:pt x="366" y="616"/>
                </a:cubicBezTo>
                <a:cubicBezTo>
                  <a:pt x="195" y="616"/>
                  <a:pt x="72" y="567"/>
                  <a:pt x="40" y="514"/>
                </a:cubicBezTo>
                <a:cubicBezTo>
                  <a:pt x="40" y="400"/>
                  <a:pt x="40" y="400"/>
                  <a:pt x="40" y="400"/>
                </a:cubicBezTo>
                <a:cubicBezTo>
                  <a:pt x="98" y="452"/>
                  <a:pt x="221" y="487"/>
                  <a:pt x="366" y="487"/>
                </a:cubicBezTo>
                <a:cubicBezTo>
                  <a:pt x="514" y="487"/>
                  <a:pt x="639" y="450"/>
                  <a:pt x="696" y="396"/>
                </a:cubicBezTo>
                <a:lnTo>
                  <a:pt x="696" y="507"/>
                </a:lnTo>
                <a:close/>
                <a:moveTo>
                  <a:pt x="40" y="557"/>
                </a:moveTo>
                <a:cubicBezTo>
                  <a:pt x="98" y="609"/>
                  <a:pt x="221" y="644"/>
                  <a:pt x="366" y="644"/>
                </a:cubicBezTo>
                <a:cubicBezTo>
                  <a:pt x="514" y="644"/>
                  <a:pt x="639" y="607"/>
                  <a:pt x="696" y="553"/>
                </a:cubicBezTo>
                <a:cubicBezTo>
                  <a:pt x="696" y="666"/>
                  <a:pt x="696" y="666"/>
                  <a:pt x="696" y="666"/>
                </a:cubicBezTo>
                <a:cubicBezTo>
                  <a:pt x="671" y="722"/>
                  <a:pt x="545" y="776"/>
                  <a:pt x="366" y="776"/>
                </a:cubicBezTo>
                <a:cubicBezTo>
                  <a:pt x="195" y="776"/>
                  <a:pt x="72" y="727"/>
                  <a:pt x="40" y="674"/>
                </a:cubicBezTo>
                <a:lnTo>
                  <a:pt x="40" y="557"/>
                </a:lnTo>
                <a:close/>
                <a:moveTo>
                  <a:pt x="696" y="350"/>
                </a:moveTo>
                <a:cubicBezTo>
                  <a:pt x="671" y="405"/>
                  <a:pt x="545" y="459"/>
                  <a:pt x="366" y="459"/>
                </a:cubicBezTo>
                <a:cubicBezTo>
                  <a:pt x="195" y="459"/>
                  <a:pt x="72" y="410"/>
                  <a:pt x="40" y="357"/>
                </a:cubicBezTo>
                <a:cubicBezTo>
                  <a:pt x="40" y="236"/>
                  <a:pt x="40" y="236"/>
                  <a:pt x="40" y="236"/>
                </a:cubicBezTo>
                <a:cubicBezTo>
                  <a:pt x="58" y="252"/>
                  <a:pt x="83" y="267"/>
                  <a:pt x="114" y="279"/>
                </a:cubicBezTo>
                <a:cubicBezTo>
                  <a:pt x="182" y="307"/>
                  <a:pt x="272" y="322"/>
                  <a:pt x="368" y="322"/>
                </a:cubicBezTo>
                <a:cubicBezTo>
                  <a:pt x="463" y="322"/>
                  <a:pt x="553" y="307"/>
                  <a:pt x="621" y="279"/>
                </a:cubicBezTo>
                <a:cubicBezTo>
                  <a:pt x="652" y="267"/>
                  <a:pt x="677" y="252"/>
                  <a:pt x="696" y="236"/>
                </a:cubicBezTo>
                <a:lnTo>
                  <a:pt x="696" y="350"/>
                </a:lnTo>
                <a:close/>
                <a:moveTo>
                  <a:pt x="40" y="716"/>
                </a:moveTo>
                <a:cubicBezTo>
                  <a:pt x="98" y="769"/>
                  <a:pt x="221" y="804"/>
                  <a:pt x="366" y="804"/>
                </a:cubicBezTo>
                <a:cubicBezTo>
                  <a:pt x="514" y="804"/>
                  <a:pt x="639" y="767"/>
                  <a:pt x="696" y="713"/>
                </a:cubicBezTo>
                <a:cubicBezTo>
                  <a:pt x="696" y="826"/>
                  <a:pt x="696" y="826"/>
                  <a:pt x="696" y="826"/>
                </a:cubicBezTo>
                <a:cubicBezTo>
                  <a:pt x="671" y="882"/>
                  <a:pt x="545" y="935"/>
                  <a:pt x="366" y="935"/>
                </a:cubicBezTo>
                <a:cubicBezTo>
                  <a:pt x="195" y="935"/>
                  <a:pt x="72" y="887"/>
                  <a:pt x="40" y="834"/>
                </a:cubicBezTo>
                <a:lnTo>
                  <a:pt x="40" y="716"/>
                </a:lnTo>
                <a:close/>
                <a:moveTo>
                  <a:pt x="368" y="40"/>
                </a:moveTo>
                <a:cubicBezTo>
                  <a:pt x="561" y="40"/>
                  <a:pt x="696" y="104"/>
                  <a:pt x="696" y="161"/>
                </a:cubicBezTo>
                <a:cubicBezTo>
                  <a:pt x="696" y="218"/>
                  <a:pt x="561" y="282"/>
                  <a:pt x="368" y="282"/>
                </a:cubicBezTo>
                <a:cubicBezTo>
                  <a:pt x="174" y="282"/>
                  <a:pt x="40" y="218"/>
                  <a:pt x="40" y="161"/>
                </a:cubicBezTo>
                <a:cubicBezTo>
                  <a:pt x="40" y="104"/>
                  <a:pt x="174" y="40"/>
                  <a:pt x="368" y="40"/>
                </a:cubicBezTo>
                <a:close/>
                <a:moveTo>
                  <a:pt x="368" y="1092"/>
                </a:moveTo>
                <a:cubicBezTo>
                  <a:pt x="174" y="1092"/>
                  <a:pt x="40" y="1028"/>
                  <a:pt x="40" y="971"/>
                </a:cubicBezTo>
                <a:cubicBezTo>
                  <a:pt x="40" y="967"/>
                  <a:pt x="41" y="963"/>
                  <a:pt x="42" y="959"/>
                </a:cubicBezTo>
                <a:cubicBezTo>
                  <a:pt x="41" y="959"/>
                  <a:pt x="41" y="959"/>
                  <a:pt x="40" y="959"/>
                </a:cubicBezTo>
                <a:cubicBezTo>
                  <a:pt x="40" y="876"/>
                  <a:pt x="40" y="876"/>
                  <a:pt x="40" y="876"/>
                </a:cubicBezTo>
                <a:cubicBezTo>
                  <a:pt x="98" y="928"/>
                  <a:pt x="221" y="963"/>
                  <a:pt x="366" y="963"/>
                </a:cubicBezTo>
                <a:cubicBezTo>
                  <a:pt x="514" y="963"/>
                  <a:pt x="639" y="926"/>
                  <a:pt x="696" y="872"/>
                </a:cubicBezTo>
                <a:cubicBezTo>
                  <a:pt x="696" y="958"/>
                  <a:pt x="696" y="958"/>
                  <a:pt x="696" y="958"/>
                </a:cubicBezTo>
                <a:cubicBezTo>
                  <a:pt x="695" y="958"/>
                  <a:pt x="694" y="958"/>
                  <a:pt x="693" y="958"/>
                </a:cubicBezTo>
                <a:cubicBezTo>
                  <a:pt x="695" y="962"/>
                  <a:pt x="696" y="967"/>
                  <a:pt x="696" y="971"/>
                </a:cubicBezTo>
                <a:cubicBezTo>
                  <a:pt x="696" y="1028"/>
                  <a:pt x="561" y="1092"/>
                  <a:pt x="368" y="10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72161">
              <a:defRPr/>
            </a:pPr>
            <a:endParaRPr lang="en-US" sz="1600" kern="0">
              <a:solidFill>
                <a:srgbClr val="282828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B8A89BF-9CD8-4D31-B8CD-3F1C44194485}"/>
              </a:ext>
            </a:extLst>
          </p:cNvPr>
          <p:cNvSpPr/>
          <p:nvPr/>
        </p:nvSpPr>
        <p:spPr bwMode="auto">
          <a:xfrm>
            <a:off x="6370409" y="4025855"/>
            <a:ext cx="911996" cy="935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85" rIns="0" bIns="34285" numCol="1" rtlCol="0" anchor="ctr" anchorCtr="0" compatLnSpc="1">
            <a:prstTxWarp prst="textNoShape">
              <a:avLst/>
            </a:prstTxWarp>
          </a:bodyPr>
          <a:lstStyle/>
          <a:p>
            <a:pPr algn="ctr" defTabSz="6854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srgbClr val="28282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configuration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9E39FEB-A649-4AEC-A6F5-CC558890F954}"/>
              </a:ext>
            </a:extLst>
          </p:cNvPr>
          <p:cNvCxnSpPr>
            <a:cxnSpLocks/>
            <a:stCxn id="88" idx="1"/>
            <a:endCxn id="112" idx="6"/>
          </p:cNvCxnSpPr>
          <p:nvPr/>
        </p:nvCxnSpPr>
        <p:spPr>
          <a:xfrm flipH="1" flipV="1">
            <a:off x="5129535" y="3835194"/>
            <a:ext cx="665957" cy="755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D331AB8-D455-4119-AF47-FA7FF313E938}"/>
              </a:ext>
            </a:extLst>
          </p:cNvPr>
          <p:cNvSpPr/>
          <p:nvPr/>
        </p:nvSpPr>
        <p:spPr bwMode="auto">
          <a:xfrm>
            <a:off x="4317757" y="3292083"/>
            <a:ext cx="4191262" cy="33615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85" rIns="0" bIns="34285" numCol="1" rtlCol="0" anchor="ctr" anchorCtr="0" compatLnSpc="1">
            <a:prstTxWarp prst="textNoShape">
              <a:avLst/>
            </a:prstTxWarp>
          </a:bodyPr>
          <a:lstStyle/>
          <a:p>
            <a:pPr algn="ctr" defTabSz="68544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Pro" panose="020B0502040504020203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7D2F1F7-28C2-417E-9EA3-869D46DEE096}"/>
              </a:ext>
            </a:extLst>
          </p:cNvPr>
          <p:cNvSpPr txBox="1"/>
          <p:nvPr/>
        </p:nvSpPr>
        <p:spPr>
          <a:xfrm>
            <a:off x="4214774" y="2922235"/>
            <a:ext cx="1181328" cy="362635"/>
          </a:xfrm>
          <a:prstGeom prst="rect">
            <a:avLst/>
          </a:prstGeom>
          <a:noFill/>
        </p:spPr>
        <p:txBody>
          <a:bodyPr wrap="square" lIns="134444" tIns="107555" rIns="134444" bIns="107555" rtlCol="0">
            <a:spAutoFit/>
          </a:bodyPr>
          <a:lstStyle/>
          <a:p>
            <a:pPr defTabSz="672161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50" b="1" kern="0" dirty="0">
                <a:solidFill>
                  <a:srgbClr val="002050"/>
                </a:solidFill>
                <a:latin typeface="Segoe UI Semilight"/>
                <a:cs typeface="Segoe UI" panose="020B0502040204020203" pitchFamily="34" charset="0"/>
              </a:rPr>
              <a:t>Internet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CF57031-1EC5-4717-BD99-E473D4726DDB}"/>
              </a:ext>
            </a:extLst>
          </p:cNvPr>
          <p:cNvSpPr/>
          <p:nvPr/>
        </p:nvSpPr>
        <p:spPr bwMode="auto">
          <a:xfrm>
            <a:off x="4578437" y="4144291"/>
            <a:ext cx="623529" cy="2115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85" rIns="0" bIns="34285" numCol="1" rtlCol="0" anchor="ctr" anchorCtr="0" compatLnSpc="1">
            <a:prstTxWarp prst="textNoShape">
              <a:avLst/>
            </a:prstTxWarp>
          </a:bodyPr>
          <a:lstStyle/>
          <a:p>
            <a:pPr algn="ctr" defTabSz="68544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srgbClr val="282828"/>
                </a:solidFill>
                <a:latin typeface="Segoe Pro" panose="020B0502040504020203" pitchFamily="34" charset="0"/>
                <a:cs typeface="Segoe UI" panose="020B0502040204020203" pitchFamily="34" charset="0"/>
              </a:rPr>
              <a:t>Client devices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DC4B1EF-F93A-4B83-B108-D846C92D3656}"/>
              </a:ext>
            </a:extLst>
          </p:cNvPr>
          <p:cNvSpPr/>
          <p:nvPr/>
        </p:nvSpPr>
        <p:spPr bwMode="auto">
          <a:xfrm>
            <a:off x="330643" y="1427624"/>
            <a:ext cx="554387" cy="520175"/>
          </a:xfrm>
          <a:prstGeom prst="ellipse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606" tIns="33606" rIns="33606" bIns="336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7181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5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A064655-6542-44D6-A42D-892B11F33BE4}"/>
              </a:ext>
            </a:extLst>
          </p:cNvPr>
          <p:cNvSpPr/>
          <p:nvPr/>
        </p:nvSpPr>
        <p:spPr bwMode="auto">
          <a:xfrm>
            <a:off x="330643" y="2233935"/>
            <a:ext cx="554387" cy="520175"/>
          </a:xfrm>
          <a:prstGeom prst="ellipse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606" tIns="33606" rIns="33606" bIns="336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7181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5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6CB4084-0A46-4DC3-BF0D-8662DDA9E056}"/>
              </a:ext>
            </a:extLst>
          </p:cNvPr>
          <p:cNvSpPr/>
          <p:nvPr/>
        </p:nvSpPr>
        <p:spPr bwMode="auto">
          <a:xfrm>
            <a:off x="330643" y="3366055"/>
            <a:ext cx="554387" cy="520175"/>
          </a:xfrm>
          <a:prstGeom prst="ellipse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606" tIns="33606" rIns="33606" bIns="336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7181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5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9314A51-5D8C-4F80-9C9D-32B22210BB7C}"/>
              </a:ext>
            </a:extLst>
          </p:cNvPr>
          <p:cNvSpPr/>
          <p:nvPr/>
        </p:nvSpPr>
        <p:spPr bwMode="auto">
          <a:xfrm>
            <a:off x="330643" y="4085782"/>
            <a:ext cx="554387" cy="520175"/>
          </a:xfrm>
          <a:prstGeom prst="ellipse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606" tIns="33606" rIns="33606" bIns="3360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7181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59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85" name="Text Placeholder 4">
            <a:extLst>
              <a:ext uri="{FF2B5EF4-FFF2-40B4-BE49-F238E27FC236}">
                <a16:creationId xmlns:a16="http://schemas.microsoft.com/office/drawing/2014/main" id="{D883D84A-8188-46F9-8B7C-3EDADE1C92AD}"/>
              </a:ext>
            </a:extLst>
          </p:cNvPr>
          <p:cNvSpPr txBox="1">
            <a:spLocks/>
          </p:cNvSpPr>
          <p:nvPr/>
        </p:nvSpPr>
        <p:spPr>
          <a:xfrm>
            <a:off x="6722762" y="1423207"/>
            <a:ext cx="1881686" cy="325865"/>
          </a:xfrm>
          <a:prstGeom prst="rect">
            <a:avLst/>
          </a:prstGeom>
        </p:spPr>
        <p:txBody>
          <a:bodyPr vert="horz" wrap="square" lIns="107571" tIns="67232" rIns="107571" bIns="67232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40" b="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Pro" panose="020B0502040504020203" pitchFamily="34" charset="0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72161">
              <a:spcAft>
                <a:spcPts val="441"/>
              </a:spcAft>
              <a:defRPr/>
            </a:pPr>
            <a:r>
              <a:rPr lang="en-US" sz="1765" kern="0">
                <a:gradFill>
                  <a:gsLst>
                    <a:gs pos="1250">
                      <a:srgbClr val="282828"/>
                    </a:gs>
                    <a:gs pos="100000">
                      <a:srgbClr val="282828"/>
                    </a:gs>
                  </a:gsLst>
                  <a:lin ang="5400000" scaled="0"/>
                </a:gradFill>
                <a:latin typeface="Segoe UI Light"/>
                <a:cs typeface="Segoe UI" panose="020B0502040204020203" pitchFamily="34" charset="0"/>
              </a:rPr>
              <a:t>Office CDN</a:t>
            </a:r>
          </a:p>
        </p:txBody>
      </p:sp>
      <p:sp>
        <p:nvSpPr>
          <p:cNvPr id="91" name="Freeform 21">
            <a:extLst>
              <a:ext uri="{FF2B5EF4-FFF2-40B4-BE49-F238E27FC236}">
                <a16:creationId xmlns:a16="http://schemas.microsoft.com/office/drawing/2014/main" id="{7674A148-0DCA-4533-86E0-1549EA42A66D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6196569" y="771550"/>
            <a:ext cx="2244836" cy="1398125"/>
          </a:xfrm>
          <a:custGeom>
            <a:avLst/>
            <a:gdLst>
              <a:gd name="T0" fmla="*/ 1277 w 1355"/>
              <a:gd name="T1" fmla="*/ 371 h 843"/>
              <a:gd name="T2" fmla="*/ 1157 w 1355"/>
              <a:gd name="T3" fmla="*/ 298 h 843"/>
              <a:gd name="T4" fmla="*/ 1157 w 1355"/>
              <a:gd name="T5" fmla="*/ 277 h 843"/>
              <a:gd name="T6" fmla="*/ 1080 w 1355"/>
              <a:gd name="T7" fmla="*/ 83 h 843"/>
              <a:gd name="T8" fmla="*/ 888 w 1355"/>
              <a:gd name="T9" fmla="*/ 0 h 843"/>
              <a:gd name="T10" fmla="*/ 650 w 1355"/>
              <a:gd name="T11" fmla="*/ 135 h 843"/>
              <a:gd name="T12" fmla="*/ 544 w 1355"/>
              <a:gd name="T13" fmla="*/ 114 h 843"/>
              <a:gd name="T14" fmla="*/ 353 w 1355"/>
              <a:gd name="T15" fmla="*/ 189 h 843"/>
              <a:gd name="T16" fmla="*/ 287 w 1355"/>
              <a:gd name="T17" fmla="*/ 287 h 843"/>
              <a:gd name="T18" fmla="*/ 275 w 1355"/>
              <a:gd name="T19" fmla="*/ 287 h 843"/>
              <a:gd name="T20" fmla="*/ 82 w 1355"/>
              <a:gd name="T21" fmla="*/ 370 h 843"/>
              <a:gd name="T22" fmla="*/ 0 w 1355"/>
              <a:gd name="T23" fmla="*/ 565 h 843"/>
              <a:gd name="T24" fmla="*/ 82 w 1355"/>
              <a:gd name="T25" fmla="*/ 760 h 843"/>
              <a:gd name="T26" fmla="*/ 275 w 1355"/>
              <a:gd name="T27" fmla="*/ 843 h 843"/>
              <a:gd name="T28" fmla="*/ 1080 w 1355"/>
              <a:gd name="T29" fmla="*/ 843 h 843"/>
              <a:gd name="T30" fmla="*/ 1277 w 1355"/>
              <a:gd name="T31" fmla="*/ 760 h 843"/>
              <a:gd name="T32" fmla="*/ 1355 w 1355"/>
              <a:gd name="T33" fmla="*/ 565 h 843"/>
              <a:gd name="T34" fmla="*/ 1277 w 1355"/>
              <a:gd name="T35" fmla="*/ 371 h 843"/>
              <a:gd name="T36" fmla="*/ 1080 w 1355"/>
              <a:gd name="T37" fmla="*/ 766 h 843"/>
              <a:gd name="T38" fmla="*/ 275 w 1355"/>
              <a:gd name="T39" fmla="*/ 766 h 843"/>
              <a:gd name="T40" fmla="*/ 76 w 1355"/>
              <a:gd name="T41" fmla="*/ 565 h 843"/>
              <a:gd name="T42" fmla="*/ 275 w 1355"/>
              <a:gd name="T43" fmla="*/ 364 h 843"/>
              <a:gd name="T44" fmla="*/ 346 w 1355"/>
              <a:gd name="T45" fmla="*/ 381 h 843"/>
              <a:gd name="T46" fmla="*/ 544 w 1355"/>
              <a:gd name="T47" fmla="*/ 191 h 843"/>
              <a:gd name="T48" fmla="*/ 689 w 1355"/>
              <a:gd name="T49" fmla="*/ 255 h 843"/>
              <a:gd name="T50" fmla="*/ 888 w 1355"/>
              <a:gd name="T51" fmla="*/ 77 h 843"/>
              <a:gd name="T52" fmla="*/ 1080 w 1355"/>
              <a:gd name="T53" fmla="*/ 277 h 843"/>
              <a:gd name="T54" fmla="*/ 1064 w 1355"/>
              <a:gd name="T55" fmla="*/ 370 h 843"/>
              <a:gd name="T56" fmla="*/ 1080 w 1355"/>
              <a:gd name="T57" fmla="*/ 364 h 843"/>
              <a:gd name="T58" fmla="*/ 1278 w 1355"/>
              <a:gd name="T59" fmla="*/ 565 h 843"/>
              <a:gd name="T60" fmla="*/ 1080 w 1355"/>
              <a:gd name="T61" fmla="*/ 766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55" h="843">
                <a:moveTo>
                  <a:pt x="1277" y="371"/>
                </a:moveTo>
                <a:cubicBezTo>
                  <a:pt x="1242" y="335"/>
                  <a:pt x="1201" y="311"/>
                  <a:pt x="1157" y="298"/>
                </a:cubicBezTo>
                <a:cubicBezTo>
                  <a:pt x="1157" y="291"/>
                  <a:pt x="1157" y="285"/>
                  <a:pt x="1157" y="277"/>
                </a:cubicBezTo>
                <a:cubicBezTo>
                  <a:pt x="1157" y="205"/>
                  <a:pt x="1130" y="136"/>
                  <a:pt x="1080" y="83"/>
                </a:cubicBezTo>
                <a:cubicBezTo>
                  <a:pt x="1028" y="29"/>
                  <a:pt x="959" y="0"/>
                  <a:pt x="888" y="0"/>
                </a:cubicBezTo>
                <a:cubicBezTo>
                  <a:pt x="789" y="0"/>
                  <a:pt x="700" y="54"/>
                  <a:pt x="650" y="135"/>
                </a:cubicBezTo>
                <a:cubicBezTo>
                  <a:pt x="618" y="121"/>
                  <a:pt x="581" y="114"/>
                  <a:pt x="544" y="114"/>
                </a:cubicBezTo>
                <a:cubicBezTo>
                  <a:pt x="471" y="114"/>
                  <a:pt x="404" y="141"/>
                  <a:pt x="353" y="189"/>
                </a:cubicBezTo>
                <a:cubicBezTo>
                  <a:pt x="324" y="217"/>
                  <a:pt x="302" y="250"/>
                  <a:pt x="287" y="287"/>
                </a:cubicBezTo>
                <a:cubicBezTo>
                  <a:pt x="283" y="287"/>
                  <a:pt x="279" y="287"/>
                  <a:pt x="275" y="287"/>
                </a:cubicBezTo>
                <a:cubicBezTo>
                  <a:pt x="203" y="287"/>
                  <a:pt x="134" y="317"/>
                  <a:pt x="82" y="370"/>
                </a:cubicBezTo>
                <a:cubicBezTo>
                  <a:pt x="29" y="422"/>
                  <a:pt x="0" y="492"/>
                  <a:pt x="0" y="565"/>
                </a:cubicBezTo>
                <a:cubicBezTo>
                  <a:pt x="0" y="638"/>
                  <a:pt x="29" y="707"/>
                  <a:pt x="82" y="760"/>
                </a:cubicBezTo>
                <a:cubicBezTo>
                  <a:pt x="134" y="814"/>
                  <a:pt x="203" y="843"/>
                  <a:pt x="275" y="843"/>
                </a:cubicBezTo>
                <a:cubicBezTo>
                  <a:pt x="1080" y="843"/>
                  <a:pt x="1080" y="843"/>
                  <a:pt x="1080" y="843"/>
                </a:cubicBezTo>
                <a:cubicBezTo>
                  <a:pt x="1155" y="843"/>
                  <a:pt x="1224" y="814"/>
                  <a:pt x="1277" y="760"/>
                </a:cubicBezTo>
                <a:cubicBezTo>
                  <a:pt x="1327" y="707"/>
                  <a:pt x="1355" y="638"/>
                  <a:pt x="1355" y="565"/>
                </a:cubicBezTo>
                <a:cubicBezTo>
                  <a:pt x="1355" y="492"/>
                  <a:pt x="1327" y="422"/>
                  <a:pt x="1277" y="371"/>
                </a:cubicBezTo>
                <a:close/>
                <a:moveTo>
                  <a:pt x="1080" y="766"/>
                </a:moveTo>
                <a:cubicBezTo>
                  <a:pt x="1080" y="766"/>
                  <a:pt x="437" y="766"/>
                  <a:pt x="275" y="766"/>
                </a:cubicBezTo>
                <a:cubicBezTo>
                  <a:pt x="167" y="766"/>
                  <a:pt x="76" y="674"/>
                  <a:pt x="76" y="565"/>
                </a:cubicBezTo>
                <a:cubicBezTo>
                  <a:pt x="76" y="457"/>
                  <a:pt x="167" y="364"/>
                  <a:pt x="275" y="364"/>
                </a:cubicBezTo>
                <a:cubicBezTo>
                  <a:pt x="302" y="364"/>
                  <a:pt x="324" y="370"/>
                  <a:pt x="346" y="381"/>
                </a:cubicBezTo>
                <a:cubicBezTo>
                  <a:pt x="351" y="272"/>
                  <a:pt x="437" y="191"/>
                  <a:pt x="544" y="191"/>
                </a:cubicBezTo>
                <a:cubicBezTo>
                  <a:pt x="603" y="191"/>
                  <a:pt x="650" y="213"/>
                  <a:pt x="689" y="255"/>
                </a:cubicBezTo>
                <a:cubicBezTo>
                  <a:pt x="699" y="158"/>
                  <a:pt x="785" y="77"/>
                  <a:pt x="888" y="77"/>
                </a:cubicBezTo>
                <a:cubicBezTo>
                  <a:pt x="994" y="77"/>
                  <a:pt x="1080" y="169"/>
                  <a:pt x="1080" y="277"/>
                </a:cubicBezTo>
                <a:cubicBezTo>
                  <a:pt x="1080" y="311"/>
                  <a:pt x="1075" y="343"/>
                  <a:pt x="1064" y="370"/>
                </a:cubicBezTo>
                <a:cubicBezTo>
                  <a:pt x="1069" y="364"/>
                  <a:pt x="1075" y="364"/>
                  <a:pt x="1080" y="364"/>
                </a:cubicBezTo>
                <a:cubicBezTo>
                  <a:pt x="1192" y="364"/>
                  <a:pt x="1278" y="457"/>
                  <a:pt x="1278" y="565"/>
                </a:cubicBezTo>
                <a:cubicBezTo>
                  <a:pt x="1278" y="674"/>
                  <a:pt x="1192" y="766"/>
                  <a:pt x="1080" y="766"/>
                </a:cubicBezTo>
                <a:close/>
              </a:path>
            </a:pathLst>
          </a:custGeom>
          <a:solidFill>
            <a:srgbClr val="0070C0"/>
          </a:solidFill>
          <a:ln w="76200">
            <a:solidFill>
              <a:srgbClr val="0070C0"/>
            </a:solidFill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>
              <a:defRPr/>
            </a:pPr>
            <a:endParaRPr lang="en-US" sz="1324">
              <a:solidFill>
                <a:srgbClr val="282828"/>
              </a:solidFill>
              <a:latin typeface="Segoe UI Semilight"/>
            </a:endParaRPr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DC71977B-11DD-4C75-A44A-557D5448B2CD}"/>
              </a:ext>
            </a:extLst>
          </p:cNvPr>
          <p:cNvSpPr txBox="1">
            <a:spLocks/>
          </p:cNvSpPr>
          <p:nvPr/>
        </p:nvSpPr>
        <p:spPr>
          <a:xfrm>
            <a:off x="232231" y="978057"/>
            <a:ext cx="3811142" cy="387798"/>
          </a:xfrm>
          <a:prstGeom prst="rect">
            <a:avLst/>
          </a:prstGeom>
        </p:spPr>
        <p:txBody>
          <a:bodyPr vert="horz" wrap="square" lIns="109728" tIns="68580" rIns="109728" bIns="6858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Pro" panose="020B0502040504020203" pitchFamily="34" charset="0"/>
                <a:ea typeface="+mn-ea"/>
                <a:cs typeface="+mn-cs"/>
              </a:defRPr>
            </a:lvl1pPr>
            <a:lvl2pPr marL="45711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Pro" panose="020B0502040504020203" pitchFamily="34" charset="0"/>
                <a:ea typeface="+mn-ea"/>
                <a:cs typeface="+mn-cs"/>
              </a:defRPr>
            </a:lvl2pPr>
            <a:lvl3pPr marL="914225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Pro" panose="020B0502040504020203" pitchFamily="34" charset="0"/>
                <a:ea typeface="+mn-ea"/>
                <a:cs typeface="+mn-cs"/>
              </a:defRPr>
            </a:lvl3pPr>
            <a:lvl4pPr marL="137133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82844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defRPr/>
            </a:pPr>
            <a:r>
              <a:rPr lang="en-US" sz="18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Create the configuration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843CD9B6-CFF8-4FFA-B83E-B190BB5CC1E9}"/>
              </a:ext>
            </a:extLst>
          </p:cNvPr>
          <p:cNvSpPr txBox="1">
            <a:spLocks/>
          </p:cNvSpPr>
          <p:nvPr/>
        </p:nvSpPr>
        <p:spPr>
          <a:xfrm>
            <a:off x="232231" y="2904441"/>
            <a:ext cx="3811142" cy="387798"/>
          </a:xfrm>
          <a:prstGeom prst="rect">
            <a:avLst/>
          </a:prstGeom>
        </p:spPr>
        <p:txBody>
          <a:bodyPr vert="horz" wrap="square" lIns="109728" tIns="68580" rIns="109728" bIns="6858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b="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Pro" panose="020B0502040504020203" pitchFamily="34" charset="0"/>
                <a:ea typeface="+mn-ea"/>
                <a:cs typeface="+mn-cs"/>
              </a:defRPr>
            </a:lvl1pPr>
            <a:lvl2pPr marL="457112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Pro" panose="020B0502040504020203" pitchFamily="34" charset="0"/>
                <a:ea typeface="+mn-ea"/>
                <a:cs typeface="+mn-cs"/>
              </a:defRPr>
            </a:lvl2pPr>
            <a:lvl3pPr marL="914225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Pro" panose="020B0502040504020203" pitchFamily="34" charset="0"/>
                <a:ea typeface="+mn-ea"/>
                <a:cs typeface="+mn-cs"/>
              </a:defRPr>
            </a:lvl3pPr>
            <a:lvl4pPr marL="137133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82844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defRPr/>
            </a:pPr>
            <a:r>
              <a:rPr lang="en-US" sz="18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Deploy the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418667087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58970-EF25-4C4E-8417-88F96BED7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Issues with Office Management in ConfigMgr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EEC2B-04B9-42DC-BBC6-4667F9188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0" y="1469925"/>
            <a:ext cx="3909060" cy="3287207"/>
          </a:xfrm>
        </p:spPr>
        <p:txBody>
          <a:bodyPr vert="horz" wrap="square" lIns="68580" tIns="34290" rIns="68580" bIns="3429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D83B01"/>
                </a:solidFill>
                <a:cs typeface="Calibri"/>
              </a:rPr>
              <a:t>Packaging Method</a:t>
            </a:r>
          </a:p>
          <a:p>
            <a:pPr marL="191691" lvl="1" indent="0">
              <a:buNone/>
            </a:pPr>
            <a:br>
              <a:rPr lang="en-US" dirty="0">
                <a:solidFill>
                  <a:srgbClr val="D83B01"/>
                </a:solidFill>
                <a:cs typeface="Calibri"/>
              </a:rPr>
            </a:br>
            <a:endParaRPr lang="en-US" dirty="0">
              <a:solidFill>
                <a:srgbClr val="D83B01"/>
              </a:solidFill>
              <a:cs typeface="Calibri"/>
            </a:endParaRPr>
          </a:p>
          <a:p>
            <a:pPr marL="191691" lvl="1" indent="0">
              <a:buNone/>
            </a:pPr>
            <a:r>
              <a:rPr lang="en-US" dirty="0">
                <a:cs typeface="Calibri"/>
              </a:rPr>
              <a:t>Very laborious for admins</a:t>
            </a:r>
          </a:p>
          <a:p>
            <a:pPr lvl="2"/>
            <a:r>
              <a:rPr lang="en-US" dirty="0">
                <a:cs typeface="Calibri"/>
              </a:rPr>
              <a:t>Manually generate and maintain XMLs</a:t>
            </a:r>
          </a:p>
          <a:p>
            <a:pPr lvl="2"/>
            <a:r>
              <a:rPr lang="en-US" dirty="0">
                <a:cs typeface="Calibri"/>
              </a:rPr>
              <a:t>Download source files from the Office CDN</a:t>
            </a:r>
          </a:p>
          <a:p>
            <a:pPr lvl="2"/>
            <a:r>
              <a:rPr lang="en-US" dirty="0">
                <a:cs typeface="Calibri"/>
              </a:rPr>
              <a:t>Use Office Deployment Tool (ODT) to create and deploy Office via ConfigMgr</a:t>
            </a:r>
          </a:p>
          <a:p>
            <a:pPr marL="191691" lvl="1" indent="0">
              <a:buNone/>
            </a:pP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7300DE-0533-489F-BC4F-65A3F8916C67}"/>
              </a:ext>
            </a:extLst>
          </p:cNvPr>
          <p:cNvSpPr txBox="1">
            <a:spLocks/>
          </p:cNvSpPr>
          <p:nvPr/>
        </p:nvSpPr>
        <p:spPr>
          <a:xfrm>
            <a:off x="4797981" y="1469926"/>
            <a:ext cx="3909060" cy="3287207"/>
          </a:xfrm>
          <a:prstGeom prst="rect">
            <a:avLst/>
          </a:prstGeom>
        </p:spPr>
        <p:txBody>
          <a:bodyPr vert="horz" wrap="square" lIns="68580" tIns="34290" rIns="68580" bIns="34290" rtlCol="0" anchor="t">
            <a:normAutofit/>
          </a:bodyPr>
          <a:lstStyle>
            <a:lvl1pPr marL="231775" marR="0" indent="-231775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27038" marR="0" indent="-1714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39763" marR="0" indent="-188913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28675" marR="0" indent="-176213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9863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99557">
              <a:spcBef>
                <a:spcPts val="918"/>
              </a:spcBef>
              <a:buClr>
                <a:srgbClr val="1A1A1A"/>
              </a:buClr>
              <a:buNone/>
              <a:defRPr/>
            </a:pPr>
            <a:r>
              <a:rPr lang="en-US" sz="2100" dirty="0">
                <a:solidFill>
                  <a:srgbClr val="D83B01"/>
                </a:solidFill>
                <a:cs typeface="Calibri"/>
              </a:rPr>
              <a:t>Application Method through O365 Client Wizard</a:t>
            </a:r>
          </a:p>
          <a:p>
            <a:pPr marL="191691" lvl="1" indent="0" defTabSz="699557">
              <a:buNone/>
              <a:defRPr/>
            </a:pPr>
            <a:br>
              <a:rPr lang="en-US" sz="1500" dirty="0">
                <a:solidFill>
                  <a:srgbClr val="D83B01"/>
                </a:solidFill>
                <a:latin typeface="Segoe UI"/>
                <a:cs typeface="Calibri"/>
              </a:rPr>
            </a:br>
            <a:r>
              <a:rPr lang="en-US" sz="15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Calibri"/>
              </a:rPr>
              <a:t>New features only ship every 4 months</a:t>
            </a:r>
          </a:p>
          <a:p>
            <a:pPr marL="479822" lvl="2" indent="-141685" defTabSz="699557">
              <a:defRPr/>
            </a:pPr>
            <a:r>
              <a:rPr lang="en-US" sz="12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Calibri"/>
              </a:rPr>
              <a:t>Tied to </a:t>
            </a:r>
            <a:r>
              <a:rPr lang="en-US" sz="1200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Calibri"/>
              </a:rPr>
              <a:t>ConfigMgr’s</a:t>
            </a:r>
            <a:r>
              <a:rPr lang="en-US" sz="12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Calibri"/>
              </a:rPr>
              <a:t> release cadence</a:t>
            </a:r>
          </a:p>
          <a:p>
            <a:pPr marL="479822" lvl="2" indent="-141685" defTabSz="699557">
              <a:defRPr/>
            </a:pPr>
            <a:r>
              <a:rPr lang="en-US" sz="120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Calibri"/>
              </a:rPr>
              <a:t>Example: Language pack management</a:t>
            </a:r>
          </a:p>
          <a:p>
            <a:pPr marL="320279" lvl="1" indent="-128588" defTabSz="699557">
              <a:defRPr/>
            </a:pPr>
            <a:endParaRPr lang="en-US" sz="15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  <a:cs typeface="Calibri"/>
            </a:endParaRPr>
          </a:p>
          <a:p>
            <a:pPr marL="320279" lvl="1" indent="-128588" defTabSz="699557">
              <a:defRPr/>
            </a:pPr>
            <a:endParaRPr lang="en-US" sz="1500" dirty="0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"/>
              <a:cs typeface="Calibri"/>
            </a:endParaRPr>
          </a:p>
        </p:txBody>
      </p:sp>
      <p:pic>
        <p:nvPicPr>
          <p:cNvPr id="5" name="Picture 2" descr="Billedresultat for minions transparent background">
            <a:extLst>
              <a:ext uri="{FF2B5EF4-FFF2-40B4-BE49-F238E27FC236}">
                <a16:creationId xmlns:a16="http://schemas.microsoft.com/office/drawing/2014/main" id="{AC61C533-09B9-4EEB-B05C-C94671BF1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435846"/>
            <a:ext cx="1273529" cy="157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twitter logo">
            <a:extLst>
              <a:ext uri="{FF2B5EF4-FFF2-40B4-BE49-F238E27FC236}">
                <a16:creationId xmlns:a16="http://schemas.microsoft.com/office/drawing/2014/main" id="{09A127B4-2625-4CC9-A0BA-DA2DA1D48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5CE7AED-AC76-4AC3-AA35-044B5D3D0B76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780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in Configuration Manager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Office Customization Tool – </a:t>
            </a:r>
            <a:r>
              <a:rPr lang="en-U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https://config.office.com/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r>
              <a:rPr lang="en-US" dirty="0"/>
              <a:t>Integration with the Office Customization Services </a:t>
            </a:r>
          </a:p>
          <a:p>
            <a:pPr lvl="1"/>
            <a:r>
              <a:rPr lang="en-US" dirty="0"/>
              <a:t>Single cloud based Office configuration service for a better experience while deploying Office</a:t>
            </a:r>
          </a:p>
          <a:p>
            <a:pPr lvl="1"/>
            <a:r>
              <a:rPr lang="en-US" dirty="0"/>
              <a:t>Baked into the existing </a:t>
            </a:r>
            <a:r>
              <a:rPr lang="en-US" dirty="0" err="1"/>
              <a:t>ConfigMgr</a:t>
            </a:r>
            <a:r>
              <a:rPr lang="en-US" dirty="0"/>
              <a:t> Office deployment wizard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Receive updates and new features immediately without having to wait for the next release of Configuration Manager to manage new features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4" descr="Image result for twitter logo">
            <a:extLst>
              <a:ext uri="{FF2B5EF4-FFF2-40B4-BE49-F238E27FC236}">
                <a16:creationId xmlns:a16="http://schemas.microsoft.com/office/drawing/2014/main" id="{EE8171F3-254E-48A9-8E30-F5B0E6191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1949B2C-1F82-465D-8598-A10A23902271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52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021281-3D22-4FE4-8728-0270F257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B009B-04B2-4C5F-99AB-BA8EA54118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923678"/>
            <a:ext cx="8263890" cy="769441"/>
          </a:xfrm>
        </p:spPr>
        <p:txBody>
          <a:bodyPr/>
          <a:lstStyle/>
          <a:p>
            <a:r>
              <a:rPr lang="en-US" dirty="0"/>
              <a:t>Deploy Office 365 </a:t>
            </a:r>
            <a:r>
              <a:rPr lang="en-US" dirty="0" err="1"/>
              <a:t>ProPlus</a:t>
            </a:r>
            <a:endParaRPr lang="en-US" dirty="0"/>
          </a:p>
          <a:p>
            <a:r>
              <a:rPr lang="en-US" dirty="0"/>
              <a:t>using Configuration Manager</a:t>
            </a:r>
            <a:endParaRPr lang="LID4096" dirty="0"/>
          </a:p>
        </p:txBody>
      </p:sp>
      <p:pic>
        <p:nvPicPr>
          <p:cNvPr id="8" name="Picture 6" descr="Billedresultat for minions transparent background">
            <a:extLst>
              <a:ext uri="{FF2B5EF4-FFF2-40B4-BE49-F238E27FC236}">
                <a16:creationId xmlns:a16="http://schemas.microsoft.com/office/drawing/2014/main" id="{63DA4E8D-9A5A-4F8E-972E-3ECAC32C2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699542"/>
            <a:ext cx="4312841" cy="34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twitter logo">
            <a:extLst>
              <a:ext uri="{FF2B5EF4-FFF2-40B4-BE49-F238E27FC236}">
                <a16:creationId xmlns:a16="http://schemas.microsoft.com/office/drawing/2014/main" id="{E00B8BCB-FFC7-4E98-ADB7-0FBD365D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F165D1C-6380-49D7-B566-527EE53714C1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73885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1903413"/>
            <a:ext cx="7056784" cy="747712"/>
          </a:xfrm>
        </p:spPr>
        <p:txBody>
          <a:bodyPr>
            <a:normAutofit fontScale="90000"/>
          </a:bodyPr>
          <a:lstStyle/>
          <a:p>
            <a:r>
              <a:rPr lang="en-US" dirty="0"/>
              <a:t>Migration and upgrade to Office 365 ProPlus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7584" y="2873375"/>
            <a:ext cx="3994150" cy="1616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F93CDBAD-8710-40A6-9C22-89729278B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5A8A4B-55A2-47EA-BF01-19DD4DB926E1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214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641653-4C0F-44A9-A5F5-F7B9C08AA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328513"/>
            <a:ext cx="3637653" cy="555710"/>
          </a:xfrm>
        </p:spPr>
        <p:txBody>
          <a:bodyPr>
            <a:noAutofit/>
          </a:bodyPr>
          <a:lstStyle/>
          <a:p>
            <a:r>
              <a:rPr lang="en-US" sz="2800" dirty="0"/>
              <a:t>Office Readiness Toolkit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6A3723-8279-4B6A-BB58-A36D1D75C212}"/>
              </a:ext>
            </a:extLst>
          </p:cNvPr>
          <p:cNvGrpSpPr/>
          <p:nvPr/>
        </p:nvGrpSpPr>
        <p:grpSpPr>
          <a:xfrm>
            <a:off x="4172132" y="572882"/>
            <a:ext cx="4523272" cy="3682813"/>
            <a:chOff x="4825795" y="806568"/>
            <a:chExt cx="7610679" cy="5892096"/>
          </a:xfrm>
          <a:effectLst/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D26A1B7-56F1-46D0-BE8F-E9B53475C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192"/>
            <a:stretch/>
          </p:blipFill>
          <p:spPr>
            <a:xfrm>
              <a:off x="4825795" y="806568"/>
              <a:ext cx="7610679" cy="589209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8DDA05-694E-4B3F-8B91-8E76A89D3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1379" y="4520869"/>
              <a:ext cx="2039878" cy="1297784"/>
            </a:xfrm>
            <a:prstGeom prst="rect">
              <a:avLst/>
            </a:prstGeom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42CAB1CC-16D2-4296-8F8F-910CF27E877D}"/>
              </a:ext>
            </a:extLst>
          </p:cNvPr>
          <p:cNvSpPr/>
          <p:nvPr/>
        </p:nvSpPr>
        <p:spPr bwMode="auto">
          <a:xfrm>
            <a:off x="322038" y="1255360"/>
            <a:ext cx="8821963" cy="3682812"/>
          </a:xfrm>
          <a:custGeom>
            <a:avLst/>
            <a:gdLst>
              <a:gd name="connsiteX0" fmla="*/ 0 w 11998482"/>
              <a:gd name="connsiteY0" fmla="*/ 0 h 4836160"/>
              <a:gd name="connsiteX1" fmla="*/ 11998482 w 11998482"/>
              <a:gd name="connsiteY1" fmla="*/ 0 h 4836160"/>
              <a:gd name="connsiteX2" fmla="*/ 11998482 w 11998482"/>
              <a:gd name="connsiteY2" fmla="*/ 4836160 h 4836160"/>
              <a:gd name="connsiteX3" fmla="*/ 0 w 11998482"/>
              <a:gd name="connsiteY3" fmla="*/ 4836160 h 4836160"/>
              <a:gd name="connsiteX4" fmla="*/ 0 w 11998482"/>
              <a:gd name="connsiteY4" fmla="*/ 0 h 4836160"/>
              <a:gd name="connsiteX0" fmla="*/ 11998482 w 12089922"/>
              <a:gd name="connsiteY0" fmla="*/ 0 h 4836160"/>
              <a:gd name="connsiteX1" fmla="*/ 11998482 w 12089922"/>
              <a:gd name="connsiteY1" fmla="*/ 4836160 h 4836160"/>
              <a:gd name="connsiteX2" fmla="*/ 0 w 12089922"/>
              <a:gd name="connsiteY2" fmla="*/ 4836160 h 4836160"/>
              <a:gd name="connsiteX3" fmla="*/ 0 w 12089922"/>
              <a:gd name="connsiteY3" fmla="*/ 0 h 4836160"/>
              <a:gd name="connsiteX4" fmla="*/ 12089922 w 12089922"/>
              <a:gd name="connsiteY4" fmla="*/ 91440 h 4836160"/>
              <a:gd name="connsiteX0" fmla="*/ 11998482 w 11998482"/>
              <a:gd name="connsiteY0" fmla="*/ 0 h 4836160"/>
              <a:gd name="connsiteX1" fmla="*/ 11998482 w 11998482"/>
              <a:gd name="connsiteY1" fmla="*/ 4836160 h 4836160"/>
              <a:gd name="connsiteX2" fmla="*/ 0 w 11998482"/>
              <a:gd name="connsiteY2" fmla="*/ 4836160 h 4836160"/>
              <a:gd name="connsiteX3" fmla="*/ 0 w 11998482"/>
              <a:gd name="connsiteY3" fmla="*/ 0 h 4836160"/>
              <a:gd name="connsiteX0" fmla="*/ 11998482 w 11998482"/>
              <a:gd name="connsiteY0" fmla="*/ 4836160 h 4836160"/>
              <a:gd name="connsiteX1" fmla="*/ 0 w 11998482"/>
              <a:gd name="connsiteY1" fmla="*/ 4836160 h 4836160"/>
              <a:gd name="connsiteX2" fmla="*/ 0 w 11998482"/>
              <a:gd name="connsiteY2" fmla="*/ 0 h 483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98482" h="4836160">
                <a:moveTo>
                  <a:pt x="11998482" y="4836160"/>
                </a:moveTo>
                <a:lnTo>
                  <a:pt x="0" y="483616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headEnd type="none" w="med" len="med"/>
            <a:tailEnd type="oval" w="sm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E4EB42-89C3-45D7-837D-245A7911F71B}"/>
              </a:ext>
            </a:extLst>
          </p:cNvPr>
          <p:cNvSpPr/>
          <p:nvPr/>
        </p:nvSpPr>
        <p:spPr bwMode="auto">
          <a:xfrm>
            <a:off x="395922" y="1296036"/>
            <a:ext cx="672319" cy="67231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2DAA16-E1E6-4F7C-B61F-8C362133E957}"/>
              </a:ext>
            </a:extLst>
          </p:cNvPr>
          <p:cNvSpPr/>
          <p:nvPr/>
        </p:nvSpPr>
        <p:spPr>
          <a:xfrm>
            <a:off x="1168725" y="1503216"/>
            <a:ext cx="2554811" cy="296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36">
              <a:spcBef>
                <a:spcPts val="294"/>
              </a:spcBef>
              <a:spcAft>
                <a:spcPts val="588"/>
              </a:spcAft>
              <a:defRPr/>
            </a:pPr>
            <a:r>
              <a:rPr lang="en-US" sz="1324" dirty="0">
                <a:solidFill>
                  <a:srgbClr val="0070C0"/>
                </a:solidFill>
                <a:latin typeface="Segoe UI"/>
                <a:cs typeface="Segoe UI Semilight" panose="020B04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http://aka.ms/ReadinessToolkit</a:t>
            </a:r>
            <a:r>
              <a:rPr lang="en-US" sz="1324" dirty="0">
                <a:solidFill>
                  <a:srgbClr val="0070C0"/>
                </a:solidFill>
                <a:latin typeface="Segoe UI"/>
                <a:cs typeface="Segoe UI Semilight" panose="020B0402040204020203" pitchFamily="34" charset="0"/>
              </a:rPr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0249A08-7198-4AE4-96E0-2D35FF8D7003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19352" y="1632195"/>
            <a:ext cx="765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E8CEB3F-F5D6-4B5B-B960-5F98881860E7}"/>
              </a:ext>
            </a:extLst>
          </p:cNvPr>
          <p:cNvSpPr/>
          <p:nvPr/>
        </p:nvSpPr>
        <p:spPr>
          <a:xfrm>
            <a:off x="1168725" y="2332750"/>
            <a:ext cx="2554811" cy="703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36">
              <a:spcBef>
                <a:spcPts val="294"/>
              </a:spcBef>
              <a:spcAft>
                <a:spcPts val="588"/>
              </a:spcAft>
              <a:defRPr/>
            </a:pPr>
            <a:r>
              <a:rPr lang="en-US" sz="1324" dirty="0">
                <a:solidFill>
                  <a:srgbClr val="282828"/>
                </a:solidFill>
                <a:latin typeface="Segoe UI"/>
                <a:cs typeface="Segoe UI Semilight" panose="020B0402040204020203" pitchFamily="34" charset="0"/>
              </a:rPr>
              <a:t>Assess upgrade readiness across devices in your organization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84744E-7C38-4ED1-9FF3-7DA233C29254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319352" y="3484753"/>
            <a:ext cx="765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lendar" title="Icon of a calendar">
            <a:extLst>
              <a:ext uri="{FF2B5EF4-FFF2-40B4-BE49-F238E27FC236}">
                <a16:creationId xmlns:a16="http://schemas.microsoft.com/office/drawing/2014/main" id="{282D96F3-78F4-4EE7-946A-0E00C63880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35190" y="3296093"/>
            <a:ext cx="393782" cy="377319"/>
          </a:xfrm>
          <a:custGeom>
            <a:avLst/>
            <a:gdLst>
              <a:gd name="T0" fmla="*/ 598 w 598"/>
              <a:gd name="T1" fmla="*/ 573 h 573"/>
              <a:gd name="T2" fmla="*/ 0 w 598"/>
              <a:gd name="T3" fmla="*/ 59 h 573"/>
              <a:gd name="T4" fmla="*/ 598 w 598"/>
              <a:gd name="T5" fmla="*/ 341 h 573"/>
              <a:gd name="T6" fmla="*/ 598 w 598"/>
              <a:gd name="T7" fmla="*/ 176 h 573"/>
              <a:gd name="T8" fmla="*/ 120 w 598"/>
              <a:gd name="T9" fmla="*/ 121 h 573"/>
              <a:gd name="T10" fmla="*/ 477 w 598"/>
              <a:gd name="T11" fmla="*/ 121 h 573"/>
              <a:gd name="T12" fmla="*/ 246 w 598"/>
              <a:gd name="T13" fmla="*/ 252 h 573"/>
              <a:gd name="T14" fmla="*/ 232 w 598"/>
              <a:gd name="T15" fmla="*/ 266 h 573"/>
              <a:gd name="T16" fmla="*/ 246 w 598"/>
              <a:gd name="T17" fmla="*/ 259 h 573"/>
              <a:gd name="T18" fmla="*/ 365 w 598"/>
              <a:gd name="T19" fmla="*/ 252 h 573"/>
              <a:gd name="T20" fmla="*/ 351 w 598"/>
              <a:gd name="T21" fmla="*/ 266 h 573"/>
              <a:gd name="T22" fmla="*/ 365 w 598"/>
              <a:gd name="T23" fmla="*/ 257 h 573"/>
              <a:gd name="T24" fmla="*/ 484 w 598"/>
              <a:gd name="T25" fmla="*/ 252 h 573"/>
              <a:gd name="T26" fmla="*/ 470 w 598"/>
              <a:gd name="T27" fmla="*/ 266 h 573"/>
              <a:gd name="T28" fmla="*/ 484 w 598"/>
              <a:gd name="T29" fmla="*/ 259 h 573"/>
              <a:gd name="T30" fmla="*/ 246 w 598"/>
              <a:gd name="T31" fmla="*/ 332 h 573"/>
              <a:gd name="T32" fmla="*/ 232 w 598"/>
              <a:gd name="T33" fmla="*/ 344 h 573"/>
              <a:gd name="T34" fmla="*/ 246 w 598"/>
              <a:gd name="T35" fmla="*/ 339 h 573"/>
              <a:gd name="T36" fmla="*/ 365 w 598"/>
              <a:gd name="T37" fmla="*/ 332 h 573"/>
              <a:gd name="T38" fmla="*/ 351 w 598"/>
              <a:gd name="T39" fmla="*/ 344 h 573"/>
              <a:gd name="T40" fmla="*/ 365 w 598"/>
              <a:gd name="T41" fmla="*/ 337 h 573"/>
              <a:gd name="T42" fmla="*/ 484 w 598"/>
              <a:gd name="T43" fmla="*/ 332 h 573"/>
              <a:gd name="T44" fmla="*/ 470 w 598"/>
              <a:gd name="T45" fmla="*/ 344 h 573"/>
              <a:gd name="T46" fmla="*/ 484 w 598"/>
              <a:gd name="T47" fmla="*/ 339 h 573"/>
              <a:gd name="T48" fmla="*/ 127 w 598"/>
              <a:gd name="T49" fmla="*/ 332 h 573"/>
              <a:gd name="T50" fmla="*/ 113 w 598"/>
              <a:gd name="T51" fmla="*/ 344 h 573"/>
              <a:gd name="T52" fmla="*/ 127 w 598"/>
              <a:gd name="T53" fmla="*/ 337 h 573"/>
              <a:gd name="T54" fmla="*/ 246 w 598"/>
              <a:gd name="T55" fmla="*/ 410 h 573"/>
              <a:gd name="T56" fmla="*/ 232 w 598"/>
              <a:gd name="T57" fmla="*/ 424 h 573"/>
              <a:gd name="T58" fmla="*/ 246 w 598"/>
              <a:gd name="T59" fmla="*/ 417 h 573"/>
              <a:gd name="T60" fmla="*/ 365 w 598"/>
              <a:gd name="T61" fmla="*/ 410 h 573"/>
              <a:gd name="T62" fmla="*/ 351 w 598"/>
              <a:gd name="T63" fmla="*/ 424 h 573"/>
              <a:gd name="T64" fmla="*/ 365 w 598"/>
              <a:gd name="T65" fmla="*/ 417 h 573"/>
              <a:gd name="T66" fmla="*/ 484 w 598"/>
              <a:gd name="T67" fmla="*/ 410 h 573"/>
              <a:gd name="T68" fmla="*/ 470 w 598"/>
              <a:gd name="T69" fmla="*/ 424 h 573"/>
              <a:gd name="T70" fmla="*/ 484 w 598"/>
              <a:gd name="T71" fmla="*/ 417 h 573"/>
              <a:gd name="T72" fmla="*/ 127 w 598"/>
              <a:gd name="T73" fmla="*/ 410 h 573"/>
              <a:gd name="T74" fmla="*/ 113 w 598"/>
              <a:gd name="T75" fmla="*/ 424 h 573"/>
              <a:gd name="T76" fmla="*/ 127 w 598"/>
              <a:gd name="T77" fmla="*/ 417 h 573"/>
              <a:gd name="T78" fmla="*/ 246 w 598"/>
              <a:gd name="T79" fmla="*/ 490 h 573"/>
              <a:gd name="T80" fmla="*/ 232 w 598"/>
              <a:gd name="T81" fmla="*/ 504 h 573"/>
              <a:gd name="T82" fmla="*/ 246 w 598"/>
              <a:gd name="T83" fmla="*/ 497 h 573"/>
              <a:gd name="T84" fmla="*/ 365 w 598"/>
              <a:gd name="T85" fmla="*/ 490 h 573"/>
              <a:gd name="T86" fmla="*/ 351 w 598"/>
              <a:gd name="T87" fmla="*/ 504 h 573"/>
              <a:gd name="T88" fmla="*/ 365 w 598"/>
              <a:gd name="T89" fmla="*/ 497 h 573"/>
              <a:gd name="T90" fmla="*/ 127 w 598"/>
              <a:gd name="T91" fmla="*/ 490 h 573"/>
              <a:gd name="T92" fmla="*/ 113 w 598"/>
              <a:gd name="T93" fmla="*/ 504 h 573"/>
              <a:gd name="T94" fmla="*/ 127 w 598"/>
              <a:gd name="T95" fmla="*/ 495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98" h="573">
                <a:moveTo>
                  <a:pt x="598" y="341"/>
                </a:moveTo>
                <a:lnTo>
                  <a:pt x="598" y="573"/>
                </a:lnTo>
                <a:lnTo>
                  <a:pt x="0" y="573"/>
                </a:lnTo>
                <a:lnTo>
                  <a:pt x="0" y="59"/>
                </a:lnTo>
                <a:lnTo>
                  <a:pt x="598" y="59"/>
                </a:lnTo>
                <a:lnTo>
                  <a:pt x="598" y="341"/>
                </a:lnTo>
                <a:moveTo>
                  <a:pt x="0" y="176"/>
                </a:moveTo>
                <a:lnTo>
                  <a:pt x="598" y="176"/>
                </a:lnTo>
                <a:moveTo>
                  <a:pt x="120" y="0"/>
                </a:moveTo>
                <a:lnTo>
                  <a:pt x="120" y="121"/>
                </a:lnTo>
                <a:moveTo>
                  <a:pt x="477" y="0"/>
                </a:moveTo>
                <a:lnTo>
                  <a:pt x="477" y="121"/>
                </a:lnTo>
                <a:moveTo>
                  <a:pt x="246" y="259"/>
                </a:moveTo>
                <a:lnTo>
                  <a:pt x="246" y="252"/>
                </a:lnTo>
                <a:lnTo>
                  <a:pt x="232" y="252"/>
                </a:lnTo>
                <a:lnTo>
                  <a:pt x="232" y="266"/>
                </a:lnTo>
                <a:lnTo>
                  <a:pt x="246" y="266"/>
                </a:lnTo>
                <a:lnTo>
                  <a:pt x="246" y="259"/>
                </a:lnTo>
                <a:moveTo>
                  <a:pt x="365" y="257"/>
                </a:moveTo>
                <a:lnTo>
                  <a:pt x="365" y="252"/>
                </a:lnTo>
                <a:lnTo>
                  <a:pt x="351" y="252"/>
                </a:lnTo>
                <a:lnTo>
                  <a:pt x="351" y="266"/>
                </a:lnTo>
                <a:lnTo>
                  <a:pt x="365" y="266"/>
                </a:lnTo>
                <a:lnTo>
                  <a:pt x="365" y="257"/>
                </a:lnTo>
                <a:moveTo>
                  <a:pt x="484" y="259"/>
                </a:moveTo>
                <a:lnTo>
                  <a:pt x="484" y="252"/>
                </a:lnTo>
                <a:lnTo>
                  <a:pt x="470" y="252"/>
                </a:lnTo>
                <a:lnTo>
                  <a:pt x="470" y="266"/>
                </a:lnTo>
                <a:lnTo>
                  <a:pt x="484" y="266"/>
                </a:lnTo>
                <a:lnTo>
                  <a:pt x="484" y="259"/>
                </a:lnTo>
                <a:moveTo>
                  <a:pt x="246" y="339"/>
                </a:moveTo>
                <a:lnTo>
                  <a:pt x="246" y="332"/>
                </a:lnTo>
                <a:lnTo>
                  <a:pt x="232" y="332"/>
                </a:lnTo>
                <a:lnTo>
                  <a:pt x="232" y="344"/>
                </a:lnTo>
                <a:lnTo>
                  <a:pt x="246" y="344"/>
                </a:lnTo>
                <a:lnTo>
                  <a:pt x="246" y="339"/>
                </a:lnTo>
                <a:moveTo>
                  <a:pt x="365" y="337"/>
                </a:moveTo>
                <a:lnTo>
                  <a:pt x="365" y="332"/>
                </a:lnTo>
                <a:lnTo>
                  <a:pt x="351" y="332"/>
                </a:lnTo>
                <a:lnTo>
                  <a:pt x="351" y="344"/>
                </a:lnTo>
                <a:lnTo>
                  <a:pt x="365" y="344"/>
                </a:lnTo>
                <a:lnTo>
                  <a:pt x="365" y="337"/>
                </a:lnTo>
                <a:moveTo>
                  <a:pt x="484" y="339"/>
                </a:moveTo>
                <a:lnTo>
                  <a:pt x="484" y="332"/>
                </a:lnTo>
                <a:lnTo>
                  <a:pt x="470" y="332"/>
                </a:lnTo>
                <a:lnTo>
                  <a:pt x="470" y="344"/>
                </a:lnTo>
                <a:lnTo>
                  <a:pt x="484" y="344"/>
                </a:lnTo>
                <a:lnTo>
                  <a:pt x="484" y="339"/>
                </a:lnTo>
                <a:moveTo>
                  <a:pt x="127" y="337"/>
                </a:moveTo>
                <a:lnTo>
                  <a:pt x="127" y="332"/>
                </a:lnTo>
                <a:lnTo>
                  <a:pt x="113" y="332"/>
                </a:lnTo>
                <a:lnTo>
                  <a:pt x="113" y="344"/>
                </a:lnTo>
                <a:lnTo>
                  <a:pt x="127" y="344"/>
                </a:lnTo>
                <a:lnTo>
                  <a:pt x="127" y="337"/>
                </a:lnTo>
                <a:moveTo>
                  <a:pt x="246" y="417"/>
                </a:moveTo>
                <a:lnTo>
                  <a:pt x="246" y="410"/>
                </a:lnTo>
                <a:lnTo>
                  <a:pt x="232" y="410"/>
                </a:lnTo>
                <a:lnTo>
                  <a:pt x="232" y="424"/>
                </a:lnTo>
                <a:lnTo>
                  <a:pt x="246" y="424"/>
                </a:lnTo>
                <a:lnTo>
                  <a:pt x="246" y="417"/>
                </a:lnTo>
                <a:moveTo>
                  <a:pt x="365" y="417"/>
                </a:moveTo>
                <a:lnTo>
                  <a:pt x="365" y="410"/>
                </a:lnTo>
                <a:lnTo>
                  <a:pt x="351" y="410"/>
                </a:lnTo>
                <a:lnTo>
                  <a:pt x="351" y="424"/>
                </a:lnTo>
                <a:lnTo>
                  <a:pt x="365" y="424"/>
                </a:lnTo>
                <a:lnTo>
                  <a:pt x="365" y="417"/>
                </a:lnTo>
                <a:moveTo>
                  <a:pt x="484" y="417"/>
                </a:moveTo>
                <a:lnTo>
                  <a:pt x="484" y="410"/>
                </a:lnTo>
                <a:lnTo>
                  <a:pt x="470" y="410"/>
                </a:lnTo>
                <a:lnTo>
                  <a:pt x="470" y="424"/>
                </a:lnTo>
                <a:lnTo>
                  <a:pt x="484" y="424"/>
                </a:lnTo>
                <a:lnTo>
                  <a:pt x="484" y="417"/>
                </a:lnTo>
                <a:moveTo>
                  <a:pt x="127" y="417"/>
                </a:moveTo>
                <a:lnTo>
                  <a:pt x="127" y="410"/>
                </a:lnTo>
                <a:lnTo>
                  <a:pt x="113" y="410"/>
                </a:lnTo>
                <a:lnTo>
                  <a:pt x="113" y="424"/>
                </a:lnTo>
                <a:lnTo>
                  <a:pt x="127" y="424"/>
                </a:lnTo>
                <a:lnTo>
                  <a:pt x="127" y="417"/>
                </a:lnTo>
                <a:moveTo>
                  <a:pt x="246" y="497"/>
                </a:moveTo>
                <a:lnTo>
                  <a:pt x="246" y="490"/>
                </a:lnTo>
                <a:lnTo>
                  <a:pt x="232" y="490"/>
                </a:lnTo>
                <a:lnTo>
                  <a:pt x="232" y="504"/>
                </a:lnTo>
                <a:lnTo>
                  <a:pt x="246" y="504"/>
                </a:lnTo>
                <a:lnTo>
                  <a:pt x="246" y="497"/>
                </a:lnTo>
                <a:moveTo>
                  <a:pt x="365" y="497"/>
                </a:moveTo>
                <a:lnTo>
                  <a:pt x="365" y="490"/>
                </a:lnTo>
                <a:lnTo>
                  <a:pt x="351" y="490"/>
                </a:lnTo>
                <a:lnTo>
                  <a:pt x="351" y="504"/>
                </a:lnTo>
                <a:lnTo>
                  <a:pt x="365" y="504"/>
                </a:lnTo>
                <a:lnTo>
                  <a:pt x="365" y="497"/>
                </a:lnTo>
                <a:moveTo>
                  <a:pt x="127" y="495"/>
                </a:moveTo>
                <a:lnTo>
                  <a:pt x="127" y="490"/>
                </a:lnTo>
                <a:lnTo>
                  <a:pt x="113" y="490"/>
                </a:lnTo>
                <a:lnTo>
                  <a:pt x="113" y="504"/>
                </a:lnTo>
                <a:lnTo>
                  <a:pt x="127" y="504"/>
                </a:lnTo>
                <a:lnTo>
                  <a:pt x="127" y="495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85736">
              <a:defRPr/>
            </a:pPr>
            <a:endParaRPr lang="en-US" sz="1618">
              <a:solidFill>
                <a:srgbClr val="282828"/>
              </a:solidFill>
              <a:latin typeface="Segoe U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21139B-9E73-4155-B267-DB00DF2C0DF7}"/>
              </a:ext>
            </a:extLst>
          </p:cNvPr>
          <p:cNvSpPr/>
          <p:nvPr/>
        </p:nvSpPr>
        <p:spPr>
          <a:xfrm>
            <a:off x="1168725" y="3621467"/>
            <a:ext cx="2554811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8073" indent="-168073" defTabSz="685736">
              <a:spcBef>
                <a:spcPts val="294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/>
            </a:pPr>
            <a:r>
              <a:rPr lang="en-US" sz="1250" dirty="0">
                <a:solidFill>
                  <a:srgbClr val="282828"/>
                </a:solidFill>
                <a:latin typeface="Segoe UI"/>
                <a:cs typeface="Segoe UI Semilight" panose="020B0402040204020203" pitchFamily="34" charset="0"/>
              </a:rPr>
              <a:t>Macro summary</a:t>
            </a:r>
            <a:br>
              <a:rPr lang="en-US" sz="1250" dirty="0">
                <a:solidFill>
                  <a:srgbClr val="282828"/>
                </a:solidFill>
                <a:latin typeface="Segoe UI"/>
                <a:cs typeface="Segoe UI Semilight" panose="020B0402040204020203" pitchFamily="34" charset="0"/>
              </a:rPr>
            </a:br>
            <a:r>
              <a:rPr lang="en-US" sz="1250" dirty="0">
                <a:solidFill>
                  <a:srgbClr val="282828"/>
                </a:solidFill>
                <a:latin typeface="Segoe UI"/>
                <a:cs typeface="Segoe UI Semilight" panose="020B0402040204020203" pitchFamily="34" charset="0"/>
              </a:rPr>
              <a:t>Total files, files with macros</a:t>
            </a:r>
          </a:p>
          <a:p>
            <a:pPr marL="168073" indent="-168073" defTabSz="685736">
              <a:spcBef>
                <a:spcPts val="294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/>
            </a:pPr>
            <a:r>
              <a:rPr lang="en-US" sz="1250" dirty="0">
                <a:solidFill>
                  <a:srgbClr val="282828"/>
                </a:solidFill>
                <a:latin typeface="Segoe UI"/>
                <a:cs typeface="Segoe UI Semilight" panose="020B0402040204020203" pitchFamily="34" charset="0"/>
              </a:rPr>
              <a:t>Add-in summary</a:t>
            </a:r>
            <a:br>
              <a:rPr lang="en-US" sz="1250" dirty="0">
                <a:solidFill>
                  <a:srgbClr val="282828"/>
                </a:solidFill>
                <a:latin typeface="Segoe UI"/>
                <a:cs typeface="Segoe UI Semilight" panose="020B0402040204020203" pitchFamily="34" charset="0"/>
              </a:rPr>
            </a:br>
            <a:r>
              <a:rPr lang="en-US" sz="1250" dirty="0">
                <a:solidFill>
                  <a:srgbClr val="282828"/>
                </a:solidFill>
                <a:latin typeface="Segoe UI"/>
                <a:cs typeface="Segoe UI Semilight" panose="020B0402040204020203" pitchFamily="34" charset="0"/>
              </a:rPr>
              <a:t>Total, adopted, supported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7151125-FA5F-49A2-B3FF-A5CEF6446377}"/>
              </a:ext>
            </a:extLst>
          </p:cNvPr>
          <p:cNvSpPr/>
          <p:nvPr/>
        </p:nvSpPr>
        <p:spPr bwMode="auto">
          <a:xfrm>
            <a:off x="395922" y="2222884"/>
            <a:ext cx="672319" cy="67231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D3C8B88-DCAB-4CFF-A3F4-D19AB07D1D80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319352" y="2559044"/>
            <a:ext cx="7657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0166DE5-D490-4BE6-A839-1417ABDAA08E}"/>
              </a:ext>
            </a:extLst>
          </p:cNvPr>
          <p:cNvSpPr/>
          <p:nvPr/>
        </p:nvSpPr>
        <p:spPr bwMode="auto">
          <a:xfrm>
            <a:off x="395922" y="3148593"/>
            <a:ext cx="672319" cy="672319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9AD5BF-61DD-46DD-B0CB-F4A8A409264C}"/>
              </a:ext>
            </a:extLst>
          </p:cNvPr>
          <p:cNvSpPr/>
          <p:nvPr/>
        </p:nvSpPr>
        <p:spPr>
          <a:xfrm>
            <a:off x="1168725" y="3354634"/>
            <a:ext cx="2554811" cy="296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36">
              <a:spcBef>
                <a:spcPts val="294"/>
              </a:spcBef>
              <a:spcAft>
                <a:spcPts val="588"/>
              </a:spcAft>
              <a:defRPr/>
            </a:pPr>
            <a:r>
              <a:rPr lang="en-US" sz="1324" dirty="0">
                <a:solidFill>
                  <a:srgbClr val="282828"/>
                </a:solidFill>
                <a:latin typeface="Segoe UI Semibold"/>
                <a:cs typeface="Segoe UI Semilight" panose="020B0402040204020203" pitchFamily="34" charset="0"/>
              </a:rPr>
              <a:t>Creates an Excel report with: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76B7B5-A003-4BA0-89D3-E4B87604EE08}"/>
              </a:ext>
            </a:extLst>
          </p:cNvPr>
          <p:cNvGrpSpPr/>
          <p:nvPr/>
        </p:nvGrpSpPr>
        <p:grpSpPr>
          <a:xfrm>
            <a:off x="538880" y="1469247"/>
            <a:ext cx="386402" cy="325897"/>
            <a:chOff x="727895" y="2053683"/>
            <a:chExt cx="525533" cy="443242"/>
          </a:xfrm>
        </p:grpSpPr>
        <p:sp>
          <p:nvSpPr>
            <p:cNvPr id="36" name="briefcase" title="Icon of a briefcase">
              <a:extLst>
                <a:ext uri="{FF2B5EF4-FFF2-40B4-BE49-F238E27FC236}">
                  <a16:creationId xmlns:a16="http://schemas.microsoft.com/office/drawing/2014/main" id="{3C89BC94-A5F9-4AA0-8012-E4348E9F257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7895" y="2053683"/>
              <a:ext cx="457200" cy="334537"/>
            </a:xfrm>
            <a:custGeom>
              <a:avLst/>
              <a:gdLst>
                <a:gd name="T0" fmla="*/ 339 w 339"/>
                <a:gd name="T1" fmla="*/ 247 h 247"/>
                <a:gd name="T2" fmla="*/ 0 w 339"/>
                <a:gd name="T3" fmla="*/ 247 h 247"/>
                <a:gd name="T4" fmla="*/ 0 w 339"/>
                <a:gd name="T5" fmla="*/ 45 h 247"/>
                <a:gd name="T6" fmla="*/ 339 w 339"/>
                <a:gd name="T7" fmla="*/ 45 h 247"/>
                <a:gd name="T8" fmla="*/ 339 w 339"/>
                <a:gd name="T9" fmla="*/ 247 h 247"/>
                <a:gd name="T10" fmla="*/ 203 w 339"/>
                <a:gd name="T11" fmla="*/ 133 h 247"/>
                <a:gd name="T12" fmla="*/ 136 w 339"/>
                <a:gd name="T13" fmla="*/ 133 h 247"/>
                <a:gd name="T14" fmla="*/ 136 w 339"/>
                <a:gd name="T15" fmla="*/ 178 h 247"/>
                <a:gd name="T16" fmla="*/ 203 w 339"/>
                <a:gd name="T17" fmla="*/ 178 h 247"/>
                <a:gd name="T18" fmla="*/ 203 w 339"/>
                <a:gd name="T19" fmla="*/ 133 h 247"/>
                <a:gd name="T20" fmla="*/ 136 w 339"/>
                <a:gd name="T21" fmla="*/ 161 h 247"/>
                <a:gd name="T22" fmla="*/ 0 w 339"/>
                <a:gd name="T23" fmla="*/ 90 h 247"/>
                <a:gd name="T24" fmla="*/ 203 w 339"/>
                <a:gd name="T25" fmla="*/ 161 h 247"/>
                <a:gd name="T26" fmla="*/ 339 w 339"/>
                <a:gd name="T27" fmla="*/ 90 h 247"/>
                <a:gd name="T28" fmla="*/ 228 w 339"/>
                <a:gd name="T29" fmla="*/ 45 h 247"/>
                <a:gd name="T30" fmla="*/ 228 w 339"/>
                <a:gd name="T31" fmla="*/ 17 h 247"/>
                <a:gd name="T32" fmla="*/ 211 w 339"/>
                <a:gd name="T33" fmla="*/ 0 h 247"/>
                <a:gd name="T34" fmla="*/ 129 w 339"/>
                <a:gd name="T35" fmla="*/ 0 h 247"/>
                <a:gd name="T36" fmla="*/ 112 w 339"/>
                <a:gd name="T37" fmla="*/ 17 h 247"/>
                <a:gd name="T38" fmla="*/ 112 w 339"/>
                <a:gd name="T39" fmla="*/ 4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9" h="247">
                  <a:moveTo>
                    <a:pt x="339" y="247"/>
                  </a:moveTo>
                  <a:cubicBezTo>
                    <a:pt x="0" y="247"/>
                    <a:pt x="0" y="247"/>
                    <a:pt x="0" y="247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339" y="45"/>
                    <a:pt x="339" y="45"/>
                    <a:pt x="339" y="45"/>
                  </a:cubicBezTo>
                  <a:lnTo>
                    <a:pt x="339" y="247"/>
                  </a:lnTo>
                  <a:close/>
                  <a:moveTo>
                    <a:pt x="203" y="133"/>
                  </a:moveTo>
                  <a:cubicBezTo>
                    <a:pt x="136" y="133"/>
                    <a:pt x="136" y="133"/>
                    <a:pt x="136" y="133"/>
                  </a:cubicBezTo>
                  <a:cubicBezTo>
                    <a:pt x="136" y="178"/>
                    <a:pt x="136" y="178"/>
                    <a:pt x="136" y="178"/>
                  </a:cubicBezTo>
                  <a:cubicBezTo>
                    <a:pt x="203" y="178"/>
                    <a:pt x="203" y="178"/>
                    <a:pt x="203" y="178"/>
                  </a:cubicBezTo>
                  <a:lnTo>
                    <a:pt x="203" y="133"/>
                  </a:lnTo>
                  <a:close/>
                  <a:moveTo>
                    <a:pt x="136" y="161"/>
                  </a:moveTo>
                  <a:cubicBezTo>
                    <a:pt x="0" y="90"/>
                    <a:pt x="0" y="90"/>
                    <a:pt x="0" y="90"/>
                  </a:cubicBezTo>
                  <a:moveTo>
                    <a:pt x="203" y="161"/>
                  </a:moveTo>
                  <a:cubicBezTo>
                    <a:pt x="339" y="90"/>
                    <a:pt x="339" y="90"/>
                    <a:pt x="339" y="90"/>
                  </a:cubicBezTo>
                  <a:moveTo>
                    <a:pt x="228" y="45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7"/>
                    <a:pt x="220" y="0"/>
                    <a:pt x="211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19" y="0"/>
                    <a:pt x="112" y="7"/>
                    <a:pt x="112" y="17"/>
                  </a:cubicBezTo>
                  <a:cubicBezTo>
                    <a:pt x="112" y="45"/>
                    <a:pt x="112" y="45"/>
                    <a:pt x="112" y="45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736">
                <a:defRPr/>
              </a:pPr>
              <a:endParaRPr lang="en-US" sz="662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  <p:sp>
          <p:nvSpPr>
            <p:cNvPr id="37" name="check 3" title="Icon of a checkmark with a circle around it">
              <a:extLst>
                <a:ext uri="{FF2B5EF4-FFF2-40B4-BE49-F238E27FC236}">
                  <a16:creationId xmlns:a16="http://schemas.microsoft.com/office/drawing/2014/main" id="{1A18D469-BEC1-4BBE-BD9F-3B2F4F9FF34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93562" y="2337986"/>
              <a:ext cx="159866" cy="158939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solidFill>
              <a:schemeClr val="bg2"/>
            </a:solidFill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736">
                <a:defRPr/>
              </a:pPr>
              <a:endParaRPr lang="en-US" sz="1350">
                <a:solidFill>
                  <a:srgbClr val="282828"/>
                </a:solidFill>
                <a:latin typeface="Segoe UI"/>
              </a:endParaRPr>
            </a:p>
          </p:txBody>
        </p:sp>
      </p:grpSp>
      <p:sp>
        <p:nvSpPr>
          <p:cNvPr id="38" name="desktop" title="a desktop PC">
            <a:extLst>
              <a:ext uri="{FF2B5EF4-FFF2-40B4-BE49-F238E27FC236}">
                <a16:creationId xmlns:a16="http://schemas.microsoft.com/office/drawing/2014/main" id="{742B6223-E755-4F50-AAD0-2DAE6B839DC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4924" y="2414289"/>
            <a:ext cx="294314" cy="289509"/>
          </a:xfrm>
          <a:custGeom>
            <a:avLst/>
            <a:gdLst>
              <a:gd name="T0" fmla="*/ 245 w 245"/>
              <a:gd name="T1" fmla="*/ 67 h 241"/>
              <a:gd name="T2" fmla="*/ 245 w 245"/>
              <a:gd name="T3" fmla="*/ 138 h 241"/>
              <a:gd name="T4" fmla="*/ 0 w 245"/>
              <a:gd name="T5" fmla="*/ 138 h 241"/>
              <a:gd name="T6" fmla="*/ 0 w 245"/>
              <a:gd name="T7" fmla="*/ 0 h 241"/>
              <a:gd name="T8" fmla="*/ 245 w 245"/>
              <a:gd name="T9" fmla="*/ 0 h 241"/>
              <a:gd name="T10" fmla="*/ 245 w 245"/>
              <a:gd name="T11" fmla="*/ 67 h 241"/>
              <a:gd name="T12" fmla="*/ 224 w 245"/>
              <a:gd name="T13" fmla="*/ 222 h 241"/>
              <a:gd name="T14" fmla="*/ 212 w 245"/>
              <a:gd name="T15" fmla="*/ 204 h 241"/>
              <a:gd name="T16" fmla="*/ 33 w 245"/>
              <a:gd name="T17" fmla="*/ 204 h 241"/>
              <a:gd name="T18" fmla="*/ 7 w 245"/>
              <a:gd name="T19" fmla="*/ 241 h 241"/>
              <a:gd name="T20" fmla="*/ 238 w 245"/>
              <a:gd name="T21" fmla="*/ 241 h 241"/>
              <a:gd name="T22" fmla="*/ 224 w 245"/>
              <a:gd name="T23" fmla="*/ 222 h 241"/>
              <a:gd name="T24" fmla="*/ 79 w 245"/>
              <a:gd name="T25" fmla="*/ 172 h 241"/>
              <a:gd name="T26" fmla="*/ 165 w 245"/>
              <a:gd name="T27" fmla="*/ 172 h 241"/>
              <a:gd name="T28" fmla="*/ 123 w 245"/>
              <a:gd name="T29" fmla="*/ 139 h 241"/>
              <a:gd name="T30" fmla="*/ 123 w 245"/>
              <a:gd name="T31" fmla="*/ 171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5" h="241">
                <a:moveTo>
                  <a:pt x="245" y="67"/>
                </a:moveTo>
                <a:lnTo>
                  <a:pt x="245" y="138"/>
                </a:lnTo>
                <a:lnTo>
                  <a:pt x="0" y="138"/>
                </a:lnTo>
                <a:lnTo>
                  <a:pt x="0" y="0"/>
                </a:lnTo>
                <a:lnTo>
                  <a:pt x="245" y="0"/>
                </a:lnTo>
                <a:lnTo>
                  <a:pt x="245" y="67"/>
                </a:lnTo>
                <a:moveTo>
                  <a:pt x="224" y="222"/>
                </a:moveTo>
                <a:lnTo>
                  <a:pt x="212" y="204"/>
                </a:lnTo>
                <a:lnTo>
                  <a:pt x="33" y="204"/>
                </a:lnTo>
                <a:lnTo>
                  <a:pt x="7" y="241"/>
                </a:lnTo>
                <a:lnTo>
                  <a:pt x="238" y="241"/>
                </a:lnTo>
                <a:lnTo>
                  <a:pt x="224" y="222"/>
                </a:lnTo>
                <a:moveTo>
                  <a:pt x="79" y="172"/>
                </a:moveTo>
                <a:lnTo>
                  <a:pt x="165" y="172"/>
                </a:lnTo>
                <a:moveTo>
                  <a:pt x="123" y="139"/>
                </a:moveTo>
                <a:lnTo>
                  <a:pt x="123" y="171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85736">
              <a:defRPr/>
            </a:pPr>
            <a:endParaRPr lang="en-US" sz="135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39" name="GenericApp_EB3B" title="Icon of an app window">
            <a:extLst>
              <a:ext uri="{FF2B5EF4-FFF2-40B4-BE49-F238E27FC236}">
                <a16:creationId xmlns:a16="http://schemas.microsoft.com/office/drawing/2014/main" id="{C4BBB04D-85EA-4CFD-B4AE-B91C7681057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1474" y="3340210"/>
            <a:ext cx="361215" cy="289085"/>
          </a:xfrm>
          <a:custGeom>
            <a:avLst/>
            <a:gdLst>
              <a:gd name="T0" fmla="*/ 5088 w 5088"/>
              <a:gd name="T1" fmla="*/ 4072 h 4072"/>
              <a:gd name="T2" fmla="*/ 0 w 5088"/>
              <a:gd name="T3" fmla="*/ 4072 h 4072"/>
              <a:gd name="T4" fmla="*/ 0 w 5088"/>
              <a:gd name="T5" fmla="*/ 0 h 4072"/>
              <a:gd name="T6" fmla="*/ 5088 w 5088"/>
              <a:gd name="T7" fmla="*/ 0 h 4072"/>
              <a:gd name="T8" fmla="*/ 5088 w 5088"/>
              <a:gd name="T9" fmla="*/ 4072 h 4072"/>
              <a:gd name="T10" fmla="*/ 0 w 5088"/>
              <a:gd name="T11" fmla="*/ 1018 h 4072"/>
              <a:gd name="T12" fmla="*/ 5004 w 5088"/>
              <a:gd name="T13" fmla="*/ 1018 h 4072"/>
              <a:gd name="T14" fmla="*/ 2035 w 5088"/>
              <a:gd name="T15" fmla="*/ 1697 h 4072"/>
              <a:gd name="T16" fmla="*/ 678 w 5088"/>
              <a:gd name="T17" fmla="*/ 1697 h 4072"/>
              <a:gd name="T18" fmla="*/ 678 w 5088"/>
              <a:gd name="T19" fmla="*/ 3393 h 4072"/>
              <a:gd name="T20" fmla="*/ 2035 w 5088"/>
              <a:gd name="T21" fmla="*/ 3393 h 4072"/>
              <a:gd name="T22" fmla="*/ 2035 w 5088"/>
              <a:gd name="T23" fmla="*/ 1697 h 4072"/>
              <a:gd name="T24" fmla="*/ 2544 w 5088"/>
              <a:gd name="T25" fmla="*/ 1697 h 4072"/>
              <a:gd name="T26" fmla="*/ 3561 w 5088"/>
              <a:gd name="T27" fmla="*/ 1697 h 4072"/>
              <a:gd name="T28" fmla="*/ 2544 w 5088"/>
              <a:gd name="T29" fmla="*/ 2375 h 4072"/>
              <a:gd name="T30" fmla="*/ 3561 w 5088"/>
              <a:gd name="T31" fmla="*/ 2375 h 4072"/>
              <a:gd name="T32" fmla="*/ 2544 w 5088"/>
              <a:gd name="T33" fmla="*/ 3054 h 4072"/>
              <a:gd name="T34" fmla="*/ 3222 w 5088"/>
              <a:gd name="T35" fmla="*/ 3054 h 40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088" h="4072">
                <a:moveTo>
                  <a:pt x="5088" y="4072"/>
                </a:moveTo>
                <a:lnTo>
                  <a:pt x="0" y="4072"/>
                </a:lnTo>
                <a:lnTo>
                  <a:pt x="0" y="0"/>
                </a:lnTo>
                <a:lnTo>
                  <a:pt x="5088" y="0"/>
                </a:lnTo>
                <a:lnTo>
                  <a:pt x="5088" y="4072"/>
                </a:lnTo>
                <a:moveTo>
                  <a:pt x="0" y="1018"/>
                </a:moveTo>
                <a:lnTo>
                  <a:pt x="5004" y="1018"/>
                </a:lnTo>
                <a:moveTo>
                  <a:pt x="2035" y="1697"/>
                </a:moveTo>
                <a:lnTo>
                  <a:pt x="678" y="1697"/>
                </a:lnTo>
                <a:lnTo>
                  <a:pt x="678" y="3393"/>
                </a:lnTo>
                <a:lnTo>
                  <a:pt x="2035" y="3393"/>
                </a:lnTo>
                <a:lnTo>
                  <a:pt x="2035" y="1697"/>
                </a:lnTo>
                <a:moveTo>
                  <a:pt x="2544" y="1697"/>
                </a:moveTo>
                <a:lnTo>
                  <a:pt x="3561" y="1697"/>
                </a:lnTo>
                <a:moveTo>
                  <a:pt x="2544" y="2375"/>
                </a:moveTo>
                <a:lnTo>
                  <a:pt x="3561" y="2375"/>
                </a:lnTo>
                <a:moveTo>
                  <a:pt x="2544" y="3054"/>
                </a:moveTo>
                <a:lnTo>
                  <a:pt x="3222" y="3054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85736">
              <a:defRPr/>
            </a:pPr>
            <a:endParaRPr lang="en-US" sz="1350">
              <a:solidFill>
                <a:srgbClr val="282828"/>
              </a:solidFill>
              <a:latin typeface="Segoe UI"/>
            </a:endParaRPr>
          </a:p>
        </p:txBody>
      </p:sp>
      <p:pic>
        <p:nvPicPr>
          <p:cNvPr id="25" name="Picture 4" descr="Image result for twitter logo">
            <a:extLst>
              <a:ext uri="{FF2B5EF4-FFF2-40B4-BE49-F238E27FC236}">
                <a16:creationId xmlns:a16="http://schemas.microsoft.com/office/drawing/2014/main" id="{FA5B3F88-11C1-4D2E-871A-E066AC49F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960FED15-369D-4232-B1A2-2211D06D2485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91688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D930969-5262-4660-B92E-A9DC44963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da-DK" dirty="0" err="1"/>
              <a:t>Easy</a:t>
            </a:r>
            <a:r>
              <a:rPr lang="da-DK" dirty="0"/>
              <a:t> MSI </a:t>
            </a:r>
            <a:r>
              <a:rPr lang="da-DK" dirty="0" err="1"/>
              <a:t>upgrade</a:t>
            </a:r>
            <a:endParaRPr lang="da-DK" dirty="0"/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4E270BE5-D402-45E9-B698-E25986C33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4375398" cy="3263504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Remove older Office versions to provide a ‘clean slate’ for new Office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Retain user settings, preferences, documents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No separate steps – integrated part of Office install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Fully supported by Microsoft</a:t>
            </a:r>
          </a:p>
          <a:p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8234A4-7E0C-40FD-A64A-98468D2379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2432" y="1268016"/>
            <a:ext cx="3400613" cy="3099383"/>
          </a:xfrm>
          <a:custGeom>
            <a:avLst/>
            <a:gdLst>
              <a:gd name="connsiteX0" fmla="*/ 0 w 6095996"/>
              <a:gd name="connsiteY0" fmla="*/ 0 h 6857024"/>
              <a:gd name="connsiteX1" fmla="*/ 6095996 w 6095996"/>
              <a:gd name="connsiteY1" fmla="*/ 0 h 6857024"/>
              <a:gd name="connsiteX2" fmla="*/ 6095996 w 6095996"/>
              <a:gd name="connsiteY2" fmla="*/ 6857024 h 6857024"/>
              <a:gd name="connsiteX3" fmla="*/ 0 w 6095996"/>
              <a:gd name="connsiteY3" fmla="*/ 6857024 h 685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6" h="6857024">
                <a:moveTo>
                  <a:pt x="0" y="0"/>
                </a:moveTo>
                <a:lnTo>
                  <a:pt x="6095996" y="0"/>
                </a:lnTo>
                <a:lnTo>
                  <a:pt x="6095996" y="6857024"/>
                </a:lnTo>
                <a:lnTo>
                  <a:pt x="0" y="6857024"/>
                </a:lnTo>
                <a:close/>
              </a:path>
            </a:pathLst>
          </a:custGeom>
          <a:effectLst>
            <a:outerShdw blurRad="508000" dist="63500" dir="2700000" sx="101000" sy="101000" algn="ctr" rotWithShape="0">
              <a:srgbClr val="000000">
                <a:alpha val="33000"/>
              </a:srgbClr>
            </a:outerShdw>
          </a:effectLst>
        </p:spPr>
      </p:pic>
      <p:pic>
        <p:nvPicPr>
          <p:cNvPr id="8" name="Picture 4" descr="Image result for twitter logo">
            <a:extLst>
              <a:ext uri="{FF2B5EF4-FFF2-40B4-BE49-F238E27FC236}">
                <a16:creationId xmlns:a16="http://schemas.microsoft.com/office/drawing/2014/main" id="{D1F44BE9-883D-4B42-B36F-99F82FD23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2AE3E9C-F164-4BC7-AA04-CD2ADB3A83C2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143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A8C2A8B-4ADB-4345-A85A-CEFBC10C7A60}"/>
              </a:ext>
            </a:extLst>
          </p:cNvPr>
          <p:cNvCxnSpPr>
            <a:cxnSpLocks/>
          </p:cNvCxnSpPr>
          <p:nvPr/>
        </p:nvCxnSpPr>
        <p:spPr>
          <a:xfrm>
            <a:off x="7276019" y="1114085"/>
            <a:ext cx="1358827" cy="0"/>
          </a:xfrm>
          <a:prstGeom prst="straightConnector1">
            <a:avLst/>
          </a:prstGeom>
          <a:ln w="28575">
            <a:solidFill>
              <a:srgbClr val="EB3C00"/>
            </a:solidFill>
            <a:prstDash val="solid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F96C1B-DD08-4493-B956-87B59A1B70D1}"/>
              </a:ext>
            </a:extLst>
          </p:cNvPr>
          <p:cNvCxnSpPr/>
          <p:nvPr/>
        </p:nvCxnSpPr>
        <p:spPr>
          <a:xfrm>
            <a:off x="743886" y="4287803"/>
            <a:ext cx="791174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81B5C80-CFAA-40F6-8F9F-E78365BAB93E}"/>
              </a:ext>
            </a:extLst>
          </p:cNvPr>
          <p:cNvSpPr txBox="1"/>
          <p:nvPr/>
        </p:nvSpPr>
        <p:spPr>
          <a:xfrm>
            <a:off x="4113387" y="4661620"/>
            <a:ext cx="1144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prstClr val="black"/>
                </a:solidFill>
                <a:latin typeface="Segoe UI Semibold"/>
              </a:rPr>
              <a:t>Release Years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25A3B3-0A2B-4E46-A612-064D6E91CF22}"/>
              </a:ext>
            </a:extLst>
          </p:cNvPr>
          <p:cNvSpPr txBox="1"/>
          <p:nvPr/>
        </p:nvSpPr>
        <p:spPr>
          <a:xfrm>
            <a:off x="884641" y="3789363"/>
            <a:ext cx="1060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black"/>
                </a:solidFill>
                <a:latin typeface="Segoe UI"/>
                <a:cs typeface="Segoe UI" panose="020B0502040204020203" pitchFamily="34" charset="0"/>
              </a:rPr>
              <a:t>Office 2007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A8EAC6-8D23-4076-8B25-18E5A16EE352}"/>
              </a:ext>
            </a:extLst>
          </p:cNvPr>
          <p:cNvSpPr txBox="1"/>
          <p:nvPr/>
        </p:nvSpPr>
        <p:spPr>
          <a:xfrm>
            <a:off x="884641" y="4347754"/>
            <a:ext cx="105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srgbClr val="0078D4"/>
                </a:solidFill>
                <a:latin typeface="Segoe UI Semibold"/>
              </a:rPr>
              <a:t>2007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CD90F5-FA72-4A51-8523-734BCC7DC5E3}"/>
              </a:ext>
            </a:extLst>
          </p:cNvPr>
          <p:cNvSpPr txBox="1"/>
          <p:nvPr/>
        </p:nvSpPr>
        <p:spPr>
          <a:xfrm>
            <a:off x="5587270" y="1795602"/>
            <a:ext cx="1049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black"/>
                </a:solidFill>
                <a:latin typeface="Segoe UI"/>
                <a:cs typeface="Segoe UI" panose="020B0502040204020203" pitchFamily="34" charset="0"/>
              </a:rPr>
              <a:t>Office 2019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FB47B8-D938-46A0-B4CA-3B3FA4100534}"/>
              </a:ext>
            </a:extLst>
          </p:cNvPr>
          <p:cNvSpPr txBox="1"/>
          <p:nvPr/>
        </p:nvSpPr>
        <p:spPr>
          <a:xfrm>
            <a:off x="5587270" y="4347754"/>
            <a:ext cx="105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srgbClr val="0078D4"/>
                </a:solidFill>
                <a:latin typeface="Segoe UI Semibold"/>
              </a:rPr>
              <a:t>2019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943C8A-E381-43F4-90A8-DBF5D363D2BC}"/>
              </a:ext>
            </a:extLst>
          </p:cNvPr>
          <p:cNvSpPr txBox="1"/>
          <p:nvPr/>
        </p:nvSpPr>
        <p:spPr>
          <a:xfrm>
            <a:off x="2060299" y="3290923"/>
            <a:ext cx="1054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black"/>
                </a:solidFill>
                <a:latin typeface="Segoe UI"/>
                <a:cs typeface="Segoe UI" panose="020B0502040204020203" pitchFamily="34" charset="0"/>
              </a:rPr>
              <a:t>Office 2010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9F48B6-FB9D-4CB2-B663-812A75ACF481}"/>
              </a:ext>
            </a:extLst>
          </p:cNvPr>
          <p:cNvSpPr txBox="1"/>
          <p:nvPr/>
        </p:nvSpPr>
        <p:spPr>
          <a:xfrm>
            <a:off x="2060298" y="4347754"/>
            <a:ext cx="105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srgbClr val="0078D4"/>
                </a:solidFill>
                <a:latin typeface="Segoe UI Semibold"/>
              </a:rPr>
              <a:t>2010</a:t>
            </a:r>
          </a:p>
        </p:txBody>
      </p:sp>
      <p:sp>
        <p:nvSpPr>
          <p:cNvPr id="59" name="Freeform 96" title="Icon of a gear with a wrench">
            <a:extLst>
              <a:ext uri="{FF2B5EF4-FFF2-40B4-BE49-F238E27FC236}">
                <a16:creationId xmlns:a16="http://schemas.microsoft.com/office/drawing/2014/main" id="{BAFAB605-952D-4A23-9066-07DFBF034D5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49167" y="3521776"/>
            <a:ext cx="297928" cy="274320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28575" cap="sq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 dirty="0">
              <a:solidFill>
                <a:srgbClr val="0078D4"/>
              </a:solidFill>
              <a:latin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2342C2-7B0B-475B-BCCF-AB1C3C159840}"/>
              </a:ext>
            </a:extLst>
          </p:cNvPr>
          <p:cNvSpPr txBox="1"/>
          <p:nvPr/>
        </p:nvSpPr>
        <p:spPr>
          <a:xfrm>
            <a:off x="3235955" y="2792482"/>
            <a:ext cx="105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black"/>
                </a:solidFill>
                <a:latin typeface="Segoe UI"/>
                <a:cs typeface="Segoe UI" panose="020B0502040204020203" pitchFamily="34" charset="0"/>
              </a:rPr>
              <a:t>Office 2013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B010CE-D5B9-40E3-8349-C5AEAAC3905A}"/>
              </a:ext>
            </a:extLst>
          </p:cNvPr>
          <p:cNvSpPr txBox="1"/>
          <p:nvPr/>
        </p:nvSpPr>
        <p:spPr>
          <a:xfrm>
            <a:off x="3235955" y="4347754"/>
            <a:ext cx="105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srgbClr val="0078D4"/>
                </a:solidFill>
                <a:latin typeface="Segoe UI Semibold"/>
              </a:rPr>
              <a:t>2013</a:t>
            </a:r>
          </a:p>
        </p:txBody>
      </p:sp>
      <p:sp>
        <p:nvSpPr>
          <p:cNvPr id="60" name="Freeform 96" title="Icon of a gear with a wrench">
            <a:extLst>
              <a:ext uri="{FF2B5EF4-FFF2-40B4-BE49-F238E27FC236}">
                <a16:creationId xmlns:a16="http://schemas.microsoft.com/office/drawing/2014/main" id="{31553EC9-AFD2-455E-BA3C-3D54D197F0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27966" y="3023335"/>
            <a:ext cx="297928" cy="274320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28575" cap="sq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 dirty="0">
              <a:solidFill>
                <a:srgbClr val="0078D4"/>
              </a:solidFill>
              <a:latin typeface="Segoe U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79264A-C3DD-468E-AE9C-1B78C3928299}"/>
              </a:ext>
            </a:extLst>
          </p:cNvPr>
          <p:cNvSpPr txBox="1"/>
          <p:nvPr/>
        </p:nvSpPr>
        <p:spPr>
          <a:xfrm>
            <a:off x="4376052" y="2294042"/>
            <a:ext cx="1090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black"/>
                </a:solidFill>
                <a:latin typeface="Segoe UI"/>
                <a:cs typeface="Segoe UI" panose="020B0502040204020203" pitchFamily="34" charset="0"/>
              </a:rPr>
              <a:t>Office 2016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E02E32-958A-48C7-99CC-ECE13F2EFCC2}"/>
              </a:ext>
            </a:extLst>
          </p:cNvPr>
          <p:cNvSpPr txBox="1"/>
          <p:nvPr/>
        </p:nvSpPr>
        <p:spPr>
          <a:xfrm>
            <a:off x="4411613" y="4347754"/>
            <a:ext cx="105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srgbClr val="0078D4"/>
                </a:solidFill>
                <a:latin typeface="Segoe UI Semibold"/>
              </a:rPr>
              <a:t>2016</a:t>
            </a:r>
          </a:p>
        </p:txBody>
      </p:sp>
      <p:sp>
        <p:nvSpPr>
          <p:cNvPr id="61" name="Freeform 96" title="Icon of a gear with a wrench">
            <a:extLst>
              <a:ext uri="{FF2B5EF4-FFF2-40B4-BE49-F238E27FC236}">
                <a16:creationId xmlns:a16="http://schemas.microsoft.com/office/drawing/2014/main" id="{5C162366-C9F5-491B-AEBA-284D5EB4EF5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00485" y="2524895"/>
            <a:ext cx="297928" cy="274320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28575" cap="sq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srgbClr val="0078D4"/>
              </a:solidFill>
              <a:latin typeface="Segoe U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D6466F-B5D5-488C-842B-2CF43185FABA}"/>
              </a:ext>
            </a:extLst>
          </p:cNvPr>
          <p:cNvGrpSpPr/>
          <p:nvPr/>
        </p:nvGrpSpPr>
        <p:grpSpPr>
          <a:xfrm>
            <a:off x="318192" y="4687469"/>
            <a:ext cx="2782283" cy="369332"/>
            <a:chOff x="424256" y="6249962"/>
            <a:chExt cx="3709710" cy="492442"/>
          </a:xfrm>
        </p:grpSpPr>
        <p:sp>
          <p:nvSpPr>
            <p:cNvPr id="76" name="Freeform 96" title="Icon of a gear with a wrench">
              <a:extLst>
                <a:ext uri="{FF2B5EF4-FFF2-40B4-BE49-F238E27FC236}">
                  <a16:creationId xmlns:a16="http://schemas.microsoft.com/office/drawing/2014/main" id="{02506479-DF4E-4D83-AAE0-552A49E833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4256" y="6364945"/>
              <a:ext cx="300837" cy="276999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9050" cap="sq">
              <a:solidFill>
                <a:srgbClr val="0070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srgbClr val="0078D4"/>
                </a:solidFill>
                <a:latin typeface="Segoe UI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B11ACC0-A1E9-4DE7-9794-6CE7DFC38830}"/>
                </a:ext>
              </a:extLst>
            </p:cNvPr>
            <p:cNvSpPr txBox="1"/>
            <p:nvPr/>
          </p:nvSpPr>
          <p:spPr>
            <a:xfrm>
              <a:off x="781051" y="6249962"/>
              <a:ext cx="3352915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sz="900" dirty="0">
                  <a:solidFill>
                    <a:srgbClr val="73737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Represents re-evaluation and update of settings, policies, compatibility testing, etc.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9ACDCD8-ACAE-4696-A9AF-608823CAF1F7}"/>
              </a:ext>
            </a:extLst>
          </p:cNvPr>
          <p:cNvSpPr txBox="1"/>
          <p:nvPr/>
        </p:nvSpPr>
        <p:spPr>
          <a:xfrm>
            <a:off x="6762927" y="4347754"/>
            <a:ext cx="105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srgbClr val="0078D4"/>
                </a:solidFill>
                <a:latin typeface="Segoe UI Semibold"/>
              </a:rPr>
              <a:t>The Future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A933FEC-3555-46FE-A3EE-54637866FAE8}"/>
              </a:ext>
            </a:extLst>
          </p:cNvPr>
          <p:cNvSpPr txBox="1"/>
          <p:nvPr/>
        </p:nvSpPr>
        <p:spPr>
          <a:xfrm>
            <a:off x="3372889" y="1679241"/>
            <a:ext cx="1407239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685800">
              <a:defRPr/>
            </a:pPr>
            <a:r>
              <a:rPr lang="en-US" sz="1200" dirty="0">
                <a:solidFill>
                  <a:srgbClr val="0078D4"/>
                </a:solidFill>
                <a:latin typeface="Segoe UI"/>
              </a:rPr>
              <a:t>2016 to Office 365</a:t>
            </a:r>
            <a:br>
              <a:rPr lang="en-US" sz="900" dirty="0">
                <a:solidFill>
                  <a:srgbClr val="0078D4"/>
                </a:solidFill>
                <a:latin typeface="Segoe UI"/>
              </a:rPr>
            </a:br>
            <a:r>
              <a:rPr lang="en-US" sz="900" dirty="0">
                <a:solidFill>
                  <a:srgbClr val="737373"/>
                </a:solidFill>
                <a:latin typeface="Segoe UI"/>
              </a:rPr>
              <a:t>recommended upgrade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45FA610-EED8-4663-B007-86E1FDFA1D11}"/>
              </a:ext>
            </a:extLst>
          </p:cNvPr>
          <p:cNvSpPr txBox="1"/>
          <p:nvPr/>
        </p:nvSpPr>
        <p:spPr>
          <a:xfrm>
            <a:off x="5400775" y="2554395"/>
            <a:ext cx="117667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defRPr/>
            </a:pPr>
            <a:r>
              <a:rPr lang="en-US" sz="1200" dirty="0">
                <a:solidFill>
                  <a:srgbClr val="0078D4"/>
                </a:solidFill>
                <a:latin typeface="Segoe UI"/>
              </a:rPr>
              <a:t>2016 to 2019 </a:t>
            </a:r>
            <a:br>
              <a:rPr lang="en-US" sz="1200" dirty="0">
                <a:solidFill>
                  <a:srgbClr val="0078D4"/>
                </a:solidFill>
                <a:latin typeface="Segoe UI"/>
              </a:rPr>
            </a:br>
            <a:r>
              <a:rPr lang="en-US" sz="900" dirty="0">
                <a:solidFill>
                  <a:srgbClr val="737373"/>
                </a:solidFill>
                <a:latin typeface="Segoe UI"/>
              </a:rPr>
              <a:t>can be a step in the journey to Office 365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60BF4-39DF-4D2E-B755-4157E77158AB}"/>
              </a:ext>
            </a:extLst>
          </p:cNvPr>
          <p:cNvSpPr txBox="1"/>
          <p:nvPr/>
        </p:nvSpPr>
        <p:spPr>
          <a:xfrm>
            <a:off x="6322645" y="1324454"/>
            <a:ext cx="185707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defRPr/>
            </a:pPr>
            <a:r>
              <a:rPr lang="en-US" sz="1200" dirty="0">
                <a:solidFill>
                  <a:srgbClr val="0078D4"/>
                </a:solidFill>
                <a:latin typeface="Segoe UI"/>
              </a:rPr>
              <a:t>2019 to Office 365 </a:t>
            </a:r>
            <a:br>
              <a:rPr lang="en-US" sz="900" dirty="0">
                <a:solidFill>
                  <a:srgbClr val="0078D4"/>
                </a:solidFill>
                <a:latin typeface="Segoe UI"/>
              </a:rPr>
            </a:br>
            <a:r>
              <a:rPr lang="en-US" sz="900" dirty="0">
                <a:solidFill>
                  <a:srgbClr val="737373"/>
                </a:solidFill>
                <a:latin typeface="Segoe UI"/>
              </a:rPr>
              <a:t>easy upgrade when ready to move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E74CD2-42BA-4BE5-AA78-A8BD06274D2C}"/>
              </a:ext>
            </a:extLst>
          </p:cNvPr>
          <p:cNvSpPr/>
          <p:nvPr/>
        </p:nvSpPr>
        <p:spPr bwMode="auto">
          <a:xfrm>
            <a:off x="3700844" y="1051740"/>
            <a:ext cx="124691" cy="124691"/>
          </a:xfrm>
          <a:prstGeom prst="ellipse">
            <a:avLst/>
          </a:prstGeom>
          <a:solidFill>
            <a:srgbClr val="EB3C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9C4F24-718F-4046-AD84-A88BEEE71E44}"/>
              </a:ext>
            </a:extLst>
          </p:cNvPr>
          <p:cNvCxnSpPr>
            <a:cxnSpLocks/>
            <a:stCxn id="6" idx="6"/>
            <a:endCxn id="43" idx="2"/>
          </p:cNvCxnSpPr>
          <p:nvPr/>
        </p:nvCxnSpPr>
        <p:spPr>
          <a:xfrm>
            <a:off x="3825535" y="1114085"/>
            <a:ext cx="1033184" cy="0"/>
          </a:xfrm>
          <a:prstGeom prst="straightConnector1">
            <a:avLst/>
          </a:prstGeom>
          <a:ln w="28575">
            <a:solidFill>
              <a:srgbClr val="EB3C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A48802F-C94D-42F7-AD6A-C8920CB1E358}"/>
              </a:ext>
            </a:extLst>
          </p:cNvPr>
          <p:cNvSpPr/>
          <p:nvPr/>
        </p:nvSpPr>
        <p:spPr bwMode="auto">
          <a:xfrm>
            <a:off x="4858719" y="1051740"/>
            <a:ext cx="124691" cy="124691"/>
          </a:xfrm>
          <a:prstGeom prst="ellipse">
            <a:avLst/>
          </a:prstGeom>
          <a:solidFill>
            <a:srgbClr val="EB3C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3792A86-FC90-4E14-8E2D-0EDDF9927557}"/>
              </a:ext>
            </a:extLst>
          </p:cNvPr>
          <p:cNvSpPr/>
          <p:nvPr/>
        </p:nvSpPr>
        <p:spPr bwMode="auto">
          <a:xfrm>
            <a:off x="6049896" y="1051740"/>
            <a:ext cx="124691" cy="124691"/>
          </a:xfrm>
          <a:prstGeom prst="ellipse">
            <a:avLst/>
          </a:prstGeom>
          <a:solidFill>
            <a:srgbClr val="EB3C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D6E7E33-7B12-4FF8-B220-9DD6A88C1657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>
            <a:off x="4983410" y="1114085"/>
            <a:ext cx="1066486" cy="0"/>
          </a:xfrm>
          <a:prstGeom prst="straightConnector1">
            <a:avLst/>
          </a:prstGeom>
          <a:ln w="28575">
            <a:solidFill>
              <a:srgbClr val="EB3C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99CD4CAF-CA94-4629-9E8B-37FE8396794E}"/>
              </a:ext>
            </a:extLst>
          </p:cNvPr>
          <p:cNvSpPr/>
          <p:nvPr/>
        </p:nvSpPr>
        <p:spPr bwMode="auto">
          <a:xfrm>
            <a:off x="7227816" y="1051740"/>
            <a:ext cx="124691" cy="124691"/>
          </a:xfrm>
          <a:prstGeom prst="ellipse">
            <a:avLst/>
          </a:prstGeom>
          <a:solidFill>
            <a:srgbClr val="EB3C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B59327F-89FB-477B-946A-85AA5A41C91E}"/>
              </a:ext>
            </a:extLst>
          </p:cNvPr>
          <p:cNvCxnSpPr>
            <a:cxnSpLocks/>
          </p:cNvCxnSpPr>
          <p:nvPr/>
        </p:nvCxnSpPr>
        <p:spPr>
          <a:xfrm>
            <a:off x="6174587" y="1114085"/>
            <a:ext cx="1053229" cy="0"/>
          </a:xfrm>
          <a:prstGeom prst="straightConnector1">
            <a:avLst/>
          </a:prstGeom>
          <a:ln w="28575">
            <a:solidFill>
              <a:srgbClr val="EB3C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89D3B5-A5EB-4F55-AA82-7553272C4CE2}"/>
              </a:ext>
            </a:extLst>
          </p:cNvPr>
          <p:cNvGrpSpPr/>
          <p:nvPr/>
        </p:nvGrpSpPr>
        <p:grpSpPr>
          <a:xfrm>
            <a:off x="3276634" y="912723"/>
            <a:ext cx="1013788" cy="329883"/>
            <a:chOff x="2213113" y="2226365"/>
            <a:chExt cx="1669774" cy="5433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042586-764B-42C5-B8F1-BAB541F8C3F0}"/>
                </a:ext>
              </a:extLst>
            </p:cNvPr>
            <p:cNvSpPr/>
            <p:nvPr/>
          </p:nvSpPr>
          <p:spPr bwMode="auto">
            <a:xfrm>
              <a:off x="2213113" y="2226365"/>
              <a:ext cx="1669774" cy="543339"/>
            </a:xfrm>
            <a:prstGeom prst="rect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8" rIns="0" bIns="349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51D7096-8678-418B-A9CC-85258034B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562" y="2330155"/>
              <a:ext cx="1458877" cy="335759"/>
            </a:xfrm>
            <a:prstGeom prst="rect">
              <a:avLst/>
            </a:prstGeom>
          </p:spPr>
        </p:pic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BC6EE6-FB85-4F7A-B564-F742E5E368EF}"/>
              </a:ext>
            </a:extLst>
          </p:cNvPr>
          <p:cNvCxnSpPr>
            <a:cxnSpLocks/>
          </p:cNvCxnSpPr>
          <p:nvPr/>
        </p:nvCxnSpPr>
        <p:spPr>
          <a:xfrm flipV="1">
            <a:off x="4921064" y="1379773"/>
            <a:ext cx="0" cy="875936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74A83B-A700-486D-B71C-784CEC010B17}"/>
              </a:ext>
            </a:extLst>
          </p:cNvPr>
          <p:cNvCxnSpPr>
            <a:cxnSpLocks/>
          </p:cNvCxnSpPr>
          <p:nvPr/>
        </p:nvCxnSpPr>
        <p:spPr>
          <a:xfrm flipV="1">
            <a:off x="5372554" y="2049517"/>
            <a:ext cx="754380" cy="371483"/>
          </a:xfrm>
          <a:prstGeom prst="bentConnector2">
            <a:avLst/>
          </a:prstGeom>
          <a:ln w="28575">
            <a:solidFill>
              <a:srgbClr val="0070C0"/>
            </a:solidFill>
            <a:prstDash val="dash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A982AAF-1C9C-4093-BAF8-A3ED998F52BE}"/>
              </a:ext>
            </a:extLst>
          </p:cNvPr>
          <p:cNvCxnSpPr>
            <a:cxnSpLocks/>
          </p:cNvCxnSpPr>
          <p:nvPr/>
        </p:nvCxnSpPr>
        <p:spPr>
          <a:xfrm flipV="1">
            <a:off x="6126934" y="1379773"/>
            <a:ext cx="0" cy="387563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E320F1B1-78E6-4048-B7D1-0EB0DB82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94" y="262372"/>
            <a:ext cx="7284244" cy="46397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Office 2019: A bridge to Office 365</a:t>
            </a:r>
          </a:p>
        </p:txBody>
      </p:sp>
    </p:spTree>
    <p:extLst>
      <p:ext uri="{BB962C8B-B14F-4D97-AF65-F5344CB8AC3E}">
        <p14:creationId xmlns:p14="http://schemas.microsoft.com/office/powerpoint/2010/main" val="26714665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0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3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6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9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2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5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8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1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4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6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9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2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5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8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5" grpId="0"/>
      <p:bldP spid="42" grpId="0"/>
      <p:bldP spid="52" grpId="0"/>
      <p:bldP spid="13" grpId="0"/>
      <p:bldP spid="49" grpId="0"/>
      <p:bldP spid="59" grpId="0" animBg="1"/>
      <p:bldP spid="15" grpId="0"/>
      <p:bldP spid="50" grpId="0"/>
      <p:bldP spid="60" grpId="0" animBg="1"/>
      <p:bldP spid="17" grpId="0"/>
      <p:bldP spid="51" grpId="0"/>
      <p:bldP spid="61" grpId="0" animBg="1"/>
      <p:bldP spid="79" grpId="0"/>
      <p:bldP spid="86" grpId="0"/>
      <p:bldP spid="87" grpId="0"/>
      <p:bldP spid="88" grpId="0"/>
      <p:bldP spid="6" grpId="0" animBg="1"/>
      <p:bldP spid="43" grpId="0" animBg="1"/>
      <p:bldP spid="44" grpId="0" animBg="1"/>
      <p:bldP spid="5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A8C2A8B-4ADB-4345-A85A-CEFBC10C7A60}"/>
              </a:ext>
            </a:extLst>
          </p:cNvPr>
          <p:cNvCxnSpPr>
            <a:cxnSpLocks/>
          </p:cNvCxnSpPr>
          <p:nvPr/>
        </p:nvCxnSpPr>
        <p:spPr>
          <a:xfrm>
            <a:off x="7276019" y="1114085"/>
            <a:ext cx="1358827" cy="0"/>
          </a:xfrm>
          <a:prstGeom prst="straightConnector1">
            <a:avLst/>
          </a:prstGeom>
          <a:ln w="28575">
            <a:solidFill>
              <a:srgbClr val="EB3C00"/>
            </a:solidFill>
            <a:prstDash val="solid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F96C1B-DD08-4493-B956-87B59A1B70D1}"/>
              </a:ext>
            </a:extLst>
          </p:cNvPr>
          <p:cNvCxnSpPr/>
          <p:nvPr/>
        </p:nvCxnSpPr>
        <p:spPr>
          <a:xfrm>
            <a:off x="743886" y="4287803"/>
            <a:ext cx="791174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81B5C80-CFAA-40F6-8F9F-E78365BAB93E}"/>
              </a:ext>
            </a:extLst>
          </p:cNvPr>
          <p:cNvSpPr txBox="1"/>
          <p:nvPr/>
        </p:nvSpPr>
        <p:spPr>
          <a:xfrm>
            <a:off x="4113387" y="4661620"/>
            <a:ext cx="1144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prstClr val="black"/>
                </a:solidFill>
                <a:latin typeface="Segoe UI Semibold"/>
              </a:rPr>
              <a:t>Release Years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25A3B3-0A2B-4E46-A612-064D6E91CF22}"/>
              </a:ext>
            </a:extLst>
          </p:cNvPr>
          <p:cNvSpPr txBox="1"/>
          <p:nvPr/>
        </p:nvSpPr>
        <p:spPr>
          <a:xfrm>
            <a:off x="884641" y="3789363"/>
            <a:ext cx="1060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black"/>
                </a:solidFill>
                <a:latin typeface="Segoe UI"/>
                <a:cs typeface="Segoe UI" panose="020B0502040204020203" pitchFamily="34" charset="0"/>
              </a:rPr>
              <a:t>Office 2007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A8EAC6-8D23-4076-8B25-18E5A16EE352}"/>
              </a:ext>
            </a:extLst>
          </p:cNvPr>
          <p:cNvSpPr txBox="1"/>
          <p:nvPr/>
        </p:nvSpPr>
        <p:spPr>
          <a:xfrm>
            <a:off x="884641" y="4347754"/>
            <a:ext cx="105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srgbClr val="0078D4"/>
                </a:solidFill>
                <a:latin typeface="Segoe UI Semibold"/>
              </a:rPr>
              <a:t>2007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CD90F5-FA72-4A51-8523-734BCC7DC5E3}"/>
              </a:ext>
            </a:extLst>
          </p:cNvPr>
          <p:cNvSpPr txBox="1"/>
          <p:nvPr/>
        </p:nvSpPr>
        <p:spPr>
          <a:xfrm>
            <a:off x="5587270" y="1795602"/>
            <a:ext cx="1049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black"/>
                </a:solidFill>
                <a:latin typeface="Segoe UI"/>
                <a:cs typeface="Segoe UI" panose="020B0502040204020203" pitchFamily="34" charset="0"/>
              </a:rPr>
              <a:t>Office 2019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FB47B8-D938-46A0-B4CA-3B3FA4100534}"/>
              </a:ext>
            </a:extLst>
          </p:cNvPr>
          <p:cNvSpPr txBox="1"/>
          <p:nvPr/>
        </p:nvSpPr>
        <p:spPr>
          <a:xfrm>
            <a:off x="5587270" y="4347754"/>
            <a:ext cx="105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srgbClr val="0078D4"/>
                </a:solidFill>
                <a:latin typeface="Segoe UI Semibold"/>
              </a:rPr>
              <a:t>2019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943C8A-E381-43F4-90A8-DBF5D363D2BC}"/>
              </a:ext>
            </a:extLst>
          </p:cNvPr>
          <p:cNvSpPr txBox="1"/>
          <p:nvPr/>
        </p:nvSpPr>
        <p:spPr>
          <a:xfrm>
            <a:off x="2060299" y="3290923"/>
            <a:ext cx="1054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black"/>
                </a:solidFill>
                <a:latin typeface="Segoe UI"/>
                <a:cs typeface="Segoe UI" panose="020B0502040204020203" pitchFamily="34" charset="0"/>
              </a:rPr>
              <a:t>Office 2010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9F48B6-FB9D-4CB2-B663-812A75ACF481}"/>
              </a:ext>
            </a:extLst>
          </p:cNvPr>
          <p:cNvSpPr txBox="1"/>
          <p:nvPr/>
        </p:nvSpPr>
        <p:spPr>
          <a:xfrm>
            <a:off x="2060298" y="4347754"/>
            <a:ext cx="105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srgbClr val="0078D4"/>
                </a:solidFill>
                <a:latin typeface="Segoe UI Semibold"/>
              </a:rPr>
              <a:t>2010</a:t>
            </a:r>
          </a:p>
        </p:txBody>
      </p:sp>
      <p:sp>
        <p:nvSpPr>
          <p:cNvPr id="59" name="Freeform 96" title="Icon of a gear with a wrench">
            <a:extLst>
              <a:ext uri="{FF2B5EF4-FFF2-40B4-BE49-F238E27FC236}">
                <a16:creationId xmlns:a16="http://schemas.microsoft.com/office/drawing/2014/main" id="{BAFAB605-952D-4A23-9066-07DFBF034D5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49167" y="3521776"/>
            <a:ext cx="297928" cy="274320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28575" cap="sq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 dirty="0">
              <a:solidFill>
                <a:srgbClr val="0078D4"/>
              </a:solidFill>
              <a:latin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2342C2-7B0B-475B-BCCF-AB1C3C159840}"/>
              </a:ext>
            </a:extLst>
          </p:cNvPr>
          <p:cNvSpPr txBox="1"/>
          <p:nvPr/>
        </p:nvSpPr>
        <p:spPr>
          <a:xfrm>
            <a:off x="3235955" y="2792482"/>
            <a:ext cx="105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black"/>
                </a:solidFill>
                <a:latin typeface="Segoe UI"/>
                <a:cs typeface="Segoe UI" panose="020B0502040204020203" pitchFamily="34" charset="0"/>
              </a:rPr>
              <a:t>Office 2013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B010CE-D5B9-40E3-8349-C5AEAAC3905A}"/>
              </a:ext>
            </a:extLst>
          </p:cNvPr>
          <p:cNvSpPr txBox="1"/>
          <p:nvPr/>
        </p:nvSpPr>
        <p:spPr>
          <a:xfrm>
            <a:off x="3235955" y="4347754"/>
            <a:ext cx="105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srgbClr val="0078D4"/>
                </a:solidFill>
                <a:latin typeface="Segoe UI Semibold"/>
              </a:rPr>
              <a:t>2013</a:t>
            </a:r>
          </a:p>
        </p:txBody>
      </p:sp>
      <p:sp>
        <p:nvSpPr>
          <p:cNvPr id="60" name="Freeform 96" title="Icon of a gear with a wrench">
            <a:extLst>
              <a:ext uri="{FF2B5EF4-FFF2-40B4-BE49-F238E27FC236}">
                <a16:creationId xmlns:a16="http://schemas.microsoft.com/office/drawing/2014/main" id="{31553EC9-AFD2-455E-BA3C-3D54D197F0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27966" y="3023335"/>
            <a:ext cx="297928" cy="274320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28575" cap="sq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 dirty="0">
              <a:solidFill>
                <a:srgbClr val="0078D4"/>
              </a:solidFill>
              <a:latin typeface="Segoe U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79264A-C3DD-468E-AE9C-1B78C3928299}"/>
              </a:ext>
            </a:extLst>
          </p:cNvPr>
          <p:cNvSpPr txBox="1"/>
          <p:nvPr/>
        </p:nvSpPr>
        <p:spPr>
          <a:xfrm>
            <a:off x="4376052" y="2294042"/>
            <a:ext cx="1090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black"/>
                </a:solidFill>
                <a:latin typeface="Segoe UI"/>
                <a:cs typeface="Segoe UI" panose="020B0502040204020203" pitchFamily="34" charset="0"/>
              </a:rPr>
              <a:t>Office 2016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E02E32-958A-48C7-99CC-ECE13F2EFCC2}"/>
              </a:ext>
            </a:extLst>
          </p:cNvPr>
          <p:cNvSpPr txBox="1"/>
          <p:nvPr/>
        </p:nvSpPr>
        <p:spPr>
          <a:xfrm>
            <a:off x="4411613" y="4347754"/>
            <a:ext cx="105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srgbClr val="0078D4"/>
                </a:solidFill>
                <a:latin typeface="Segoe UI Semibold"/>
              </a:rPr>
              <a:t>2016</a:t>
            </a:r>
          </a:p>
        </p:txBody>
      </p:sp>
      <p:sp>
        <p:nvSpPr>
          <p:cNvPr id="61" name="Freeform 96" title="Icon of a gear with a wrench">
            <a:extLst>
              <a:ext uri="{FF2B5EF4-FFF2-40B4-BE49-F238E27FC236}">
                <a16:creationId xmlns:a16="http://schemas.microsoft.com/office/drawing/2014/main" id="{5C162366-C9F5-491B-AEBA-284D5EB4EF5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00485" y="2524895"/>
            <a:ext cx="297928" cy="274320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28575" cap="sq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srgbClr val="0078D4"/>
              </a:solidFill>
              <a:latin typeface="Segoe U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D6466F-B5D5-488C-842B-2CF43185FABA}"/>
              </a:ext>
            </a:extLst>
          </p:cNvPr>
          <p:cNvGrpSpPr/>
          <p:nvPr/>
        </p:nvGrpSpPr>
        <p:grpSpPr>
          <a:xfrm>
            <a:off x="318192" y="4687469"/>
            <a:ext cx="2782283" cy="369332"/>
            <a:chOff x="424256" y="6249962"/>
            <a:chExt cx="3709710" cy="492442"/>
          </a:xfrm>
        </p:grpSpPr>
        <p:sp>
          <p:nvSpPr>
            <p:cNvPr id="76" name="Freeform 96" title="Icon of a gear with a wrench">
              <a:extLst>
                <a:ext uri="{FF2B5EF4-FFF2-40B4-BE49-F238E27FC236}">
                  <a16:creationId xmlns:a16="http://schemas.microsoft.com/office/drawing/2014/main" id="{02506479-DF4E-4D83-AAE0-552A49E833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4256" y="6364945"/>
              <a:ext cx="300837" cy="276999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9050" cap="sq">
              <a:solidFill>
                <a:srgbClr val="0070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srgbClr val="0078D4"/>
                </a:solidFill>
                <a:latin typeface="Segoe UI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B11ACC0-A1E9-4DE7-9794-6CE7DFC38830}"/>
                </a:ext>
              </a:extLst>
            </p:cNvPr>
            <p:cNvSpPr txBox="1"/>
            <p:nvPr/>
          </p:nvSpPr>
          <p:spPr>
            <a:xfrm>
              <a:off x="781051" y="6249962"/>
              <a:ext cx="3352915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sz="900" dirty="0">
                  <a:solidFill>
                    <a:srgbClr val="73737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Represents re-evaluation and update of settings, policies, compatibility testing, etc.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9ACDCD8-ACAE-4696-A9AF-608823CAF1F7}"/>
              </a:ext>
            </a:extLst>
          </p:cNvPr>
          <p:cNvSpPr txBox="1"/>
          <p:nvPr/>
        </p:nvSpPr>
        <p:spPr>
          <a:xfrm>
            <a:off x="6762927" y="4347754"/>
            <a:ext cx="105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srgbClr val="0078D4"/>
                </a:solidFill>
                <a:latin typeface="Segoe UI Semibold"/>
              </a:rPr>
              <a:t>The Future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A933FEC-3555-46FE-A3EE-54637866FAE8}"/>
              </a:ext>
            </a:extLst>
          </p:cNvPr>
          <p:cNvSpPr txBox="1"/>
          <p:nvPr/>
        </p:nvSpPr>
        <p:spPr>
          <a:xfrm>
            <a:off x="3372889" y="1679241"/>
            <a:ext cx="1407239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685800">
              <a:defRPr/>
            </a:pPr>
            <a:r>
              <a:rPr lang="en-US" sz="1200" dirty="0">
                <a:solidFill>
                  <a:srgbClr val="0078D4"/>
                </a:solidFill>
                <a:latin typeface="Segoe UI"/>
              </a:rPr>
              <a:t>2016 to Office 365</a:t>
            </a:r>
            <a:br>
              <a:rPr lang="en-US" sz="900" dirty="0">
                <a:solidFill>
                  <a:srgbClr val="0078D4"/>
                </a:solidFill>
                <a:latin typeface="Segoe UI"/>
              </a:rPr>
            </a:br>
            <a:r>
              <a:rPr lang="en-US" sz="900" dirty="0">
                <a:solidFill>
                  <a:srgbClr val="737373"/>
                </a:solidFill>
                <a:latin typeface="Segoe UI"/>
              </a:rPr>
              <a:t>recommended upgrade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45FA610-EED8-4663-B007-86E1FDFA1D11}"/>
              </a:ext>
            </a:extLst>
          </p:cNvPr>
          <p:cNvSpPr txBox="1"/>
          <p:nvPr/>
        </p:nvSpPr>
        <p:spPr>
          <a:xfrm>
            <a:off x="5400775" y="2554395"/>
            <a:ext cx="117667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defRPr/>
            </a:pPr>
            <a:r>
              <a:rPr lang="en-US" sz="1200" dirty="0">
                <a:solidFill>
                  <a:srgbClr val="0078D4"/>
                </a:solidFill>
                <a:latin typeface="Segoe UI"/>
              </a:rPr>
              <a:t>2016 to 2019 </a:t>
            </a:r>
            <a:br>
              <a:rPr lang="en-US" sz="1200" dirty="0">
                <a:solidFill>
                  <a:srgbClr val="0078D4"/>
                </a:solidFill>
                <a:latin typeface="Segoe UI"/>
              </a:rPr>
            </a:br>
            <a:r>
              <a:rPr lang="en-US" sz="900" dirty="0">
                <a:solidFill>
                  <a:srgbClr val="737373"/>
                </a:solidFill>
                <a:latin typeface="Segoe UI"/>
              </a:rPr>
              <a:t>can be a step in the journey to Office 365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60BF4-39DF-4D2E-B755-4157E77158AB}"/>
              </a:ext>
            </a:extLst>
          </p:cNvPr>
          <p:cNvSpPr txBox="1"/>
          <p:nvPr/>
        </p:nvSpPr>
        <p:spPr>
          <a:xfrm>
            <a:off x="6322645" y="1324454"/>
            <a:ext cx="185707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defRPr/>
            </a:pPr>
            <a:r>
              <a:rPr lang="en-US" sz="1200" dirty="0">
                <a:solidFill>
                  <a:srgbClr val="0078D4"/>
                </a:solidFill>
                <a:latin typeface="Segoe UI"/>
              </a:rPr>
              <a:t>2019 to Office 365 </a:t>
            </a:r>
            <a:br>
              <a:rPr lang="en-US" sz="900" dirty="0">
                <a:solidFill>
                  <a:srgbClr val="0078D4"/>
                </a:solidFill>
                <a:latin typeface="Segoe UI"/>
              </a:rPr>
            </a:br>
            <a:r>
              <a:rPr lang="en-US" sz="900" dirty="0">
                <a:solidFill>
                  <a:srgbClr val="737373"/>
                </a:solidFill>
                <a:latin typeface="Segoe UI"/>
              </a:rPr>
              <a:t>easy upgrade when ready to move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E74CD2-42BA-4BE5-AA78-A8BD06274D2C}"/>
              </a:ext>
            </a:extLst>
          </p:cNvPr>
          <p:cNvSpPr/>
          <p:nvPr/>
        </p:nvSpPr>
        <p:spPr bwMode="auto">
          <a:xfrm>
            <a:off x="3700844" y="1051740"/>
            <a:ext cx="124691" cy="124691"/>
          </a:xfrm>
          <a:prstGeom prst="ellipse">
            <a:avLst/>
          </a:prstGeom>
          <a:solidFill>
            <a:srgbClr val="EB3C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9C4F24-718F-4046-AD84-A88BEEE71E44}"/>
              </a:ext>
            </a:extLst>
          </p:cNvPr>
          <p:cNvCxnSpPr>
            <a:cxnSpLocks/>
            <a:stCxn id="6" idx="6"/>
            <a:endCxn id="43" idx="2"/>
          </p:cNvCxnSpPr>
          <p:nvPr/>
        </p:nvCxnSpPr>
        <p:spPr>
          <a:xfrm>
            <a:off x="3825535" y="1114085"/>
            <a:ext cx="1033184" cy="0"/>
          </a:xfrm>
          <a:prstGeom prst="straightConnector1">
            <a:avLst/>
          </a:prstGeom>
          <a:ln w="28575">
            <a:solidFill>
              <a:srgbClr val="EB3C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A48802F-C94D-42F7-AD6A-C8920CB1E358}"/>
              </a:ext>
            </a:extLst>
          </p:cNvPr>
          <p:cNvSpPr/>
          <p:nvPr/>
        </p:nvSpPr>
        <p:spPr bwMode="auto">
          <a:xfrm>
            <a:off x="4858719" y="1051740"/>
            <a:ext cx="124691" cy="124691"/>
          </a:xfrm>
          <a:prstGeom prst="ellipse">
            <a:avLst/>
          </a:prstGeom>
          <a:solidFill>
            <a:srgbClr val="EB3C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3792A86-FC90-4E14-8E2D-0EDDF9927557}"/>
              </a:ext>
            </a:extLst>
          </p:cNvPr>
          <p:cNvSpPr/>
          <p:nvPr/>
        </p:nvSpPr>
        <p:spPr bwMode="auto">
          <a:xfrm>
            <a:off x="6049896" y="1051740"/>
            <a:ext cx="124691" cy="124691"/>
          </a:xfrm>
          <a:prstGeom prst="ellipse">
            <a:avLst/>
          </a:prstGeom>
          <a:solidFill>
            <a:srgbClr val="EB3C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D6E7E33-7B12-4FF8-B220-9DD6A88C1657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>
            <a:off x="4983410" y="1114085"/>
            <a:ext cx="1066486" cy="0"/>
          </a:xfrm>
          <a:prstGeom prst="straightConnector1">
            <a:avLst/>
          </a:prstGeom>
          <a:ln w="28575">
            <a:solidFill>
              <a:srgbClr val="EB3C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99CD4CAF-CA94-4629-9E8B-37FE8396794E}"/>
              </a:ext>
            </a:extLst>
          </p:cNvPr>
          <p:cNvSpPr/>
          <p:nvPr/>
        </p:nvSpPr>
        <p:spPr bwMode="auto">
          <a:xfrm>
            <a:off x="7227816" y="1051740"/>
            <a:ext cx="124691" cy="124691"/>
          </a:xfrm>
          <a:prstGeom prst="ellipse">
            <a:avLst/>
          </a:prstGeom>
          <a:solidFill>
            <a:srgbClr val="EB3C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B59327F-89FB-477B-946A-85AA5A41C91E}"/>
              </a:ext>
            </a:extLst>
          </p:cNvPr>
          <p:cNvCxnSpPr>
            <a:cxnSpLocks/>
          </p:cNvCxnSpPr>
          <p:nvPr/>
        </p:nvCxnSpPr>
        <p:spPr>
          <a:xfrm>
            <a:off x="6174587" y="1114085"/>
            <a:ext cx="1053229" cy="0"/>
          </a:xfrm>
          <a:prstGeom prst="straightConnector1">
            <a:avLst/>
          </a:prstGeom>
          <a:ln w="28575">
            <a:solidFill>
              <a:srgbClr val="EB3C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89D3B5-A5EB-4F55-AA82-7553272C4CE2}"/>
              </a:ext>
            </a:extLst>
          </p:cNvPr>
          <p:cNvGrpSpPr/>
          <p:nvPr/>
        </p:nvGrpSpPr>
        <p:grpSpPr>
          <a:xfrm>
            <a:off x="5630166" y="953587"/>
            <a:ext cx="1013788" cy="329883"/>
            <a:chOff x="2213113" y="2226365"/>
            <a:chExt cx="1669774" cy="5433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042586-764B-42C5-B8F1-BAB541F8C3F0}"/>
                </a:ext>
              </a:extLst>
            </p:cNvPr>
            <p:cNvSpPr/>
            <p:nvPr/>
          </p:nvSpPr>
          <p:spPr bwMode="auto">
            <a:xfrm>
              <a:off x="2213113" y="2226365"/>
              <a:ext cx="1669774" cy="543339"/>
            </a:xfrm>
            <a:prstGeom prst="rect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8" rIns="0" bIns="349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51D7096-8678-418B-A9CC-85258034B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562" y="2330155"/>
              <a:ext cx="1458877" cy="335759"/>
            </a:xfrm>
            <a:prstGeom prst="rect">
              <a:avLst/>
            </a:prstGeom>
          </p:spPr>
        </p:pic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BC6EE6-FB85-4F7A-B564-F742E5E368EF}"/>
              </a:ext>
            </a:extLst>
          </p:cNvPr>
          <p:cNvCxnSpPr>
            <a:cxnSpLocks/>
          </p:cNvCxnSpPr>
          <p:nvPr/>
        </p:nvCxnSpPr>
        <p:spPr>
          <a:xfrm flipV="1">
            <a:off x="4921064" y="1379773"/>
            <a:ext cx="0" cy="875936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74A83B-A700-486D-B71C-784CEC010B17}"/>
              </a:ext>
            </a:extLst>
          </p:cNvPr>
          <p:cNvCxnSpPr>
            <a:cxnSpLocks/>
          </p:cNvCxnSpPr>
          <p:nvPr/>
        </p:nvCxnSpPr>
        <p:spPr>
          <a:xfrm flipV="1">
            <a:off x="5372554" y="2049517"/>
            <a:ext cx="754380" cy="371483"/>
          </a:xfrm>
          <a:prstGeom prst="bentConnector2">
            <a:avLst/>
          </a:prstGeom>
          <a:ln w="28575">
            <a:solidFill>
              <a:srgbClr val="0070C0"/>
            </a:solidFill>
            <a:prstDash val="dash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A982AAF-1C9C-4093-BAF8-A3ED998F52BE}"/>
              </a:ext>
            </a:extLst>
          </p:cNvPr>
          <p:cNvCxnSpPr>
            <a:cxnSpLocks/>
          </p:cNvCxnSpPr>
          <p:nvPr/>
        </p:nvCxnSpPr>
        <p:spPr>
          <a:xfrm flipV="1">
            <a:off x="6126934" y="1379773"/>
            <a:ext cx="0" cy="387563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E320F1B1-78E6-4048-B7D1-0EB0DB82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94" y="262372"/>
            <a:ext cx="7284244" cy="46397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Office 2019: A bridge to Office 365</a:t>
            </a:r>
          </a:p>
        </p:txBody>
      </p:sp>
    </p:spTree>
    <p:extLst>
      <p:ext uri="{BB962C8B-B14F-4D97-AF65-F5344CB8AC3E}">
        <p14:creationId xmlns:p14="http://schemas.microsoft.com/office/powerpoint/2010/main" val="4069787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0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3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6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9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2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5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8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1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4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6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9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2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5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8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5" grpId="0"/>
      <p:bldP spid="42" grpId="0"/>
      <p:bldP spid="52" grpId="0"/>
      <p:bldP spid="13" grpId="0"/>
      <p:bldP spid="49" grpId="0"/>
      <p:bldP spid="59" grpId="0" animBg="1"/>
      <p:bldP spid="15" grpId="0"/>
      <p:bldP spid="50" grpId="0"/>
      <p:bldP spid="60" grpId="0" animBg="1"/>
      <p:bldP spid="17" grpId="0"/>
      <p:bldP spid="51" grpId="0"/>
      <p:bldP spid="61" grpId="0" animBg="1"/>
      <p:bldP spid="79" grpId="0"/>
      <p:bldP spid="86" grpId="0"/>
      <p:bldP spid="87" grpId="0"/>
      <p:bldP spid="88" grpId="0"/>
      <p:bldP spid="6" grpId="0" animBg="1"/>
      <p:bldP spid="43" grpId="0" animBg="1"/>
      <p:bldP spid="44" grpId="0" animBg="1"/>
      <p:bldP spid="5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1B95D9-137D-45C0-B6E2-8CC94EA8A4A4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3833813"/>
            <a:ext cx="2376488" cy="895350"/>
          </a:xfrm>
        </p:spPr>
        <p:txBody>
          <a:bodyPr/>
          <a:lstStyle/>
          <a:p>
            <a:pPr marL="0" indent="0" algn="ctr">
              <a:buNone/>
            </a:pPr>
            <a:r>
              <a:rPr lang="en-US" sz="2700" dirty="0"/>
              <a:t>About me...</a:t>
            </a:r>
            <a:endParaRPr lang="da-DK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E71F14-CF16-4DBD-A499-F3511C1A5BB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57562" y="245994"/>
            <a:ext cx="5786438" cy="439806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tabLst>
                <a:tab pos="1077489" algn="l"/>
              </a:tabLst>
            </a:pPr>
            <a:r>
              <a:rPr lang="da-DK" b="1" dirty="0"/>
              <a:t>Ronni Pedersen</a:t>
            </a:r>
          </a:p>
          <a:p>
            <a:pPr marL="0" indent="0">
              <a:buNone/>
              <a:tabLst>
                <a:tab pos="1077489" algn="l"/>
              </a:tabLst>
            </a:pPr>
            <a:r>
              <a:rPr lang="da-DK" b="1" dirty="0"/>
              <a:t>Cloud Architect / Partner</a:t>
            </a:r>
          </a:p>
          <a:p>
            <a:pPr marL="0" indent="0">
              <a:buNone/>
              <a:tabLst>
                <a:tab pos="1077489" algn="l"/>
              </a:tabLst>
            </a:pPr>
            <a:r>
              <a:rPr lang="da-DK" b="1" dirty="0"/>
              <a:t>APENTO</a:t>
            </a:r>
          </a:p>
          <a:p>
            <a:pPr marL="0" indent="0">
              <a:buNone/>
              <a:tabLst>
                <a:tab pos="1077489" algn="l"/>
              </a:tabLst>
            </a:pPr>
            <a:endParaRPr lang="da-DK" b="1" dirty="0"/>
          </a:p>
          <a:p>
            <a:pPr marL="0" indent="0">
              <a:buNone/>
            </a:pPr>
            <a:r>
              <a:rPr lang="en-GB" dirty="0"/>
              <a:t>Microsoft MVP: Enterprise Mobility (11 years)</a:t>
            </a:r>
          </a:p>
          <a:p>
            <a:pPr marL="0" indent="0">
              <a:buNone/>
            </a:pPr>
            <a:r>
              <a:rPr lang="en-GB" dirty="0"/>
              <a:t>Founder: System </a:t>
            </a:r>
            <a:r>
              <a:rPr lang="en-GB" dirty="0" err="1"/>
              <a:t>Center</a:t>
            </a:r>
            <a:r>
              <a:rPr lang="en-GB" dirty="0"/>
              <a:t> User Group Denmark</a:t>
            </a:r>
          </a:p>
          <a:p>
            <a:pPr marL="0" indent="0">
              <a:buNone/>
            </a:pPr>
            <a:r>
              <a:rPr lang="en-GB" dirty="0"/>
              <a:t>Microsoft Certified Trainer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Contact Me</a:t>
            </a:r>
          </a:p>
          <a:p>
            <a:pPr marL="0" indent="0">
              <a:buNone/>
            </a:pPr>
            <a:r>
              <a:rPr lang="en-GB" dirty="0"/>
              <a:t>Twitter: @</a:t>
            </a:r>
            <a:r>
              <a:rPr lang="en-GB" dirty="0" err="1"/>
              <a:t>ronnipedersen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Blog: https://www.ronnipedersen.com/</a:t>
            </a:r>
          </a:p>
          <a:p>
            <a:pPr marL="0" indent="0">
              <a:buNone/>
            </a:pPr>
            <a:r>
              <a:rPr lang="en-GB" dirty="0"/>
              <a:t>Mail: rop@apento.com</a:t>
            </a:r>
          </a:p>
          <a:p>
            <a:pPr marL="0" indent="0">
              <a:buNone/>
            </a:pPr>
            <a:r>
              <a:rPr lang="da-DK" dirty="0"/>
              <a:t>Phone: +45 2085 9452</a:t>
            </a:r>
          </a:p>
          <a:p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6F446-9624-4908-B8CC-05B0A7FB4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45" y="360372"/>
            <a:ext cx="2288958" cy="2115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85A4BA2-8FEA-46E4-B114-F360BEB14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2953574"/>
            <a:ext cx="845375" cy="12936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8186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A8C2A8B-4ADB-4345-A85A-CEFBC10C7A60}"/>
              </a:ext>
            </a:extLst>
          </p:cNvPr>
          <p:cNvCxnSpPr>
            <a:cxnSpLocks/>
          </p:cNvCxnSpPr>
          <p:nvPr/>
        </p:nvCxnSpPr>
        <p:spPr>
          <a:xfrm>
            <a:off x="7276019" y="1114085"/>
            <a:ext cx="1358827" cy="0"/>
          </a:xfrm>
          <a:prstGeom prst="straightConnector1">
            <a:avLst/>
          </a:prstGeom>
          <a:ln w="28575">
            <a:solidFill>
              <a:srgbClr val="EB3C00"/>
            </a:solidFill>
            <a:prstDash val="solid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F8F12F9-E26B-4E40-8D37-6A1ACA966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94" y="262372"/>
            <a:ext cx="7284244" cy="46397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Office 2019: A bridge to Office 365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F96C1B-DD08-4493-B956-87B59A1B70D1}"/>
              </a:ext>
            </a:extLst>
          </p:cNvPr>
          <p:cNvCxnSpPr/>
          <p:nvPr/>
        </p:nvCxnSpPr>
        <p:spPr>
          <a:xfrm>
            <a:off x="743886" y="4287803"/>
            <a:ext cx="791174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81B5C80-CFAA-40F6-8F9F-E78365BAB93E}"/>
              </a:ext>
            </a:extLst>
          </p:cNvPr>
          <p:cNvSpPr txBox="1"/>
          <p:nvPr/>
        </p:nvSpPr>
        <p:spPr>
          <a:xfrm>
            <a:off x="4113387" y="4661620"/>
            <a:ext cx="1144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prstClr val="black"/>
                </a:solidFill>
                <a:latin typeface="Segoe UI Semibold"/>
              </a:rPr>
              <a:t>Release Years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25A3B3-0A2B-4E46-A612-064D6E91CF22}"/>
              </a:ext>
            </a:extLst>
          </p:cNvPr>
          <p:cNvSpPr txBox="1"/>
          <p:nvPr/>
        </p:nvSpPr>
        <p:spPr>
          <a:xfrm>
            <a:off x="884641" y="3789363"/>
            <a:ext cx="1060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black"/>
                </a:solidFill>
                <a:latin typeface="Segoe UI"/>
                <a:cs typeface="Segoe UI" panose="020B0502040204020203" pitchFamily="34" charset="0"/>
              </a:rPr>
              <a:t>Office 2007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A8EAC6-8D23-4076-8B25-18E5A16EE352}"/>
              </a:ext>
            </a:extLst>
          </p:cNvPr>
          <p:cNvSpPr txBox="1"/>
          <p:nvPr/>
        </p:nvSpPr>
        <p:spPr>
          <a:xfrm>
            <a:off x="884641" y="4347754"/>
            <a:ext cx="105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srgbClr val="0078D4"/>
                </a:solidFill>
                <a:latin typeface="Segoe UI Semibold"/>
              </a:rPr>
              <a:t>2007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CD90F5-FA72-4A51-8523-734BCC7DC5E3}"/>
              </a:ext>
            </a:extLst>
          </p:cNvPr>
          <p:cNvSpPr txBox="1"/>
          <p:nvPr/>
        </p:nvSpPr>
        <p:spPr>
          <a:xfrm>
            <a:off x="5587270" y="1795602"/>
            <a:ext cx="1049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black"/>
                </a:solidFill>
                <a:latin typeface="Segoe UI"/>
                <a:cs typeface="Segoe UI" panose="020B0502040204020203" pitchFamily="34" charset="0"/>
              </a:rPr>
              <a:t>Office 2019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FB47B8-D938-46A0-B4CA-3B3FA4100534}"/>
              </a:ext>
            </a:extLst>
          </p:cNvPr>
          <p:cNvSpPr txBox="1"/>
          <p:nvPr/>
        </p:nvSpPr>
        <p:spPr>
          <a:xfrm>
            <a:off x="5587270" y="4347754"/>
            <a:ext cx="105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srgbClr val="0078D4"/>
                </a:solidFill>
                <a:latin typeface="Segoe UI Semibold"/>
              </a:rPr>
              <a:t>2019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943C8A-E381-43F4-90A8-DBF5D363D2BC}"/>
              </a:ext>
            </a:extLst>
          </p:cNvPr>
          <p:cNvSpPr txBox="1"/>
          <p:nvPr/>
        </p:nvSpPr>
        <p:spPr>
          <a:xfrm>
            <a:off x="2060299" y="3290923"/>
            <a:ext cx="10544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black"/>
                </a:solidFill>
                <a:latin typeface="Segoe UI"/>
                <a:cs typeface="Segoe UI" panose="020B0502040204020203" pitchFamily="34" charset="0"/>
              </a:rPr>
              <a:t>Office 2010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9F48B6-FB9D-4CB2-B663-812A75ACF481}"/>
              </a:ext>
            </a:extLst>
          </p:cNvPr>
          <p:cNvSpPr txBox="1"/>
          <p:nvPr/>
        </p:nvSpPr>
        <p:spPr>
          <a:xfrm>
            <a:off x="2060298" y="4347754"/>
            <a:ext cx="105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srgbClr val="0078D4"/>
                </a:solidFill>
                <a:latin typeface="Segoe UI Semibold"/>
              </a:rPr>
              <a:t>2010</a:t>
            </a:r>
          </a:p>
        </p:txBody>
      </p:sp>
      <p:sp>
        <p:nvSpPr>
          <p:cNvPr id="59" name="Freeform 96" title="Icon of a gear with a wrench">
            <a:extLst>
              <a:ext uri="{FF2B5EF4-FFF2-40B4-BE49-F238E27FC236}">
                <a16:creationId xmlns:a16="http://schemas.microsoft.com/office/drawing/2014/main" id="{BAFAB605-952D-4A23-9066-07DFBF034D5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49167" y="3521776"/>
            <a:ext cx="297928" cy="274320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28575" cap="sq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 dirty="0">
              <a:solidFill>
                <a:srgbClr val="0078D4"/>
              </a:solidFill>
              <a:latin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2342C2-7B0B-475B-BCCF-AB1C3C159840}"/>
              </a:ext>
            </a:extLst>
          </p:cNvPr>
          <p:cNvSpPr txBox="1"/>
          <p:nvPr/>
        </p:nvSpPr>
        <p:spPr>
          <a:xfrm>
            <a:off x="3235955" y="2792482"/>
            <a:ext cx="105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black"/>
                </a:solidFill>
                <a:latin typeface="Segoe UI"/>
                <a:cs typeface="Segoe UI" panose="020B0502040204020203" pitchFamily="34" charset="0"/>
              </a:rPr>
              <a:t>Office 2013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B010CE-D5B9-40E3-8349-C5AEAAC3905A}"/>
              </a:ext>
            </a:extLst>
          </p:cNvPr>
          <p:cNvSpPr txBox="1"/>
          <p:nvPr/>
        </p:nvSpPr>
        <p:spPr>
          <a:xfrm>
            <a:off x="3235955" y="4347754"/>
            <a:ext cx="105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srgbClr val="0078D4"/>
                </a:solidFill>
                <a:latin typeface="Segoe UI Semibold"/>
              </a:rPr>
              <a:t>2013</a:t>
            </a:r>
          </a:p>
        </p:txBody>
      </p:sp>
      <p:sp>
        <p:nvSpPr>
          <p:cNvPr id="60" name="Freeform 96" title="Icon of a gear with a wrench">
            <a:extLst>
              <a:ext uri="{FF2B5EF4-FFF2-40B4-BE49-F238E27FC236}">
                <a16:creationId xmlns:a16="http://schemas.microsoft.com/office/drawing/2014/main" id="{31553EC9-AFD2-455E-BA3C-3D54D197F08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027966" y="3023335"/>
            <a:ext cx="297928" cy="274320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28575" cap="sq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 dirty="0">
              <a:solidFill>
                <a:srgbClr val="0078D4"/>
              </a:solidFill>
              <a:latin typeface="Segoe U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79264A-C3DD-468E-AE9C-1B78C3928299}"/>
              </a:ext>
            </a:extLst>
          </p:cNvPr>
          <p:cNvSpPr txBox="1"/>
          <p:nvPr/>
        </p:nvSpPr>
        <p:spPr>
          <a:xfrm>
            <a:off x="4376052" y="2294042"/>
            <a:ext cx="1090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dirty="0">
                <a:solidFill>
                  <a:prstClr val="black"/>
                </a:solidFill>
                <a:latin typeface="Segoe UI"/>
                <a:cs typeface="Segoe UI" panose="020B0502040204020203" pitchFamily="34" charset="0"/>
              </a:rPr>
              <a:t>Office 2016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E02E32-958A-48C7-99CC-ECE13F2EFCC2}"/>
              </a:ext>
            </a:extLst>
          </p:cNvPr>
          <p:cNvSpPr txBox="1"/>
          <p:nvPr/>
        </p:nvSpPr>
        <p:spPr>
          <a:xfrm>
            <a:off x="4411613" y="4347754"/>
            <a:ext cx="105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srgbClr val="0078D4"/>
                </a:solidFill>
                <a:latin typeface="Segoe UI Semibold"/>
              </a:rPr>
              <a:t>2016</a:t>
            </a:r>
          </a:p>
        </p:txBody>
      </p:sp>
      <p:sp>
        <p:nvSpPr>
          <p:cNvPr id="61" name="Freeform 96" title="Icon of a gear with a wrench">
            <a:extLst>
              <a:ext uri="{FF2B5EF4-FFF2-40B4-BE49-F238E27FC236}">
                <a16:creationId xmlns:a16="http://schemas.microsoft.com/office/drawing/2014/main" id="{5C162366-C9F5-491B-AEBA-284D5EB4EF5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200485" y="2524895"/>
            <a:ext cx="297928" cy="274320"/>
          </a:xfrm>
          <a:custGeom>
            <a:avLst/>
            <a:gdLst>
              <a:gd name="T0" fmla="*/ 224 w 356"/>
              <a:gd name="T1" fmla="*/ 273 h 328"/>
              <a:gd name="T2" fmla="*/ 181 w 356"/>
              <a:gd name="T3" fmla="*/ 295 h 328"/>
              <a:gd name="T4" fmla="*/ 181 w 356"/>
              <a:gd name="T5" fmla="*/ 328 h 328"/>
              <a:gd name="T6" fmla="*/ 121 w 356"/>
              <a:gd name="T7" fmla="*/ 328 h 328"/>
              <a:gd name="T8" fmla="*/ 121 w 356"/>
              <a:gd name="T9" fmla="*/ 291 h 328"/>
              <a:gd name="T10" fmla="*/ 57 w 356"/>
              <a:gd name="T11" fmla="*/ 254 h 328"/>
              <a:gd name="T12" fmla="*/ 28 w 356"/>
              <a:gd name="T13" fmla="*/ 269 h 328"/>
              <a:gd name="T14" fmla="*/ 0 w 356"/>
              <a:gd name="T15" fmla="*/ 214 h 328"/>
              <a:gd name="T16" fmla="*/ 28 w 356"/>
              <a:gd name="T17" fmla="*/ 199 h 328"/>
              <a:gd name="T18" fmla="*/ 21 w 356"/>
              <a:gd name="T19" fmla="*/ 162 h 328"/>
              <a:gd name="T20" fmla="*/ 28 w 356"/>
              <a:gd name="T21" fmla="*/ 125 h 328"/>
              <a:gd name="T22" fmla="*/ 0 w 356"/>
              <a:gd name="T23" fmla="*/ 111 h 328"/>
              <a:gd name="T24" fmla="*/ 28 w 356"/>
              <a:gd name="T25" fmla="*/ 55 h 328"/>
              <a:gd name="T26" fmla="*/ 57 w 356"/>
              <a:gd name="T27" fmla="*/ 70 h 328"/>
              <a:gd name="T28" fmla="*/ 121 w 356"/>
              <a:gd name="T29" fmla="*/ 33 h 328"/>
              <a:gd name="T30" fmla="*/ 121 w 356"/>
              <a:gd name="T31" fmla="*/ 0 h 328"/>
              <a:gd name="T32" fmla="*/ 181 w 356"/>
              <a:gd name="T33" fmla="*/ 0 h 328"/>
              <a:gd name="T34" fmla="*/ 181 w 356"/>
              <a:gd name="T35" fmla="*/ 30 h 328"/>
              <a:gd name="T36" fmla="*/ 249 w 356"/>
              <a:gd name="T37" fmla="*/ 70 h 328"/>
              <a:gd name="T38" fmla="*/ 274 w 356"/>
              <a:gd name="T39" fmla="*/ 55 h 328"/>
              <a:gd name="T40" fmla="*/ 306 w 356"/>
              <a:gd name="T41" fmla="*/ 111 h 328"/>
              <a:gd name="T42" fmla="*/ 277 w 356"/>
              <a:gd name="T43" fmla="*/ 125 h 328"/>
              <a:gd name="T44" fmla="*/ 282 w 356"/>
              <a:gd name="T45" fmla="*/ 162 h 328"/>
              <a:gd name="T46" fmla="*/ 279 w 356"/>
              <a:gd name="T47" fmla="*/ 188 h 328"/>
              <a:gd name="T48" fmla="*/ 186 w 356"/>
              <a:gd name="T49" fmla="*/ 100 h 328"/>
              <a:gd name="T50" fmla="*/ 150 w 356"/>
              <a:gd name="T51" fmla="*/ 89 h 328"/>
              <a:gd name="T52" fmla="*/ 75 w 356"/>
              <a:gd name="T53" fmla="*/ 166 h 328"/>
              <a:gd name="T54" fmla="*/ 107 w 356"/>
              <a:gd name="T55" fmla="*/ 231 h 328"/>
              <a:gd name="T56" fmla="*/ 209 w 356"/>
              <a:gd name="T57" fmla="*/ 238 h 328"/>
              <a:gd name="T58" fmla="*/ 310 w 356"/>
              <a:gd name="T59" fmla="*/ 302 h 328"/>
              <a:gd name="T60" fmla="*/ 348 w 356"/>
              <a:gd name="T61" fmla="*/ 294 h 328"/>
              <a:gd name="T62" fmla="*/ 340 w 356"/>
              <a:gd name="T63" fmla="*/ 256 h 328"/>
              <a:gd name="T64" fmla="*/ 237 w 356"/>
              <a:gd name="T65" fmla="*/ 195 h 328"/>
              <a:gd name="T66" fmla="*/ 235 w 356"/>
              <a:gd name="T67" fmla="*/ 194 h 328"/>
              <a:gd name="T68" fmla="*/ 234 w 356"/>
              <a:gd name="T69" fmla="*/ 179 h 328"/>
              <a:gd name="T70" fmla="*/ 172 w 356"/>
              <a:gd name="T71" fmla="*/ 139 h 328"/>
              <a:gd name="T72" fmla="*/ 145 w 356"/>
              <a:gd name="T73" fmla="*/ 153 h 328"/>
              <a:gd name="T74" fmla="*/ 194 w 356"/>
              <a:gd name="T75" fmla="*/ 183 h 328"/>
              <a:gd name="T76" fmla="*/ 182 w 356"/>
              <a:gd name="T77" fmla="*/ 199 h 328"/>
              <a:gd name="T78" fmla="*/ 135 w 356"/>
              <a:gd name="T79" fmla="*/ 169 h 328"/>
              <a:gd name="T80" fmla="*/ 132 w 356"/>
              <a:gd name="T81" fmla="*/ 201 h 328"/>
              <a:gd name="T82" fmla="*/ 194 w 356"/>
              <a:gd name="T83" fmla="*/ 241 h 328"/>
              <a:gd name="T84" fmla="*/ 207 w 356"/>
              <a:gd name="T85" fmla="*/ 237 h 328"/>
              <a:gd name="T86" fmla="*/ 209 w 356"/>
              <a:gd name="T87" fmla="*/ 23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56" h="328">
                <a:moveTo>
                  <a:pt x="224" y="273"/>
                </a:moveTo>
                <a:cubicBezTo>
                  <a:pt x="213" y="284"/>
                  <a:pt x="195" y="291"/>
                  <a:pt x="181" y="295"/>
                </a:cubicBezTo>
                <a:cubicBezTo>
                  <a:pt x="181" y="295"/>
                  <a:pt x="181" y="295"/>
                  <a:pt x="181" y="328"/>
                </a:cubicBezTo>
                <a:cubicBezTo>
                  <a:pt x="181" y="328"/>
                  <a:pt x="181" y="328"/>
                  <a:pt x="121" y="328"/>
                </a:cubicBezTo>
                <a:cubicBezTo>
                  <a:pt x="121" y="328"/>
                  <a:pt x="121" y="328"/>
                  <a:pt x="121" y="291"/>
                </a:cubicBezTo>
                <a:cubicBezTo>
                  <a:pt x="96" y="287"/>
                  <a:pt x="75" y="273"/>
                  <a:pt x="57" y="254"/>
                </a:cubicBezTo>
                <a:cubicBezTo>
                  <a:pt x="57" y="254"/>
                  <a:pt x="57" y="254"/>
                  <a:pt x="28" y="269"/>
                </a:cubicBezTo>
                <a:cubicBezTo>
                  <a:pt x="28" y="269"/>
                  <a:pt x="28" y="269"/>
                  <a:pt x="0" y="214"/>
                </a:cubicBezTo>
                <a:cubicBezTo>
                  <a:pt x="0" y="214"/>
                  <a:pt x="0" y="214"/>
                  <a:pt x="28" y="199"/>
                </a:cubicBezTo>
                <a:cubicBezTo>
                  <a:pt x="25" y="188"/>
                  <a:pt x="21" y="177"/>
                  <a:pt x="21" y="162"/>
                </a:cubicBezTo>
                <a:cubicBezTo>
                  <a:pt x="21" y="151"/>
                  <a:pt x="25" y="136"/>
                  <a:pt x="28" y="125"/>
                </a:cubicBezTo>
                <a:cubicBezTo>
                  <a:pt x="28" y="125"/>
                  <a:pt x="28" y="125"/>
                  <a:pt x="0" y="111"/>
                </a:cubicBezTo>
                <a:cubicBezTo>
                  <a:pt x="0" y="111"/>
                  <a:pt x="0" y="111"/>
                  <a:pt x="28" y="55"/>
                </a:cubicBezTo>
                <a:cubicBezTo>
                  <a:pt x="28" y="55"/>
                  <a:pt x="28" y="55"/>
                  <a:pt x="57" y="70"/>
                </a:cubicBezTo>
                <a:cubicBezTo>
                  <a:pt x="75" y="52"/>
                  <a:pt x="96" y="37"/>
                  <a:pt x="121" y="33"/>
                </a:cubicBezTo>
                <a:cubicBezTo>
                  <a:pt x="121" y="33"/>
                  <a:pt x="121" y="33"/>
                  <a:pt x="121" y="0"/>
                </a:cubicBezTo>
                <a:cubicBezTo>
                  <a:pt x="121" y="0"/>
                  <a:pt x="121" y="0"/>
                  <a:pt x="181" y="0"/>
                </a:cubicBezTo>
                <a:cubicBezTo>
                  <a:pt x="181" y="0"/>
                  <a:pt x="181" y="0"/>
                  <a:pt x="181" y="30"/>
                </a:cubicBezTo>
                <a:cubicBezTo>
                  <a:pt x="206" y="37"/>
                  <a:pt x="231" y="52"/>
                  <a:pt x="249" y="70"/>
                </a:cubicBezTo>
                <a:cubicBezTo>
                  <a:pt x="249" y="70"/>
                  <a:pt x="249" y="70"/>
                  <a:pt x="274" y="55"/>
                </a:cubicBezTo>
                <a:cubicBezTo>
                  <a:pt x="274" y="55"/>
                  <a:pt x="274" y="55"/>
                  <a:pt x="306" y="111"/>
                </a:cubicBezTo>
                <a:cubicBezTo>
                  <a:pt x="306" y="111"/>
                  <a:pt x="306" y="111"/>
                  <a:pt x="277" y="125"/>
                </a:cubicBezTo>
                <a:cubicBezTo>
                  <a:pt x="281" y="136"/>
                  <a:pt x="282" y="150"/>
                  <a:pt x="282" y="162"/>
                </a:cubicBezTo>
                <a:cubicBezTo>
                  <a:pt x="282" y="169"/>
                  <a:pt x="282" y="178"/>
                  <a:pt x="279" y="188"/>
                </a:cubicBezTo>
                <a:moveTo>
                  <a:pt x="186" y="100"/>
                </a:moveTo>
                <a:cubicBezTo>
                  <a:pt x="176" y="93"/>
                  <a:pt x="165" y="89"/>
                  <a:pt x="150" y="89"/>
                </a:cubicBezTo>
                <a:cubicBezTo>
                  <a:pt x="107" y="89"/>
                  <a:pt x="75" y="126"/>
                  <a:pt x="75" y="166"/>
                </a:cubicBezTo>
                <a:cubicBezTo>
                  <a:pt x="75" y="195"/>
                  <a:pt x="85" y="217"/>
                  <a:pt x="107" y="231"/>
                </a:cubicBezTo>
                <a:moveTo>
                  <a:pt x="209" y="238"/>
                </a:moveTo>
                <a:cubicBezTo>
                  <a:pt x="310" y="302"/>
                  <a:pt x="310" y="302"/>
                  <a:pt x="310" y="302"/>
                </a:cubicBezTo>
                <a:cubicBezTo>
                  <a:pt x="323" y="310"/>
                  <a:pt x="340" y="307"/>
                  <a:pt x="348" y="294"/>
                </a:cubicBezTo>
                <a:cubicBezTo>
                  <a:pt x="356" y="282"/>
                  <a:pt x="353" y="265"/>
                  <a:pt x="340" y="256"/>
                </a:cubicBezTo>
                <a:cubicBezTo>
                  <a:pt x="237" y="195"/>
                  <a:pt x="237" y="195"/>
                  <a:pt x="237" y="195"/>
                </a:cubicBezTo>
                <a:cubicBezTo>
                  <a:pt x="235" y="194"/>
                  <a:pt x="235" y="194"/>
                  <a:pt x="235" y="194"/>
                </a:cubicBezTo>
                <a:cubicBezTo>
                  <a:pt x="236" y="189"/>
                  <a:pt x="235" y="184"/>
                  <a:pt x="234" y="179"/>
                </a:cubicBezTo>
                <a:cubicBezTo>
                  <a:pt x="228" y="151"/>
                  <a:pt x="200" y="132"/>
                  <a:pt x="172" y="139"/>
                </a:cubicBezTo>
                <a:cubicBezTo>
                  <a:pt x="162" y="141"/>
                  <a:pt x="152" y="146"/>
                  <a:pt x="145" y="153"/>
                </a:cubicBezTo>
                <a:cubicBezTo>
                  <a:pt x="194" y="183"/>
                  <a:pt x="194" y="183"/>
                  <a:pt x="194" y="183"/>
                </a:cubicBezTo>
                <a:cubicBezTo>
                  <a:pt x="182" y="199"/>
                  <a:pt x="182" y="199"/>
                  <a:pt x="182" y="199"/>
                </a:cubicBezTo>
                <a:cubicBezTo>
                  <a:pt x="135" y="169"/>
                  <a:pt x="135" y="169"/>
                  <a:pt x="135" y="169"/>
                </a:cubicBezTo>
                <a:cubicBezTo>
                  <a:pt x="131" y="179"/>
                  <a:pt x="129" y="190"/>
                  <a:pt x="132" y="201"/>
                </a:cubicBezTo>
                <a:cubicBezTo>
                  <a:pt x="138" y="229"/>
                  <a:pt x="165" y="247"/>
                  <a:pt x="194" y="241"/>
                </a:cubicBezTo>
                <a:cubicBezTo>
                  <a:pt x="198" y="240"/>
                  <a:pt x="203" y="239"/>
                  <a:pt x="207" y="237"/>
                </a:cubicBezTo>
                <a:lnTo>
                  <a:pt x="209" y="238"/>
                </a:lnTo>
                <a:close/>
              </a:path>
            </a:pathLst>
          </a:custGeom>
          <a:noFill/>
          <a:ln w="28575" cap="sq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srgbClr val="0078D4"/>
              </a:solidFill>
              <a:latin typeface="Segoe U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D6466F-B5D5-488C-842B-2CF43185FABA}"/>
              </a:ext>
            </a:extLst>
          </p:cNvPr>
          <p:cNvGrpSpPr/>
          <p:nvPr/>
        </p:nvGrpSpPr>
        <p:grpSpPr>
          <a:xfrm>
            <a:off x="318192" y="4687469"/>
            <a:ext cx="2782283" cy="369332"/>
            <a:chOff x="424256" y="6249962"/>
            <a:chExt cx="3709710" cy="492442"/>
          </a:xfrm>
        </p:grpSpPr>
        <p:sp>
          <p:nvSpPr>
            <p:cNvPr id="76" name="Freeform 96" title="Icon of a gear with a wrench">
              <a:extLst>
                <a:ext uri="{FF2B5EF4-FFF2-40B4-BE49-F238E27FC236}">
                  <a16:creationId xmlns:a16="http://schemas.microsoft.com/office/drawing/2014/main" id="{02506479-DF4E-4D83-AAE0-552A49E833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24256" y="6364945"/>
              <a:ext cx="300837" cy="276999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9050" cap="sq">
              <a:solidFill>
                <a:srgbClr val="0070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 dirty="0">
                <a:solidFill>
                  <a:srgbClr val="0078D4"/>
                </a:solidFill>
                <a:latin typeface="Segoe UI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B11ACC0-A1E9-4DE7-9794-6CE7DFC38830}"/>
                </a:ext>
              </a:extLst>
            </p:cNvPr>
            <p:cNvSpPr txBox="1"/>
            <p:nvPr/>
          </p:nvSpPr>
          <p:spPr>
            <a:xfrm>
              <a:off x="781051" y="6249962"/>
              <a:ext cx="3352915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sz="900" dirty="0">
                  <a:solidFill>
                    <a:srgbClr val="737373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Represents re-evaluation and update of settings, policies, compatibility testing, etc.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9ACDCD8-ACAE-4696-A9AF-608823CAF1F7}"/>
              </a:ext>
            </a:extLst>
          </p:cNvPr>
          <p:cNvSpPr txBox="1"/>
          <p:nvPr/>
        </p:nvSpPr>
        <p:spPr>
          <a:xfrm>
            <a:off x="6762927" y="4347754"/>
            <a:ext cx="1054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200" b="1" dirty="0">
                <a:solidFill>
                  <a:srgbClr val="0078D4"/>
                </a:solidFill>
                <a:latin typeface="Segoe UI Semibold"/>
              </a:rPr>
              <a:t>The Future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A933FEC-3555-46FE-A3EE-54637866FAE8}"/>
              </a:ext>
            </a:extLst>
          </p:cNvPr>
          <p:cNvSpPr txBox="1"/>
          <p:nvPr/>
        </p:nvSpPr>
        <p:spPr>
          <a:xfrm>
            <a:off x="3372889" y="1679241"/>
            <a:ext cx="1407239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685800">
              <a:defRPr/>
            </a:pPr>
            <a:r>
              <a:rPr lang="en-US" sz="1200" dirty="0">
                <a:solidFill>
                  <a:srgbClr val="0078D4"/>
                </a:solidFill>
                <a:latin typeface="Segoe UI"/>
              </a:rPr>
              <a:t>2016 to Office 365</a:t>
            </a:r>
            <a:br>
              <a:rPr lang="en-US" sz="900" dirty="0">
                <a:solidFill>
                  <a:srgbClr val="0078D4"/>
                </a:solidFill>
                <a:latin typeface="Segoe UI"/>
              </a:rPr>
            </a:br>
            <a:r>
              <a:rPr lang="en-US" sz="900" dirty="0">
                <a:solidFill>
                  <a:srgbClr val="737373"/>
                </a:solidFill>
                <a:latin typeface="Segoe UI"/>
              </a:rPr>
              <a:t>recommended upgrade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45FA610-EED8-4663-B007-86E1FDFA1D11}"/>
              </a:ext>
            </a:extLst>
          </p:cNvPr>
          <p:cNvSpPr txBox="1"/>
          <p:nvPr/>
        </p:nvSpPr>
        <p:spPr>
          <a:xfrm>
            <a:off x="5400775" y="2554395"/>
            <a:ext cx="117667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defRPr/>
            </a:pPr>
            <a:r>
              <a:rPr lang="en-US" sz="1200" dirty="0">
                <a:solidFill>
                  <a:srgbClr val="0078D4"/>
                </a:solidFill>
                <a:latin typeface="Segoe UI"/>
              </a:rPr>
              <a:t>2016 to 2019 </a:t>
            </a:r>
            <a:br>
              <a:rPr lang="en-US" sz="1200" dirty="0">
                <a:solidFill>
                  <a:srgbClr val="0078D4"/>
                </a:solidFill>
                <a:latin typeface="Segoe UI"/>
              </a:rPr>
            </a:br>
            <a:r>
              <a:rPr lang="en-US" sz="900" dirty="0">
                <a:solidFill>
                  <a:srgbClr val="737373"/>
                </a:solidFill>
                <a:latin typeface="Segoe UI"/>
              </a:rPr>
              <a:t>can be a step in the journey to Office 365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BB60BF4-39DF-4D2E-B755-4157E77158AB}"/>
              </a:ext>
            </a:extLst>
          </p:cNvPr>
          <p:cNvSpPr txBox="1"/>
          <p:nvPr/>
        </p:nvSpPr>
        <p:spPr>
          <a:xfrm>
            <a:off x="6322645" y="1324454"/>
            <a:ext cx="185707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00">
              <a:defRPr/>
            </a:pPr>
            <a:r>
              <a:rPr lang="en-US" sz="1200" dirty="0">
                <a:solidFill>
                  <a:srgbClr val="0078D4"/>
                </a:solidFill>
                <a:latin typeface="Segoe UI"/>
              </a:rPr>
              <a:t>2019 to Office 365 </a:t>
            </a:r>
            <a:br>
              <a:rPr lang="en-US" sz="900" dirty="0">
                <a:solidFill>
                  <a:srgbClr val="0078D4"/>
                </a:solidFill>
                <a:latin typeface="Segoe UI"/>
              </a:rPr>
            </a:br>
            <a:r>
              <a:rPr lang="en-US" sz="900" dirty="0">
                <a:solidFill>
                  <a:srgbClr val="737373"/>
                </a:solidFill>
                <a:latin typeface="Segoe UI"/>
              </a:rPr>
              <a:t>easy upgrade when ready to move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AE74CD2-42BA-4BE5-AA78-A8BD06274D2C}"/>
              </a:ext>
            </a:extLst>
          </p:cNvPr>
          <p:cNvSpPr/>
          <p:nvPr/>
        </p:nvSpPr>
        <p:spPr bwMode="auto">
          <a:xfrm>
            <a:off x="3700844" y="1051740"/>
            <a:ext cx="124691" cy="124691"/>
          </a:xfrm>
          <a:prstGeom prst="ellipse">
            <a:avLst/>
          </a:prstGeom>
          <a:solidFill>
            <a:srgbClr val="EB3C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9C4F24-718F-4046-AD84-A88BEEE71E44}"/>
              </a:ext>
            </a:extLst>
          </p:cNvPr>
          <p:cNvCxnSpPr>
            <a:cxnSpLocks/>
            <a:stCxn id="6" idx="6"/>
            <a:endCxn id="43" idx="2"/>
          </p:cNvCxnSpPr>
          <p:nvPr/>
        </p:nvCxnSpPr>
        <p:spPr>
          <a:xfrm>
            <a:off x="3825535" y="1114085"/>
            <a:ext cx="1033184" cy="0"/>
          </a:xfrm>
          <a:prstGeom prst="straightConnector1">
            <a:avLst/>
          </a:prstGeom>
          <a:ln w="28575">
            <a:solidFill>
              <a:srgbClr val="EB3C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A48802F-C94D-42F7-AD6A-C8920CB1E358}"/>
              </a:ext>
            </a:extLst>
          </p:cNvPr>
          <p:cNvSpPr/>
          <p:nvPr/>
        </p:nvSpPr>
        <p:spPr bwMode="auto">
          <a:xfrm>
            <a:off x="4858719" y="1051740"/>
            <a:ext cx="124691" cy="124691"/>
          </a:xfrm>
          <a:prstGeom prst="ellipse">
            <a:avLst/>
          </a:prstGeom>
          <a:solidFill>
            <a:srgbClr val="EB3C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3792A86-FC90-4E14-8E2D-0EDDF9927557}"/>
              </a:ext>
            </a:extLst>
          </p:cNvPr>
          <p:cNvSpPr/>
          <p:nvPr/>
        </p:nvSpPr>
        <p:spPr bwMode="auto">
          <a:xfrm>
            <a:off x="6049896" y="1051740"/>
            <a:ext cx="124691" cy="124691"/>
          </a:xfrm>
          <a:prstGeom prst="ellipse">
            <a:avLst/>
          </a:prstGeom>
          <a:solidFill>
            <a:srgbClr val="EB3C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D6E7E33-7B12-4FF8-B220-9DD6A88C1657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>
            <a:off x="4983410" y="1114085"/>
            <a:ext cx="1066486" cy="0"/>
          </a:xfrm>
          <a:prstGeom prst="straightConnector1">
            <a:avLst/>
          </a:prstGeom>
          <a:ln w="28575">
            <a:solidFill>
              <a:srgbClr val="EB3C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99CD4CAF-CA94-4629-9E8B-37FE8396794E}"/>
              </a:ext>
            </a:extLst>
          </p:cNvPr>
          <p:cNvSpPr/>
          <p:nvPr/>
        </p:nvSpPr>
        <p:spPr bwMode="auto">
          <a:xfrm>
            <a:off x="7227816" y="1051740"/>
            <a:ext cx="124691" cy="124691"/>
          </a:xfrm>
          <a:prstGeom prst="ellipse">
            <a:avLst/>
          </a:prstGeom>
          <a:solidFill>
            <a:srgbClr val="EB3C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B59327F-89FB-477B-946A-85AA5A41C91E}"/>
              </a:ext>
            </a:extLst>
          </p:cNvPr>
          <p:cNvCxnSpPr>
            <a:cxnSpLocks/>
          </p:cNvCxnSpPr>
          <p:nvPr/>
        </p:nvCxnSpPr>
        <p:spPr>
          <a:xfrm>
            <a:off x="6174587" y="1114085"/>
            <a:ext cx="1053229" cy="0"/>
          </a:xfrm>
          <a:prstGeom prst="straightConnector1">
            <a:avLst/>
          </a:prstGeom>
          <a:ln w="28575">
            <a:solidFill>
              <a:srgbClr val="EB3C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89D3B5-A5EB-4F55-AA82-7553272C4CE2}"/>
              </a:ext>
            </a:extLst>
          </p:cNvPr>
          <p:cNvGrpSpPr/>
          <p:nvPr/>
        </p:nvGrpSpPr>
        <p:grpSpPr>
          <a:xfrm>
            <a:off x="6773565" y="940664"/>
            <a:ext cx="1013788" cy="329883"/>
            <a:chOff x="2213113" y="2226365"/>
            <a:chExt cx="1669774" cy="5433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042586-764B-42C5-B8F1-BAB541F8C3F0}"/>
                </a:ext>
              </a:extLst>
            </p:cNvPr>
            <p:cNvSpPr/>
            <p:nvPr/>
          </p:nvSpPr>
          <p:spPr bwMode="auto">
            <a:xfrm>
              <a:off x="2213113" y="2226365"/>
              <a:ext cx="1669774" cy="543339"/>
            </a:xfrm>
            <a:prstGeom prst="rect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8" rIns="0" bIns="349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51D7096-8678-418B-A9CC-85258034B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8562" y="2330155"/>
              <a:ext cx="1458877" cy="335759"/>
            </a:xfrm>
            <a:prstGeom prst="rect">
              <a:avLst/>
            </a:prstGeom>
          </p:spPr>
        </p:pic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BC6EE6-FB85-4F7A-B564-F742E5E368EF}"/>
              </a:ext>
            </a:extLst>
          </p:cNvPr>
          <p:cNvCxnSpPr>
            <a:cxnSpLocks/>
          </p:cNvCxnSpPr>
          <p:nvPr/>
        </p:nvCxnSpPr>
        <p:spPr>
          <a:xfrm flipV="1">
            <a:off x="4921064" y="1379773"/>
            <a:ext cx="0" cy="875936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274A83B-A700-486D-B71C-784CEC010B17}"/>
              </a:ext>
            </a:extLst>
          </p:cNvPr>
          <p:cNvCxnSpPr>
            <a:cxnSpLocks/>
          </p:cNvCxnSpPr>
          <p:nvPr/>
        </p:nvCxnSpPr>
        <p:spPr>
          <a:xfrm flipV="1">
            <a:off x="5372554" y="2049517"/>
            <a:ext cx="754380" cy="371483"/>
          </a:xfrm>
          <a:prstGeom prst="bentConnector2">
            <a:avLst/>
          </a:prstGeom>
          <a:ln w="28575">
            <a:solidFill>
              <a:srgbClr val="0070C0"/>
            </a:solidFill>
            <a:prstDash val="dash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A982AAF-1C9C-4093-BAF8-A3ED998F52BE}"/>
              </a:ext>
            </a:extLst>
          </p:cNvPr>
          <p:cNvCxnSpPr>
            <a:cxnSpLocks/>
          </p:cNvCxnSpPr>
          <p:nvPr/>
        </p:nvCxnSpPr>
        <p:spPr>
          <a:xfrm flipV="1">
            <a:off x="6126934" y="1379773"/>
            <a:ext cx="0" cy="387563"/>
          </a:xfrm>
          <a:prstGeom prst="straightConnector1">
            <a:avLst/>
          </a:prstGeom>
          <a:ln w="28575">
            <a:solidFill>
              <a:srgbClr val="0070C0"/>
            </a:solidFill>
            <a:prstDash val="dash"/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36549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CCDB16-1BB7-4D8B-9F60-12E00264720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1243" y="194002"/>
            <a:ext cx="3790717" cy="57754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Office 365 Upgrade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BB381-EFF8-4811-B6DC-05CA9FE9241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38150" y="890588"/>
            <a:ext cx="2826672" cy="3616325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dirty="0"/>
              <a:t>Moving from Office 2019 to Office 365 will be the easiest upgrade ever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dirty="0"/>
              <a:t>Choose what method works best for you: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2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2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2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2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2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2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2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dirty="0"/>
              <a:t>Languages, user settings and preferences </a:t>
            </a:r>
            <a:br>
              <a:rPr lang="en-US" sz="1200" dirty="0"/>
            </a:br>
            <a:r>
              <a:rPr lang="en-US" sz="1200" dirty="0"/>
              <a:t>are maintained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dirty="0"/>
              <a:t>All Office 2016/2019 Group Policies still apply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dirty="0"/>
              <a:t>Users can sign in before or after upgrade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3675F-F351-43ED-B6CB-7E2E8DAF13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7984" y="584304"/>
            <a:ext cx="3938029" cy="3588984"/>
          </a:xfrm>
          <a:prstGeom prst="rect">
            <a:avLst/>
          </a:prstGeom>
          <a:effectLst>
            <a:outerShdw blurRad="508000" dist="63500" dir="2700000" sx="101000" sy="101000" algn="ctr" rotWithShape="0">
              <a:srgbClr val="000000">
                <a:alpha val="33000"/>
              </a:srgbClr>
            </a:outerShdw>
          </a:effec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CEDD8A-085D-4F41-BBC7-59E516921CD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8151" y="1825792"/>
          <a:ext cx="2826672" cy="1167519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942224">
                  <a:extLst>
                    <a:ext uri="{9D8B030D-6E8A-4147-A177-3AD203B41FA5}">
                      <a16:colId xmlns:a16="http://schemas.microsoft.com/office/drawing/2014/main" val="2376642996"/>
                    </a:ext>
                  </a:extLst>
                </a:gridCol>
                <a:gridCol w="942224">
                  <a:extLst>
                    <a:ext uri="{9D8B030D-6E8A-4147-A177-3AD203B41FA5}">
                      <a16:colId xmlns:a16="http://schemas.microsoft.com/office/drawing/2014/main" val="3434323280"/>
                    </a:ext>
                  </a:extLst>
                </a:gridCol>
                <a:gridCol w="942224">
                  <a:extLst>
                    <a:ext uri="{9D8B030D-6E8A-4147-A177-3AD203B41FA5}">
                      <a16:colId xmlns:a16="http://schemas.microsoft.com/office/drawing/2014/main" val="154034707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Admin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User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Policy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38145447"/>
                  </a:ext>
                </a:extLst>
              </a:tr>
              <a:tr h="885579">
                <a:tc>
                  <a:txBody>
                    <a:bodyPr/>
                    <a:lstStyle/>
                    <a:p>
                      <a:r>
                        <a:rPr lang="en-US" sz="900" dirty="0"/>
                        <a:t>Deploy Office 365 directly via ODT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Install Office 365 from portal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Use Group Policy to automatically move when ready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04018261"/>
                  </a:ext>
                </a:extLst>
              </a:tr>
            </a:tbl>
          </a:graphicData>
        </a:graphic>
      </p:graphicFrame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C672EE4A-8D1F-4779-B212-94BF9DB99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14F16B-5983-4834-9F95-B3600C5E121C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6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6E8D6F23-E0DA-44AB-904F-FEFDD37ADA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/>
          <a:stretch/>
        </p:blipFill>
        <p:spPr>
          <a:xfrm flipH="1">
            <a:off x="4355976" y="339601"/>
            <a:ext cx="4266600" cy="3888432"/>
          </a:xfrm>
          <a:custGeom>
            <a:avLst/>
            <a:gdLst>
              <a:gd name="connsiteX0" fmla="*/ 0 w 4146551"/>
              <a:gd name="connsiteY0" fmla="*/ 0 h 6994523"/>
              <a:gd name="connsiteX1" fmla="*/ 4146551 w 4146551"/>
              <a:gd name="connsiteY1" fmla="*/ 0 h 6994523"/>
              <a:gd name="connsiteX2" fmla="*/ 4146551 w 4146551"/>
              <a:gd name="connsiteY2" fmla="*/ 6994523 h 6994523"/>
              <a:gd name="connsiteX3" fmla="*/ 0 w 4146551"/>
              <a:gd name="connsiteY3" fmla="*/ 6994523 h 6994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6551" h="6994523">
                <a:moveTo>
                  <a:pt x="0" y="0"/>
                </a:moveTo>
                <a:lnTo>
                  <a:pt x="4146551" y="0"/>
                </a:lnTo>
                <a:lnTo>
                  <a:pt x="4146551" y="6994523"/>
                </a:lnTo>
                <a:lnTo>
                  <a:pt x="0" y="6994523"/>
                </a:lnTo>
                <a:close/>
              </a:path>
            </a:pathLst>
          </a:custGeom>
          <a:effectLst>
            <a:outerShdw blurRad="508000" dist="63500" dir="2700000" sx="101000" sy="101000" algn="ctr" rotWithShape="0">
              <a:srgbClr val="000000">
                <a:alpha val="33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E105CA-CDCF-49AD-956F-3837B1A914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1520" y="127000"/>
            <a:ext cx="3456384" cy="830263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64 bit Recommended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DE281-1827-45C0-9371-3E64412F735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87524" y="1347614"/>
            <a:ext cx="3744416" cy="280831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/>
              <a:t>Office 2019 and Office 365 </a:t>
            </a:r>
            <a:r>
              <a:rPr lang="en-US" sz="1600" dirty="0" err="1"/>
              <a:t>ProPlus</a:t>
            </a:r>
            <a:endParaRPr lang="en-US" sz="1600" dirty="0"/>
          </a:p>
          <a:p>
            <a:pPr marL="214313" indent="-21431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New installs default to 64-bit</a:t>
            </a:r>
          </a:p>
          <a:p>
            <a:pPr marL="214313" indent="-21431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No change to existing installs</a:t>
            </a:r>
          </a:p>
          <a:p>
            <a:pPr marL="214313" indent="-21431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Adding products will match existing</a:t>
            </a:r>
          </a:p>
          <a:p>
            <a:pPr marL="214313" indent="-214313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/>
              <a:t>Recommended but not Required!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dirty="0"/>
              <a:t>Test, Test, Test…</a:t>
            </a:r>
          </a:p>
        </p:txBody>
      </p:sp>
      <p:pic>
        <p:nvPicPr>
          <p:cNvPr id="8" name="Picture 4" descr="Image result for twitter logo">
            <a:extLst>
              <a:ext uri="{FF2B5EF4-FFF2-40B4-BE49-F238E27FC236}">
                <a16:creationId xmlns:a16="http://schemas.microsoft.com/office/drawing/2014/main" id="{B1F69C52-0652-4DE0-9AA2-54D6CB9C5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0F818F2-EA07-419B-887D-37058B7BC213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02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1903413"/>
            <a:ext cx="5718175" cy="747712"/>
          </a:xfrm>
        </p:spPr>
        <p:txBody>
          <a:bodyPr/>
          <a:lstStyle/>
          <a:p>
            <a:r>
              <a:rPr lang="en-US" dirty="0"/>
              <a:t>Network Delivery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7584" y="2873375"/>
            <a:ext cx="3994150" cy="1616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F93CDBAD-8710-40A6-9C22-89729278B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5A8A4B-55A2-47EA-BF01-19DD4DB926E1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749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118A1F-4935-4EB3-BEED-F927553619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9992" y="411510"/>
            <a:ext cx="4122294" cy="3756917"/>
          </a:xfrm>
          <a:prstGeom prst="rect">
            <a:avLst/>
          </a:prstGeom>
          <a:effectLst>
            <a:outerShdw blurRad="508000" dist="63500" dir="2700000" sx="101000" sy="101000" algn="ctr" rotWithShape="0">
              <a:srgbClr val="000000">
                <a:alpha val="3300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8215A3-88DF-4C72-BE8C-95B7D2D792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9512" y="97743"/>
            <a:ext cx="3635896" cy="627534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</a:rPr>
              <a:t>Reducing network demands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D5B27-9F80-4BA8-A3D9-4868C4DCBF4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51520" y="1258888"/>
            <a:ext cx="4032448" cy="28321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/>
              <a:t>Average monthly security update: 50 MB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4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/>
              <a:t>Managed infrastructure</a:t>
            </a:r>
          </a:p>
          <a:p>
            <a:pPr marL="428625" lvl="1" indent="-257175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Deploy updates via local network internally</a:t>
            </a:r>
          </a:p>
          <a:p>
            <a:pPr marL="428625" lvl="1" indent="-257175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No client PC internet connection required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14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400" dirty="0"/>
              <a:t>Windows 10 Delivery Optimization</a:t>
            </a:r>
          </a:p>
          <a:p>
            <a:pPr marL="428625" lvl="1" indent="-257175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Reduce internet consumption by 75% or more</a:t>
            </a:r>
          </a:p>
          <a:p>
            <a:pPr marL="428625" lvl="1" indent="-257175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No infrastructure overhead</a:t>
            </a:r>
          </a:p>
        </p:txBody>
      </p:sp>
      <p:pic>
        <p:nvPicPr>
          <p:cNvPr id="8" name="Picture 4" descr="Image result for twitter logo">
            <a:extLst>
              <a:ext uri="{FF2B5EF4-FFF2-40B4-BE49-F238E27FC236}">
                <a16:creationId xmlns:a16="http://schemas.microsoft.com/office/drawing/2014/main" id="{902B9069-541D-4DBE-A33C-F6B20B825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117A954-7E98-41D9-82E4-A88CEDF38DDC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65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/>
          </p:cNvPr>
          <p:cNvSpPr txBox="1"/>
          <p:nvPr/>
        </p:nvSpPr>
        <p:spPr>
          <a:xfrm>
            <a:off x="281109" y="168146"/>
            <a:ext cx="8606066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644">
              <a:defRPr/>
            </a:pPr>
            <a:r>
              <a:rPr lang="en-US" sz="2700" dirty="0">
                <a:solidFill>
                  <a:srgbClr val="000000"/>
                </a:solidFill>
                <a:latin typeface="Segoe UI Semibold"/>
                <a:cs typeface="Segoe UI Light" panose="020B0502040204020203" pitchFamily="34" charset="0"/>
              </a:rPr>
              <a:t>Improvements to Office 365 </a:t>
            </a:r>
            <a:r>
              <a:rPr lang="en-US" sz="2700" dirty="0" err="1">
                <a:solidFill>
                  <a:srgbClr val="000000"/>
                </a:solidFill>
                <a:latin typeface="Segoe UI Semibold"/>
                <a:cs typeface="Segoe UI Light" panose="020B0502040204020203" pitchFamily="34" charset="0"/>
              </a:rPr>
              <a:t>ProPlus</a:t>
            </a:r>
            <a:r>
              <a:rPr lang="en-US" sz="2700" dirty="0">
                <a:solidFill>
                  <a:srgbClr val="000000"/>
                </a:solidFill>
                <a:latin typeface="Segoe UI Semibold"/>
                <a:cs typeface="Segoe UI Light" panose="020B0502040204020203" pitchFamily="34" charset="0"/>
              </a:rPr>
              <a:t> Click-to-Run (C2R)</a:t>
            </a: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FA7CC917-565E-4A79-B264-016C2EB092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1873133"/>
              </p:ext>
            </p:extLst>
          </p:nvPr>
        </p:nvGraphicFramePr>
        <p:xfrm>
          <a:off x="9888343" y="1698670"/>
          <a:ext cx="2202616" cy="1460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9F4F5ACF-FE9E-4E39-BFCC-BCF9CFE0D039}"/>
              </a:ext>
            </a:extLst>
          </p:cNvPr>
          <p:cNvGrpSpPr/>
          <p:nvPr/>
        </p:nvGrpSpPr>
        <p:grpSpPr>
          <a:xfrm>
            <a:off x="174015" y="974290"/>
            <a:ext cx="4535107" cy="2785844"/>
            <a:chOff x="230355" y="1298448"/>
            <a:chExt cx="6048525" cy="3715512"/>
          </a:xfrm>
        </p:grpSpPr>
        <p:graphicFrame>
          <p:nvGraphicFramePr>
            <p:cNvPr id="40" name="Chart 39">
              <a:extLst>
                <a:ext uri="{FF2B5EF4-FFF2-40B4-BE49-F238E27FC236}">
                  <a16:creationId xmlns:a16="http://schemas.microsoft.com/office/drawing/2014/main" id="{1FCDEDA9-4EA9-463A-B4BE-D56E6AF9D6F6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230355" y="2401084"/>
            <a:ext cx="3102886" cy="18617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37" name="Chart 36">
              <a:extLst>
                <a:ext uri="{FF2B5EF4-FFF2-40B4-BE49-F238E27FC236}">
                  <a16:creationId xmlns:a16="http://schemas.microsoft.com/office/drawing/2014/main" id="{CFD5CA87-6985-4181-9E64-E3C3593BC36C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3322282" y="2470959"/>
            <a:ext cx="2869970" cy="17219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3" name="Text Placeholder 2">
              <a:extLst>
                <a:ext uri="{FF2B5EF4-FFF2-40B4-BE49-F238E27FC236}">
                  <a16:creationId xmlns:a16="http://schemas.microsoft.com/office/drawing/2014/main" id="{52001D60-B4D8-4E53-A601-78EA9D65E09E}"/>
                </a:ext>
              </a:extLst>
            </p:cNvPr>
            <p:cNvSpPr txBox="1">
              <a:spLocks/>
            </p:cNvSpPr>
            <p:nvPr/>
          </p:nvSpPr>
          <p:spPr>
            <a:xfrm>
              <a:off x="298546" y="4199672"/>
              <a:ext cx="5739005" cy="554104"/>
            </a:xfrm>
            <a:prstGeom prst="rect">
              <a:avLst/>
            </a:prstGeom>
          </p:spPr>
          <p:txBody>
            <a:bodyPr vert="horz" wrap="square" lIns="109697" tIns="68561" rIns="109697" bIns="68561" rtlCol="0">
              <a:spAutoFit/>
            </a:bodyPr>
            <a:lstStyle>
              <a:lvl1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3921" kern="1200" spc="0" baseline="0">
                  <a:gradFill>
                    <a:gsLst>
                      <a:gs pos="125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24097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48193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7229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05661" indent="-205661" defTabSz="685512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AutoNum type="arabicPeriod"/>
                <a:defRPr/>
              </a:pPr>
              <a:r>
                <a:rPr lang="en-US" sz="900" dirty="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Quality Updates (QUs) averaging 100MB </a:t>
              </a:r>
            </a:p>
            <a:p>
              <a:pPr marL="205661" indent="-205661" defTabSz="685512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AutoNum type="arabicPeriod"/>
                <a:defRPr/>
              </a:pPr>
              <a:r>
                <a:rPr lang="en-US" sz="900" dirty="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Feature Updates in monthly averaging under 150MB</a:t>
              </a:r>
            </a:p>
          </p:txBody>
        </p:sp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101EF69F-248D-4D6F-B467-01F4E8169B3C}"/>
                </a:ext>
              </a:extLst>
            </p:cNvPr>
            <p:cNvSpPr txBox="1">
              <a:spLocks/>
            </p:cNvSpPr>
            <p:nvPr/>
          </p:nvSpPr>
          <p:spPr>
            <a:xfrm>
              <a:off x="357078" y="1396745"/>
              <a:ext cx="5680475" cy="492532"/>
            </a:xfrm>
            <a:prstGeom prst="rect">
              <a:avLst/>
            </a:prstGeom>
          </p:spPr>
          <p:txBody>
            <a:bodyPr vert="horz" wrap="square" lIns="109697" tIns="68561" rIns="109697" bIns="68561" rtlCol="0">
              <a:spAutoFit/>
            </a:bodyPr>
            <a:lstStyle>
              <a:lvl1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3921" kern="1200" spc="0" baseline="0">
                  <a:gradFill>
                    <a:gsLst>
                      <a:gs pos="125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24097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48193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7229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12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500" dirty="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Download Size Reduction</a:t>
              </a:r>
            </a:p>
          </p:txBody>
        </p:sp>
        <p:sp>
          <p:nvSpPr>
            <p:cNvPr id="13" name="Text Placeholder 2">
              <a:extLst>
                <a:ext uri="{FF2B5EF4-FFF2-40B4-BE49-F238E27FC236}">
                  <a16:creationId xmlns:a16="http://schemas.microsoft.com/office/drawing/2014/main" id="{25C476D6-440F-4E0D-8D21-B330DE209CB5}"/>
                </a:ext>
              </a:extLst>
            </p:cNvPr>
            <p:cNvSpPr txBox="1">
              <a:spLocks/>
            </p:cNvSpPr>
            <p:nvPr/>
          </p:nvSpPr>
          <p:spPr>
            <a:xfrm>
              <a:off x="675168" y="1882001"/>
              <a:ext cx="2397621" cy="430958"/>
            </a:xfrm>
            <a:prstGeom prst="rect">
              <a:avLst/>
            </a:prstGeom>
          </p:spPr>
          <p:txBody>
            <a:bodyPr vert="horz" wrap="square" lIns="109697" tIns="68561" rIns="109697" bIns="68561" rtlCol="0">
              <a:spAutoFit/>
            </a:bodyPr>
            <a:lstStyle>
              <a:lvl1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3921" kern="1200" spc="0" baseline="0">
                  <a:gradFill>
                    <a:gsLst>
                      <a:gs pos="125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24097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48193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7229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12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Semi-Annual</a:t>
              </a:r>
            </a:p>
          </p:txBody>
        </p:sp>
        <p:sp>
          <p:nvSpPr>
            <p:cNvPr id="14" name="Text Placeholder 2">
              <a:extLst>
                <a:ext uri="{FF2B5EF4-FFF2-40B4-BE49-F238E27FC236}">
                  <a16:creationId xmlns:a16="http://schemas.microsoft.com/office/drawing/2014/main" id="{D35C3C7F-4D10-40B8-9CF2-71D510A4CD1B}"/>
                </a:ext>
              </a:extLst>
            </p:cNvPr>
            <p:cNvSpPr txBox="1">
              <a:spLocks/>
            </p:cNvSpPr>
            <p:nvPr/>
          </p:nvSpPr>
          <p:spPr>
            <a:xfrm>
              <a:off x="3639930" y="1882001"/>
              <a:ext cx="2397621" cy="430958"/>
            </a:xfrm>
            <a:prstGeom prst="rect">
              <a:avLst/>
            </a:prstGeom>
          </p:spPr>
          <p:txBody>
            <a:bodyPr vert="horz" wrap="square" lIns="109697" tIns="68561" rIns="109697" bIns="68561" rtlCol="0">
              <a:spAutoFit/>
            </a:bodyPr>
            <a:lstStyle>
              <a:lvl1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3921" kern="1200" spc="0" baseline="0">
                  <a:gradFill>
                    <a:gsLst>
                      <a:gs pos="125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24097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48193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7229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12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Monthly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E8F40B-B4A8-442F-BB67-C89D14EC0B2F}"/>
                </a:ext>
              </a:extLst>
            </p:cNvPr>
            <p:cNvGrpSpPr/>
            <p:nvPr/>
          </p:nvGrpSpPr>
          <p:grpSpPr>
            <a:xfrm>
              <a:off x="5097630" y="4240214"/>
              <a:ext cx="923730" cy="277077"/>
              <a:chOff x="5069633" y="4341565"/>
              <a:chExt cx="923730" cy="277077"/>
            </a:xfrm>
          </p:grpSpPr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2D326180-A01C-4C0E-9513-89EDE7117C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69633" y="4341565"/>
                <a:ext cx="789076" cy="2770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marR="0" indent="0" algn="l" defTabSz="914367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3921" kern="1200" spc="0" baseline="0">
                    <a:gradFill>
                      <a:gsLst>
                        <a:gs pos="1250">
                          <a:schemeClr val="tx2"/>
                        </a:gs>
                        <a:gs pos="99000">
                          <a:schemeClr val="tx2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0" marR="0" indent="0" algn="l" defTabSz="914367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961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224097" marR="0" indent="0" algn="l" defTabSz="914367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961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448193" marR="0" indent="0" algn="l" defTabSz="914367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765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672290" marR="0" indent="0" algn="l" defTabSz="914367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765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 defTabSz="685512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675">
                    <a:solidFill>
                      <a:srgbClr val="00000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Feature Update</a:t>
                </a:r>
              </a:p>
              <a:p>
                <a:pPr algn="r" defTabSz="685512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675">
                    <a:solidFill>
                      <a:srgbClr val="00000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Quality Update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5B2D5B7-F19E-4361-8463-36562E67693D}"/>
                  </a:ext>
                </a:extLst>
              </p:cNvPr>
              <p:cNvSpPr/>
              <p:nvPr/>
            </p:nvSpPr>
            <p:spPr>
              <a:xfrm>
                <a:off x="5912498" y="4379079"/>
                <a:ext cx="80865" cy="80865"/>
              </a:xfrm>
              <a:prstGeom prst="rect">
                <a:avLst/>
              </a:prstGeom>
              <a:solidFill>
                <a:srgbClr val="4472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4">
                  <a:defRPr/>
                </a:pPr>
                <a:endParaRPr lang="en-US" sz="135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0090234-02B2-40F0-9825-0F71621CF486}"/>
                  </a:ext>
                </a:extLst>
              </p:cNvPr>
              <p:cNvSpPr/>
              <p:nvPr/>
            </p:nvSpPr>
            <p:spPr>
              <a:xfrm>
                <a:off x="5912498" y="4525259"/>
                <a:ext cx="80865" cy="80865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644">
                  <a:defRPr/>
                </a:pPr>
                <a:endParaRPr lang="en-US" sz="135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0F5B1D2-E593-4383-82AD-EE4E1600A83B}"/>
                </a:ext>
              </a:extLst>
            </p:cNvPr>
            <p:cNvCxnSpPr>
              <a:cxnSpLocks/>
            </p:cNvCxnSpPr>
            <p:nvPr/>
          </p:nvCxnSpPr>
          <p:spPr>
            <a:xfrm>
              <a:off x="6278880" y="1298448"/>
              <a:ext cx="0" cy="371551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CFAE08-5762-4A97-AFF3-C5BD4D682C71}"/>
              </a:ext>
            </a:extLst>
          </p:cNvPr>
          <p:cNvGrpSpPr/>
          <p:nvPr/>
        </p:nvGrpSpPr>
        <p:grpSpPr>
          <a:xfrm>
            <a:off x="4774076" y="1047992"/>
            <a:ext cx="3965446" cy="1296168"/>
            <a:chOff x="6616247" y="1896892"/>
            <a:chExt cx="5288761" cy="1728714"/>
          </a:xfrm>
        </p:grpSpPr>
        <p:sp>
          <p:nvSpPr>
            <p:cNvPr id="24" name="Text Placeholder 2">
              <a:extLst>
                <a:ext uri="{FF2B5EF4-FFF2-40B4-BE49-F238E27FC236}">
                  <a16:creationId xmlns:a16="http://schemas.microsoft.com/office/drawing/2014/main" id="{A44E8CE2-BAA7-4891-9913-D51F8E4930E4}"/>
                </a:ext>
              </a:extLst>
            </p:cNvPr>
            <p:cNvSpPr txBox="1">
              <a:spLocks/>
            </p:cNvSpPr>
            <p:nvPr/>
          </p:nvSpPr>
          <p:spPr>
            <a:xfrm>
              <a:off x="6616247" y="1896892"/>
              <a:ext cx="5288761" cy="492532"/>
            </a:xfrm>
            <a:prstGeom prst="rect">
              <a:avLst/>
            </a:prstGeom>
          </p:spPr>
          <p:txBody>
            <a:bodyPr vert="horz" wrap="square" lIns="109697" tIns="68561" rIns="109697" bIns="68561" rtlCol="0">
              <a:spAutoFit/>
            </a:bodyPr>
            <a:lstStyle>
              <a:lvl1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3921" kern="1200" spc="0" baseline="0">
                  <a:gradFill>
                    <a:gsLst>
                      <a:gs pos="125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24097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48193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7229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12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500" dirty="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95% Update Compliance within 7 days</a:t>
              </a:r>
            </a:p>
          </p:txBody>
        </p:sp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AFBBC239-A97D-49F6-9823-7E2BDCD530DE}"/>
                </a:ext>
              </a:extLst>
            </p:cNvPr>
            <p:cNvSpPr txBox="1">
              <a:spLocks/>
            </p:cNvSpPr>
            <p:nvPr/>
          </p:nvSpPr>
          <p:spPr>
            <a:xfrm>
              <a:off x="7115066" y="2815975"/>
              <a:ext cx="4789941" cy="809631"/>
            </a:xfrm>
            <a:prstGeom prst="rect">
              <a:avLst/>
            </a:prstGeom>
          </p:spPr>
          <p:txBody>
            <a:bodyPr vert="horz" wrap="square" lIns="109697" tIns="68561" rIns="109697" bIns="68561" rtlCol="0">
              <a:spAutoFit/>
            </a:bodyPr>
            <a:lstStyle>
              <a:lvl1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3921" kern="1200" spc="0" baseline="0">
                  <a:gradFill>
                    <a:gsLst>
                      <a:gs pos="125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24097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48193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7229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14230" indent="-214230" defTabSz="685512">
                <a:buFont typeface="Arial" panose="020B0604020202020204" pitchFamily="34" charset="0"/>
                <a:buChar char="•"/>
                <a:defRPr/>
              </a:pPr>
              <a:r>
                <a:rPr lang="en-US" sz="1050" dirty="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Check updates daily instead of 3x per week</a:t>
              </a:r>
            </a:p>
            <a:p>
              <a:pPr marL="214230" indent="-214230" defTabSz="685512">
                <a:buFont typeface="Arial" panose="020B0604020202020204" pitchFamily="34" charset="0"/>
                <a:buChar char="•"/>
                <a:defRPr/>
              </a:pPr>
              <a:r>
                <a:rPr lang="en-US" sz="1050" dirty="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Daily check window from 4 hours to 12 hours to distribute load on network</a:t>
              </a:r>
            </a:p>
          </p:txBody>
        </p:sp>
        <p:sp>
          <p:nvSpPr>
            <p:cNvPr id="26" name="Text Placeholder 2">
              <a:extLst>
                <a:ext uri="{FF2B5EF4-FFF2-40B4-BE49-F238E27FC236}">
                  <a16:creationId xmlns:a16="http://schemas.microsoft.com/office/drawing/2014/main" id="{2CFD9D14-626C-4D4D-BB84-6AC17EEFA203}"/>
                </a:ext>
              </a:extLst>
            </p:cNvPr>
            <p:cNvSpPr txBox="1">
              <a:spLocks/>
            </p:cNvSpPr>
            <p:nvPr/>
          </p:nvSpPr>
          <p:spPr>
            <a:xfrm>
              <a:off x="8061816" y="2386886"/>
              <a:ext cx="2397623" cy="430958"/>
            </a:xfrm>
            <a:prstGeom prst="rect">
              <a:avLst/>
            </a:prstGeom>
          </p:spPr>
          <p:txBody>
            <a:bodyPr vert="horz" wrap="square" lIns="109697" tIns="68561" rIns="109697" bIns="68561" rtlCol="0">
              <a:spAutoFit/>
            </a:bodyPr>
            <a:lstStyle>
              <a:lvl1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3921" kern="1200" spc="0" baseline="0">
                  <a:gradFill>
                    <a:gsLst>
                      <a:gs pos="125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24097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48193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7229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12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200" b="1" dirty="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New Scheduled Task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74BCF9A-FBAC-4D9F-8E17-E5F589070718}"/>
              </a:ext>
            </a:extLst>
          </p:cNvPr>
          <p:cNvGrpSpPr/>
          <p:nvPr/>
        </p:nvGrpSpPr>
        <p:grpSpPr>
          <a:xfrm>
            <a:off x="225144" y="3932444"/>
            <a:ext cx="8631648" cy="965171"/>
            <a:chOff x="298546" y="5243770"/>
            <a:chExt cx="11512129" cy="1287259"/>
          </a:xfrm>
        </p:grpSpPr>
        <p:sp>
          <p:nvSpPr>
            <p:cNvPr id="29" name="Text Placeholder 2">
              <a:extLst>
                <a:ext uri="{FF2B5EF4-FFF2-40B4-BE49-F238E27FC236}">
                  <a16:creationId xmlns:a16="http://schemas.microsoft.com/office/drawing/2014/main" id="{9683773B-97B6-4454-8B25-669EEED695A0}"/>
                </a:ext>
              </a:extLst>
            </p:cNvPr>
            <p:cNvSpPr txBox="1">
              <a:spLocks/>
            </p:cNvSpPr>
            <p:nvPr/>
          </p:nvSpPr>
          <p:spPr>
            <a:xfrm>
              <a:off x="4539893" y="5401841"/>
              <a:ext cx="2548938" cy="492531"/>
            </a:xfrm>
            <a:prstGeom prst="rect">
              <a:avLst/>
            </a:prstGeom>
          </p:spPr>
          <p:txBody>
            <a:bodyPr vert="horz" wrap="square" lIns="109697" tIns="68561" rIns="109697" bIns="68561" rtlCol="0">
              <a:spAutoFit/>
            </a:bodyPr>
            <a:lstStyle>
              <a:lvl1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3921" kern="1200" spc="0" baseline="0">
                  <a:gradFill>
                    <a:gsLst>
                      <a:gs pos="125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24097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48193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7229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12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500" dirty="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C2R Proofing Tools</a:t>
              </a:r>
            </a:p>
          </p:txBody>
        </p:sp>
        <p:sp>
          <p:nvSpPr>
            <p:cNvPr id="30" name="Text Placeholder 2">
              <a:extLst>
                <a:ext uri="{FF2B5EF4-FFF2-40B4-BE49-F238E27FC236}">
                  <a16:creationId xmlns:a16="http://schemas.microsoft.com/office/drawing/2014/main" id="{51DB79FB-DEBC-4911-ACD8-6368856E3A33}"/>
                </a:ext>
              </a:extLst>
            </p:cNvPr>
            <p:cNvSpPr txBox="1">
              <a:spLocks/>
            </p:cNvSpPr>
            <p:nvPr/>
          </p:nvSpPr>
          <p:spPr>
            <a:xfrm>
              <a:off x="4367316" y="5915355"/>
              <a:ext cx="2894091" cy="572575"/>
            </a:xfrm>
            <a:prstGeom prst="rect">
              <a:avLst/>
            </a:prstGeom>
          </p:spPr>
          <p:txBody>
            <a:bodyPr vert="horz" wrap="square" lIns="109697" tIns="68561" rIns="109697" bIns="68561" rtlCol="0">
              <a:spAutoFit/>
            </a:bodyPr>
            <a:lstStyle>
              <a:lvl1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3921" kern="1200" spc="0" baseline="0">
                  <a:gradFill>
                    <a:gsLst>
                      <a:gs pos="125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24097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48193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7229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12">
                <a:defRPr/>
              </a:pPr>
              <a:r>
                <a:rPr lang="en-US" sz="1050" dirty="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Individual proofing tools available in C2R format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C635BFE-D87A-4F55-BCE0-6E3AB17593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6240" y="5243770"/>
              <a:ext cx="1141443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FFD4380-1DD0-424E-937D-BE01FF026722}"/>
                </a:ext>
              </a:extLst>
            </p:cNvPr>
            <p:cNvGrpSpPr/>
            <p:nvPr/>
          </p:nvGrpSpPr>
          <p:grpSpPr>
            <a:xfrm>
              <a:off x="7344491" y="5401842"/>
              <a:ext cx="2894097" cy="892134"/>
              <a:chOff x="7902755" y="5401842"/>
              <a:chExt cx="2894097" cy="892134"/>
            </a:xfrm>
          </p:grpSpPr>
          <p:sp>
            <p:nvSpPr>
              <p:cNvPr id="35" name="Text Placeholder 2">
                <a:extLst>
                  <a:ext uri="{FF2B5EF4-FFF2-40B4-BE49-F238E27FC236}">
                    <a16:creationId xmlns:a16="http://schemas.microsoft.com/office/drawing/2014/main" id="{723DB2B8-FAB4-4C1D-8651-238DCBF7FE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02755" y="5401842"/>
                <a:ext cx="2894092" cy="492531"/>
              </a:xfrm>
              <a:prstGeom prst="rect">
                <a:avLst/>
              </a:prstGeom>
            </p:spPr>
            <p:txBody>
              <a:bodyPr vert="horz" wrap="square" lIns="109697" tIns="68561" rIns="109697" bIns="68561" rtlCol="0">
                <a:spAutoFit/>
              </a:bodyPr>
              <a:lstStyle>
                <a:lvl1pPr marL="0" marR="0" indent="0" algn="l" defTabSz="914367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3921" kern="1200" spc="0" baseline="0">
                    <a:gradFill>
                      <a:gsLst>
                        <a:gs pos="1250">
                          <a:schemeClr val="tx2"/>
                        </a:gs>
                        <a:gs pos="99000">
                          <a:schemeClr val="tx2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0" marR="0" indent="0" algn="l" defTabSz="914367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961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224097" marR="0" indent="0" algn="l" defTabSz="914367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961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448193" marR="0" indent="0" algn="l" defTabSz="914367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765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672290" marR="0" indent="0" algn="l" defTabSz="914367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765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512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500" dirty="0">
                    <a:solidFill>
                      <a:srgbClr val="00000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MSI-to-C2R Upgrader</a:t>
                </a:r>
              </a:p>
            </p:txBody>
          </p:sp>
          <p:sp>
            <p:nvSpPr>
              <p:cNvPr id="36" name="Text Placeholder 2">
                <a:extLst>
                  <a:ext uri="{FF2B5EF4-FFF2-40B4-BE49-F238E27FC236}">
                    <a16:creationId xmlns:a16="http://schemas.microsoft.com/office/drawing/2014/main" id="{8C050496-470C-4D37-A1B6-8FFCEE6F86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02755" y="5915354"/>
                <a:ext cx="2894097" cy="378622"/>
              </a:xfrm>
              <a:prstGeom prst="rect">
                <a:avLst/>
              </a:prstGeom>
            </p:spPr>
            <p:txBody>
              <a:bodyPr vert="horz" wrap="square" lIns="109697" tIns="68561" rIns="109697" bIns="68561" rtlCol="0">
                <a:spAutoFit/>
              </a:bodyPr>
              <a:lstStyle>
                <a:lvl1pPr marL="0" marR="0" indent="0" algn="l" defTabSz="914367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3921" kern="1200" spc="0" baseline="0">
                    <a:gradFill>
                      <a:gsLst>
                        <a:gs pos="1250">
                          <a:schemeClr val="tx2"/>
                        </a:gs>
                        <a:gs pos="99000">
                          <a:schemeClr val="tx2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0" marR="0" indent="0" algn="l" defTabSz="914367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Tx/>
                  <a:buNone/>
                  <a:tabLst/>
                  <a:defRPr sz="1961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224097" marR="0" indent="0" algn="l" defTabSz="914367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961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448193" marR="0" indent="0" algn="l" defTabSz="914367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765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672290" marR="0" indent="0" algn="l" defTabSz="914367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None/>
                  <a:tabLst/>
                  <a:defRPr sz="1765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512">
                  <a:defRPr/>
                </a:pPr>
                <a:r>
                  <a:rPr lang="en-US" sz="1050" dirty="0">
                    <a:solidFill>
                      <a:srgbClr val="000000"/>
                    </a:soli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Built into Office Deployment Tool</a:t>
                </a:r>
              </a:p>
            </p:txBody>
          </p:sp>
        </p:grpSp>
        <p:sp>
          <p:nvSpPr>
            <p:cNvPr id="38" name="Text Placeholder 2">
              <a:extLst>
                <a:ext uri="{FF2B5EF4-FFF2-40B4-BE49-F238E27FC236}">
                  <a16:creationId xmlns:a16="http://schemas.microsoft.com/office/drawing/2014/main" id="{9B48323C-9623-4341-B4B3-5A0CC9068DDD}"/>
                </a:ext>
              </a:extLst>
            </p:cNvPr>
            <p:cNvSpPr txBox="1">
              <a:spLocks/>
            </p:cNvSpPr>
            <p:nvPr/>
          </p:nvSpPr>
          <p:spPr>
            <a:xfrm>
              <a:off x="804547" y="5401841"/>
              <a:ext cx="2969744" cy="492531"/>
            </a:xfrm>
            <a:prstGeom prst="rect">
              <a:avLst/>
            </a:prstGeom>
          </p:spPr>
          <p:txBody>
            <a:bodyPr vert="horz" wrap="square" lIns="109697" tIns="68561" rIns="109697" bIns="68561" rtlCol="0">
              <a:spAutoFit/>
            </a:bodyPr>
            <a:lstStyle>
              <a:lvl1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3921" kern="1200" spc="0" baseline="0">
                  <a:gradFill>
                    <a:gsLst>
                      <a:gs pos="125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24097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48193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7229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12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50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Peer-to-Peer Downloads</a:t>
              </a:r>
            </a:p>
          </p:txBody>
        </p:sp>
        <p:sp>
          <p:nvSpPr>
            <p:cNvPr id="39" name="Text Placeholder 2">
              <a:extLst>
                <a:ext uri="{FF2B5EF4-FFF2-40B4-BE49-F238E27FC236}">
                  <a16:creationId xmlns:a16="http://schemas.microsoft.com/office/drawing/2014/main" id="{9F825695-A09D-408F-8918-996345AF9141}"/>
                </a:ext>
              </a:extLst>
            </p:cNvPr>
            <p:cNvSpPr txBox="1">
              <a:spLocks/>
            </p:cNvSpPr>
            <p:nvPr/>
          </p:nvSpPr>
          <p:spPr>
            <a:xfrm>
              <a:off x="298546" y="5915353"/>
              <a:ext cx="3981744" cy="615676"/>
            </a:xfrm>
            <a:prstGeom prst="rect">
              <a:avLst/>
            </a:prstGeom>
          </p:spPr>
          <p:txBody>
            <a:bodyPr vert="horz" wrap="square" lIns="109697" tIns="68561" rIns="109697" bIns="68561" rtlCol="0">
              <a:spAutoFit/>
            </a:bodyPr>
            <a:lstStyle>
              <a:lvl1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3921" kern="1200" spc="0" baseline="0">
                  <a:gradFill>
                    <a:gsLst>
                      <a:gs pos="1250">
                        <a:schemeClr val="tx2"/>
                      </a:gs>
                      <a:gs pos="99000">
                        <a:schemeClr val="tx2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224097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961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448193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672290" marR="0" indent="0" algn="l" defTabSz="914367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1765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644">
                <a:defRPr/>
              </a:pPr>
              <a:r>
                <a:rPr lang="en-US" sz="1050" dirty="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Configuration Manager P2P</a:t>
              </a:r>
            </a:p>
            <a:p>
              <a:pPr algn="ctr" defTabSz="685644">
                <a:defRPr/>
              </a:pPr>
              <a:r>
                <a:rPr lang="en-US" sz="1050" dirty="0">
                  <a:solidFill>
                    <a:srgbClr val="000000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Windows 10 Delivery 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537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a16="http://schemas.microsoft.com/office/drawing/2014/main" xmlns:c="http://schemas.openxmlformats.org/drawingml/2006/chart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1930" y="217134"/>
            <a:ext cx="8741880" cy="366591"/>
          </a:xfrm>
        </p:spPr>
        <p:txBody>
          <a:bodyPr>
            <a:normAutofit fontScale="90000"/>
          </a:bodyPr>
          <a:lstStyle/>
          <a:p>
            <a:r>
              <a:rPr lang="en-US" dirty="0"/>
              <a:t>Office 365 </a:t>
            </a:r>
            <a:r>
              <a:rPr lang="en-US" dirty="0" err="1"/>
              <a:t>ProPlus</a:t>
            </a:r>
            <a:r>
              <a:rPr lang="en-US" dirty="0"/>
              <a:t> and Office 2019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403623" y="769144"/>
            <a:ext cx="8740378" cy="4238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5E79"/>
                </a:solidFill>
              </a:rPr>
              <a:t>Supported Enterprise Deployment Scenarios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966920" y="3901041"/>
            <a:ext cx="1287444" cy="1147378"/>
            <a:chOff x="4665663" y="4564062"/>
            <a:chExt cx="1751013" cy="1560513"/>
          </a:xfrm>
        </p:grpSpPr>
        <p:grpSp>
          <p:nvGrpSpPr>
            <p:cNvPr id="9" name="Group 8"/>
            <p:cNvGrpSpPr>
              <a:grpSpLocks noChangeAspect="1"/>
            </p:cNvGrpSpPr>
            <p:nvPr/>
          </p:nvGrpSpPr>
          <p:grpSpPr bwMode="auto">
            <a:xfrm>
              <a:off x="4665663" y="4564062"/>
              <a:ext cx="1751013" cy="1560513"/>
              <a:chOff x="514" y="2224"/>
              <a:chExt cx="1103" cy="983"/>
            </a:xfrm>
          </p:grpSpPr>
          <p:sp>
            <p:nvSpPr>
              <p:cNvPr id="11" name="AutoShape 10"/>
              <p:cNvSpPr>
                <a:spLocks noChangeAspect="1" noChangeArrowheads="1" noTextEdit="1"/>
              </p:cNvSpPr>
              <p:nvPr/>
            </p:nvSpPr>
            <p:spPr bwMode="auto">
              <a:xfrm>
                <a:off x="514" y="2224"/>
                <a:ext cx="1103" cy="9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2" name="Freeform 12"/>
              <p:cNvSpPr>
                <a:spLocks/>
              </p:cNvSpPr>
              <p:nvPr/>
            </p:nvSpPr>
            <p:spPr bwMode="auto">
              <a:xfrm>
                <a:off x="765" y="2894"/>
                <a:ext cx="595" cy="61"/>
              </a:xfrm>
              <a:custGeom>
                <a:avLst/>
                <a:gdLst>
                  <a:gd name="T0" fmla="*/ 546 w 595"/>
                  <a:gd name="T1" fmla="*/ 0 h 61"/>
                  <a:gd name="T2" fmla="*/ 49 w 595"/>
                  <a:gd name="T3" fmla="*/ 0 h 61"/>
                  <a:gd name="T4" fmla="*/ 0 w 595"/>
                  <a:gd name="T5" fmla="*/ 61 h 61"/>
                  <a:gd name="T6" fmla="*/ 595 w 595"/>
                  <a:gd name="T7" fmla="*/ 61 h 61"/>
                  <a:gd name="T8" fmla="*/ 546 w 595"/>
                  <a:gd name="T9" fmla="*/ 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5" h="61">
                    <a:moveTo>
                      <a:pt x="546" y="0"/>
                    </a:moveTo>
                    <a:lnTo>
                      <a:pt x="49" y="0"/>
                    </a:lnTo>
                    <a:lnTo>
                      <a:pt x="0" y="61"/>
                    </a:lnTo>
                    <a:lnTo>
                      <a:pt x="595" y="61"/>
                    </a:lnTo>
                    <a:lnTo>
                      <a:pt x="546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765" y="2955"/>
                <a:ext cx="595" cy="18"/>
              </a:xfrm>
              <a:prstGeom prst="rect">
                <a:avLst/>
              </a:pr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943" y="2771"/>
                <a:ext cx="233" cy="153"/>
              </a:xfrm>
              <a:prstGeom prst="rect">
                <a:avLst/>
              </a:pr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5" name="Freeform 15"/>
              <p:cNvSpPr>
                <a:spLocks/>
              </p:cNvSpPr>
              <p:nvPr/>
            </p:nvSpPr>
            <p:spPr bwMode="auto">
              <a:xfrm>
                <a:off x="514" y="3023"/>
                <a:ext cx="1097" cy="165"/>
              </a:xfrm>
              <a:custGeom>
                <a:avLst/>
                <a:gdLst>
                  <a:gd name="T0" fmla="*/ 932 w 1097"/>
                  <a:gd name="T1" fmla="*/ 0 h 165"/>
                  <a:gd name="T2" fmla="*/ 147 w 1097"/>
                  <a:gd name="T3" fmla="*/ 0 h 165"/>
                  <a:gd name="T4" fmla="*/ 0 w 1097"/>
                  <a:gd name="T5" fmla="*/ 165 h 165"/>
                  <a:gd name="T6" fmla="*/ 1097 w 1097"/>
                  <a:gd name="T7" fmla="*/ 165 h 165"/>
                  <a:gd name="T8" fmla="*/ 932 w 1097"/>
                  <a:gd name="T9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7" h="165">
                    <a:moveTo>
                      <a:pt x="932" y="0"/>
                    </a:moveTo>
                    <a:lnTo>
                      <a:pt x="147" y="0"/>
                    </a:lnTo>
                    <a:lnTo>
                      <a:pt x="0" y="165"/>
                    </a:lnTo>
                    <a:lnTo>
                      <a:pt x="1097" y="165"/>
                    </a:lnTo>
                    <a:lnTo>
                      <a:pt x="932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6" name="Freeform 16"/>
              <p:cNvSpPr>
                <a:spLocks/>
              </p:cNvSpPr>
              <p:nvPr/>
            </p:nvSpPr>
            <p:spPr bwMode="auto">
              <a:xfrm>
                <a:off x="539" y="2224"/>
                <a:ext cx="1048" cy="608"/>
              </a:xfrm>
              <a:custGeom>
                <a:avLst/>
                <a:gdLst>
                  <a:gd name="T0" fmla="*/ 171 w 171"/>
                  <a:gd name="T1" fmla="*/ 89 h 99"/>
                  <a:gd name="T2" fmla="*/ 161 w 171"/>
                  <a:gd name="T3" fmla="*/ 99 h 99"/>
                  <a:gd name="T4" fmla="*/ 9 w 171"/>
                  <a:gd name="T5" fmla="*/ 99 h 99"/>
                  <a:gd name="T6" fmla="*/ 0 w 171"/>
                  <a:gd name="T7" fmla="*/ 89 h 99"/>
                  <a:gd name="T8" fmla="*/ 0 w 171"/>
                  <a:gd name="T9" fmla="*/ 9 h 99"/>
                  <a:gd name="T10" fmla="*/ 9 w 171"/>
                  <a:gd name="T11" fmla="*/ 0 h 99"/>
                  <a:gd name="T12" fmla="*/ 161 w 171"/>
                  <a:gd name="T13" fmla="*/ 0 h 99"/>
                  <a:gd name="T14" fmla="*/ 171 w 171"/>
                  <a:gd name="T15" fmla="*/ 9 h 99"/>
                  <a:gd name="T16" fmla="*/ 171 w 171"/>
                  <a:gd name="T17" fmla="*/ 8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1" h="99">
                    <a:moveTo>
                      <a:pt x="171" y="89"/>
                    </a:moveTo>
                    <a:cubicBezTo>
                      <a:pt x="171" y="94"/>
                      <a:pt x="167" y="99"/>
                      <a:pt x="161" y="99"/>
                    </a:cubicBezTo>
                    <a:cubicBezTo>
                      <a:pt x="9" y="99"/>
                      <a:pt x="9" y="99"/>
                      <a:pt x="9" y="99"/>
                    </a:cubicBezTo>
                    <a:cubicBezTo>
                      <a:pt x="4" y="99"/>
                      <a:pt x="0" y="94"/>
                      <a:pt x="0" y="8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4"/>
                      <a:pt x="4" y="0"/>
                      <a:pt x="9" y="0"/>
                    </a:cubicBezTo>
                    <a:cubicBezTo>
                      <a:pt x="161" y="0"/>
                      <a:pt x="161" y="0"/>
                      <a:pt x="161" y="0"/>
                    </a:cubicBezTo>
                    <a:cubicBezTo>
                      <a:pt x="167" y="0"/>
                      <a:pt x="171" y="4"/>
                      <a:pt x="171" y="9"/>
                    </a:cubicBezTo>
                    <a:lnTo>
                      <a:pt x="171" y="89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7" name="Rectangle 16"/>
              <p:cNvSpPr>
                <a:spLocks noChangeArrowheads="1"/>
              </p:cNvSpPr>
              <p:nvPr/>
            </p:nvSpPr>
            <p:spPr bwMode="auto">
              <a:xfrm>
                <a:off x="594" y="2279"/>
                <a:ext cx="944" cy="492"/>
              </a:xfrm>
              <a:prstGeom prst="rect">
                <a:avLst/>
              </a:prstGeom>
              <a:solidFill>
                <a:srgbClr val="003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8" name="Rectangle 17"/>
              <p:cNvSpPr>
                <a:spLocks noChangeArrowheads="1"/>
              </p:cNvSpPr>
              <p:nvPr/>
            </p:nvSpPr>
            <p:spPr bwMode="auto">
              <a:xfrm>
                <a:off x="943" y="2832"/>
                <a:ext cx="233" cy="3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9" name="Rectangle 18"/>
              <p:cNvSpPr>
                <a:spLocks noChangeArrowheads="1"/>
              </p:cNvSpPr>
              <p:nvPr/>
            </p:nvSpPr>
            <p:spPr bwMode="auto">
              <a:xfrm>
                <a:off x="514" y="3188"/>
                <a:ext cx="1097" cy="19"/>
              </a:xfrm>
              <a:prstGeom prst="rect">
                <a:avLst/>
              </a:pr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0" name="Oval 19"/>
              <p:cNvSpPr>
                <a:spLocks noChangeArrowheads="1"/>
              </p:cNvSpPr>
              <p:nvPr/>
            </p:nvSpPr>
            <p:spPr bwMode="auto">
              <a:xfrm>
                <a:off x="1047" y="2236"/>
                <a:ext cx="31" cy="25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1" name="Freeform 21"/>
              <p:cNvSpPr>
                <a:spLocks/>
              </p:cNvSpPr>
              <p:nvPr/>
            </p:nvSpPr>
            <p:spPr bwMode="auto">
              <a:xfrm>
                <a:off x="569" y="3041"/>
                <a:ext cx="981" cy="123"/>
              </a:xfrm>
              <a:custGeom>
                <a:avLst/>
                <a:gdLst>
                  <a:gd name="T0" fmla="*/ 870 w 981"/>
                  <a:gd name="T1" fmla="*/ 0 h 123"/>
                  <a:gd name="T2" fmla="*/ 105 w 981"/>
                  <a:gd name="T3" fmla="*/ 0 h 123"/>
                  <a:gd name="T4" fmla="*/ 0 w 981"/>
                  <a:gd name="T5" fmla="*/ 123 h 123"/>
                  <a:gd name="T6" fmla="*/ 981 w 981"/>
                  <a:gd name="T7" fmla="*/ 123 h 123"/>
                  <a:gd name="T8" fmla="*/ 870 w 981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1" h="123">
                    <a:moveTo>
                      <a:pt x="870" y="0"/>
                    </a:moveTo>
                    <a:lnTo>
                      <a:pt x="105" y="0"/>
                    </a:lnTo>
                    <a:lnTo>
                      <a:pt x="0" y="123"/>
                    </a:lnTo>
                    <a:lnTo>
                      <a:pt x="981" y="123"/>
                    </a:lnTo>
                    <a:lnTo>
                      <a:pt x="87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2" name="Freeform 22"/>
              <p:cNvSpPr>
                <a:spLocks noEditPoints="1"/>
              </p:cNvSpPr>
              <p:nvPr/>
            </p:nvSpPr>
            <p:spPr bwMode="auto">
              <a:xfrm>
                <a:off x="582" y="3035"/>
                <a:ext cx="949" cy="147"/>
              </a:xfrm>
              <a:custGeom>
                <a:avLst/>
                <a:gdLst>
                  <a:gd name="T0" fmla="*/ 857 w 949"/>
                  <a:gd name="T1" fmla="*/ 86 h 147"/>
                  <a:gd name="T2" fmla="*/ 833 w 949"/>
                  <a:gd name="T3" fmla="*/ 61 h 147"/>
                  <a:gd name="T4" fmla="*/ 900 w 949"/>
                  <a:gd name="T5" fmla="*/ 31 h 147"/>
                  <a:gd name="T6" fmla="*/ 790 w 949"/>
                  <a:gd name="T7" fmla="*/ 6 h 147"/>
                  <a:gd name="T8" fmla="*/ 772 w 949"/>
                  <a:gd name="T9" fmla="*/ 24 h 147"/>
                  <a:gd name="T10" fmla="*/ 631 w 949"/>
                  <a:gd name="T11" fmla="*/ 0 h 147"/>
                  <a:gd name="T12" fmla="*/ 606 w 949"/>
                  <a:gd name="T13" fmla="*/ 24 h 147"/>
                  <a:gd name="T14" fmla="*/ 539 w 949"/>
                  <a:gd name="T15" fmla="*/ 0 h 147"/>
                  <a:gd name="T16" fmla="*/ 502 w 949"/>
                  <a:gd name="T17" fmla="*/ 24 h 147"/>
                  <a:gd name="T18" fmla="*/ 441 w 949"/>
                  <a:gd name="T19" fmla="*/ 6 h 147"/>
                  <a:gd name="T20" fmla="*/ 404 w 949"/>
                  <a:gd name="T21" fmla="*/ 24 h 147"/>
                  <a:gd name="T22" fmla="*/ 349 w 949"/>
                  <a:gd name="T23" fmla="*/ 6 h 147"/>
                  <a:gd name="T24" fmla="*/ 306 w 949"/>
                  <a:gd name="T25" fmla="*/ 24 h 147"/>
                  <a:gd name="T26" fmla="*/ 190 w 949"/>
                  <a:gd name="T27" fmla="*/ 24 h 147"/>
                  <a:gd name="T28" fmla="*/ 171 w 949"/>
                  <a:gd name="T29" fmla="*/ 24 h 147"/>
                  <a:gd name="T30" fmla="*/ 141 w 949"/>
                  <a:gd name="T31" fmla="*/ 55 h 147"/>
                  <a:gd name="T32" fmla="*/ 122 w 949"/>
                  <a:gd name="T33" fmla="*/ 86 h 147"/>
                  <a:gd name="T34" fmla="*/ 122 w 949"/>
                  <a:gd name="T35" fmla="*/ 92 h 147"/>
                  <a:gd name="T36" fmla="*/ 159 w 949"/>
                  <a:gd name="T37" fmla="*/ 92 h 147"/>
                  <a:gd name="T38" fmla="*/ 214 w 949"/>
                  <a:gd name="T39" fmla="*/ 92 h 147"/>
                  <a:gd name="T40" fmla="*/ 232 w 949"/>
                  <a:gd name="T41" fmla="*/ 129 h 147"/>
                  <a:gd name="T42" fmla="*/ 288 w 949"/>
                  <a:gd name="T43" fmla="*/ 92 h 147"/>
                  <a:gd name="T44" fmla="*/ 312 w 949"/>
                  <a:gd name="T45" fmla="*/ 135 h 147"/>
                  <a:gd name="T46" fmla="*/ 631 w 949"/>
                  <a:gd name="T47" fmla="*/ 92 h 147"/>
                  <a:gd name="T48" fmla="*/ 704 w 949"/>
                  <a:gd name="T49" fmla="*/ 92 h 147"/>
                  <a:gd name="T50" fmla="*/ 815 w 949"/>
                  <a:gd name="T51" fmla="*/ 147 h 147"/>
                  <a:gd name="T52" fmla="*/ 821 w 949"/>
                  <a:gd name="T53" fmla="*/ 92 h 147"/>
                  <a:gd name="T54" fmla="*/ 894 w 949"/>
                  <a:gd name="T55" fmla="*/ 92 h 147"/>
                  <a:gd name="T56" fmla="*/ 949 w 949"/>
                  <a:gd name="T57" fmla="*/ 86 h 147"/>
                  <a:gd name="T58" fmla="*/ 808 w 949"/>
                  <a:gd name="T59" fmla="*/ 31 h 147"/>
                  <a:gd name="T60" fmla="*/ 778 w 949"/>
                  <a:gd name="T61" fmla="*/ 31 h 147"/>
                  <a:gd name="T62" fmla="*/ 281 w 949"/>
                  <a:gd name="T63" fmla="*/ 61 h 147"/>
                  <a:gd name="T64" fmla="*/ 281 w 949"/>
                  <a:gd name="T65" fmla="*/ 55 h 147"/>
                  <a:gd name="T66" fmla="*/ 355 w 949"/>
                  <a:gd name="T67" fmla="*/ 31 h 147"/>
                  <a:gd name="T68" fmla="*/ 618 w 949"/>
                  <a:gd name="T69" fmla="*/ 31 h 147"/>
                  <a:gd name="T70" fmla="*/ 588 w 949"/>
                  <a:gd name="T71" fmla="*/ 31 h 147"/>
                  <a:gd name="T72" fmla="*/ 557 w 949"/>
                  <a:gd name="T73" fmla="*/ 55 h 147"/>
                  <a:gd name="T74" fmla="*/ 490 w 949"/>
                  <a:gd name="T75" fmla="*/ 55 h 147"/>
                  <a:gd name="T76" fmla="*/ 422 w 949"/>
                  <a:gd name="T77" fmla="*/ 55 h 147"/>
                  <a:gd name="T78" fmla="*/ 392 w 949"/>
                  <a:gd name="T79" fmla="*/ 31 h 147"/>
                  <a:gd name="T80" fmla="*/ 386 w 949"/>
                  <a:gd name="T81" fmla="*/ 31 h 147"/>
                  <a:gd name="T82" fmla="*/ 355 w 949"/>
                  <a:gd name="T83" fmla="*/ 61 h 147"/>
                  <a:gd name="T84" fmla="*/ 392 w 949"/>
                  <a:gd name="T85" fmla="*/ 61 h 147"/>
                  <a:gd name="T86" fmla="*/ 459 w 949"/>
                  <a:gd name="T87" fmla="*/ 61 h 147"/>
                  <a:gd name="T88" fmla="*/ 496 w 949"/>
                  <a:gd name="T89" fmla="*/ 61 h 147"/>
                  <a:gd name="T90" fmla="*/ 533 w 949"/>
                  <a:gd name="T91" fmla="*/ 86 h 147"/>
                  <a:gd name="T92" fmla="*/ 539 w 949"/>
                  <a:gd name="T93" fmla="*/ 86 h 147"/>
                  <a:gd name="T94" fmla="*/ 569 w 949"/>
                  <a:gd name="T95" fmla="*/ 61 h 147"/>
                  <a:gd name="T96" fmla="*/ 631 w 949"/>
                  <a:gd name="T97" fmla="*/ 55 h 147"/>
                  <a:gd name="T98" fmla="*/ 288 w 949"/>
                  <a:gd name="T99" fmla="*/ 31 h 147"/>
                  <a:gd name="T100" fmla="*/ 190 w 949"/>
                  <a:gd name="T101" fmla="*/ 31 h 147"/>
                  <a:gd name="T102" fmla="*/ 159 w 949"/>
                  <a:gd name="T103" fmla="*/ 86 h 147"/>
                  <a:gd name="T104" fmla="*/ 165 w 949"/>
                  <a:gd name="T105" fmla="*/ 86 h 147"/>
                  <a:gd name="T106" fmla="*/ 202 w 949"/>
                  <a:gd name="T107" fmla="*/ 86 h 147"/>
                  <a:gd name="T108" fmla="*/ 275 w 949"/>
                  <a:gd name="T109" fmla="*/ 86 h 147"/>
                  <a:gd name="T110" fmla="*/ 649 w 949"/>
                  <a:gd name="T111" fmla="*/ 86 h 147"/>
                  <a:gd name="T112" fmla="*/ 778 w 949"/>
                  <a:gd name="T113" fmla="*/ 86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49" h="147">
                    <a:moveTo>
                      <a:pt x="949" y="86"/>
                    </a:moveTo>
                    <a:lnTo>
                      <a:pt x="894" y="86"/>
                    </a:lnTo>
                    <a:lnTo>
                      <a:pt x="894" y="86"/>
                    </a:lnTo>
                    <a:lnTo>
                      <a:pt x="894" y="86"/>
                    </a:lnTo>
                    <a:lnTo>
                      <a:pt x="857" y="86"/>
                    </a:lnTo>
                    <a:lnTo>
                      <a:pt x="857" y="86"/>
                    </a:lnTo>
                    <a:lnTo>
                      <a:pt x="857" y="86"/>
                    </a:lnTo>
                    <a:lnTo>
                      <a:pt x="821" y="86"/>
                    </a:lnTo>
                    <a:lnTo>
                      <a:pt x="802" y="61"/>
                    </a:lnTo>
                    <a:lnTo>
                      <a:pt x="833" y="61"/>
                    </a:lnTo>
                    <a:lnTo>
                      <a:pt x="833" y="61"/>
                    </a:lnTo>
                    <a:lnTo>
                      <a:pt x="833" y="61"/>
                    </a:lnTo>
                    <a:lnTo>
                      <a:pt x="925" y="61"/>
                    </a:lnTo>
                    <a:lnTo>
                      <a:pt x="925" y="55"/>
                    </a:lnTo>
                    <a:lnTo>
                      <a:pt x="833" y="55"/>
                    </a:lnTo>
                    <a:lnTo>
                      <a:pt x="833" y="55"/>
                    </a:lnTo>
                    <a:lnTo>
                      <a:pt x="815" y="31"/>
                    </a:lnTo>
                    <a:lnTo>
                      <a:pt x="900" y="31"/>
                    </a:lnTo>
                    <a:lnTo>
                      <a:pt x="900" y="24"/>
                    </a:lnTo>
                    <a:lnTo>
                      <a:pt x="815" y="24"/>
                    </a:lnTo>
                    <a:lnTo>
                      <a:pt x="815" y="24"/>
                    </a:lnTo>
                    <a:lnTo>
                      <a:pt x="815" y="24"/>
                    </a:lnTo>
                    <a:lnTo>
                      <a:pt x="796" y="0"/>
                    </a:lnTo>
                    <a:lnTo>
                      <a:pt x="790" y="6"/>
                    </a:lnTo>
                    <a:lnTo>
                      <a:pt x="808" y="24"/>
                    </a:lnTo>
                    <a:lnTo>
                      <a:pt x="778" y="24"/>
                    </a:lnTo>
                    <a:lnTo>
                      <a:pt x="778" y="24"/>
                    </a:lnTo>
                    <a:lnTo>
                      <a:pt x="766" y="0"/>
                    </a:lnTo>
                    <a:lnTo>
                      <a:pt x="759" y="6"/>
                    </a:lnTo>
                    <a:lnTo>
                      <a:pt x="772" y="24"/>
                    </a:lnTo>
                    <a:lnTo>
                      <a:pt x="741" y="24"/>
                    </a:lnTo>
                    <a:lnTo>
                      <a:pt x="729" y="0"/>
                    </a:lnTo>
                    <a:lnTo>
                      <a:pt x="698" y="0"/>
                    </a:lnTo>
                    <a:lnTo>
                      <a:pt x="710" y="24"/>
                    </a:lnTo>
                    <a:lnTo>
                      <a:pt x="643" y="24"/>
                    </a:lnTo>
                    <a:lnTo>
                      <a:pt x="631" y="0"/>
                    </a:lnTo>
                    <a:lnTo>
                      <a:pt x="631" y="6"/>
                    </a:lnTo>
                    <a:lnTo>
                      <a:pt x="637" y="24"/>
                    </a:lnTo>
                    <a:lnTo>
                      <a:pt x="606" y="24"/>
                    </a:lnTo>
                    <a:lnTo>
                      <a:pt x="600" y="6"/>
                    </a:lnTo>
                    <a:lnTo>
                      <a:pt x="600" y="6"/>
                    </a:lnTo>
                    <a:lnTo>
                      <a:pt x="606" y="24"/>
                    </a:lnTo>
                    <a:lnTo>
                      <a:pt x="576" y="24"/>
                    </a:lnTo>
                    <a:lnTo>
                      <a:pt x="569" y="0"/>
                    </a:lnTo>
                    <a:lnTo>
                      <a:pt x="563" y="6"/>
                    </a:lnTo>
                    <a:lnTo>
                      <a:pt x="569" y="24"/>
                    </a:lnTo>
                    <a:lnTo>
                      <a:pt x="539" y="24"/>
                    </a:lnTo>
                    <a:lnTo>
                      <a:pt x="539" y="0"/>
                    </a:lnTo>
                    <a:lnTo>
                      <a:pt x="533" y="6"/>
                    </a:lnTo>
                    <a:lnTo>
                      <a:pt x="539" y="24"/>
                    </a:lnTo>
                    <a:lnTo>
                      <a:pt x="508" y="24"/>
                    </a:lnTo>
                    <a:lnTo>
                      <a:pt x="508" y="6"/>
                    </a:lnTo>
                    <a:lnTo>
                      <a:pt x="502" y="6"/>
                    </a:lnTo>
                    <a:lnTo>
                      <a:pt x="502" y="24"/>
                    </a:lnTo>
                    <a:lnTo>
                      <a:pt x="478" y="24"/>
                    </a:lnTo>
                    <a:lnTo>
                      <a:pt x="478" y="6"/>
                    </a:lnTo>
                    <a:lnTo>
                      <a:pt x="471" y="6"/>
                    </a:lnTo>
                    <a:lnTo>
                      <a:pt x="471" y="24"/>
                    </a:lnTo>
                    <a:lnTo>
                      <a:pt x="441" y="24"/>
                    </a:lnTo>
                    <a:lnTo>
                      <a:pt x="441" y="6"/>
                    </a:lnTo>
                    <a:lnTo>
                      <a:pt x="441" y="6"/>
                    </a:lnTo>
                    <a:lnTo>
                      <a:pt x="441" y="24"/>
                    </a:lnTo>
                    <a:lnTo>
                      <a:pt x="410" y="24"/>
                    </a:lnTo>
                    <a:lnTo>
                      <a:pt x="410" y="6"/>
                    </a:lnTo>
                    <a:lnTo>
                      <a:pt x="410" y="0"/>
                    </a:lnTo>
                    <a:lnTo>
                      <a:pt x="404" y="24"/>
                    </a:lnTo>
                    <a:lnTo>
                      <a:pt x="373" y="24"/>
                    </a:lnTo>
                    <a:lnTo>
                      <a:pt x="380" y="6"/>
                    </a:lnTo>
                    <a:lnTo>
                      <a:pt x="373" y="6"/>
                    </a:lnTo>
                    <a:lnTo>
                      <a:pt x="373" y="24"/>
                    </a:lnTo>
                    <a:lnTo>
                      <a:pt x="343" y="24"/>
                    </a:lnTo>
                    <a:lnTo>
                      <a:pt x="349" y="6"/>
                    </a:lnTo>
                    <a:lnTo>
                      <a:pt x="349" y="0"/>
                    </a:lnTo>
                    <a:lnTo>
                      <a:pt x="337" y="24"/>
                    </a:lnTo>
                    <a:lnTo>
                      <a:pt x="312" y="24"/>
                    </a:lnTo>
                    <a:lnTo>
                      <a:pt x="318" y="6"/>
                    </a:lnTo>
                    <a:lnTo>
                      <a:pt x="312" y="0"/>
                    </a:lnTo>
                    <a:lnTo>
                      <a:pt x="306" y="24"/>
                    </a:lnTo>
                    <a:lnTo>
                      <a:pt x="275" y="24"/>
                    </a:lnTo>
                    <a:lnTo>
                      <a:pt x="288" y="6"/>
                    </a:lnTo>
                    <a:lnTo>
                      <a:pt x="281" y="0"/>
                    </a:lnTo>
                    <a:lnTo>
                      <a:pt x="269" y="24"/>
                    </a:lnTo>
                    <a:lnTo>
                      <a:pt x="190" y="24"/>
                    </a:lnTo>
                    <a:lnTo>
                      <a:pt x="190" y="24"/>
                    </a:lnTo>
                    <a:lnTo>
                      <a:pt x="190" y="24"/>
                    </a:lnTo>
                    <a:lnTo>
                      <a:pt x="177" y="24"/>
                    </a:lnTo>
                    <a:lnTo>
                      <a:pt x="190" y="6"/>
                    </a:lnTo>
                    <a:lnTo>
                      <a:pt x="190" y="0"/>
                    </a:lnTo>
                    <a:lnTo>
                      <a:pt x="171" y="24"/>
                    </a:lnTo>
                    <a:lnTo>
                      <a:pt x="171" y="24"/>
                    </a:lnTo>
                    <a:lnTo>
                      <a:pt x="49" y="24"/>
                    </a:lnTo>
                    <a:lnTo>
                      <a:pt x="49" y="31"/>
                    </a:lnTo>
                    <a:lnTo>
                      <a:pt x="183" y="31"/>
                    </a:lnTo>
                    <a:lnTo>
                      <a:pt x="171" y="55"/>
                    </a:lnTo>
                    <a:lnTo>
                      <a:pt x="171" y="55"/>
                    </a:lnTo>
                    <a:lnTo>
                      <a:pt x="141" y="55"/>
                    </a:lnTo>
                    <a:lnTo>
                      <a:pt x="141" y="55"/>
                    </a:lnTo>
                    <a:lnTo>
                      <a:pt x="141" y="55"/>
                    </a:lnTo>
                    <a:lnTo>
                      <a:pt x="30" y="55"/>
                    </a:lnTo>
                    <a:lnTo>
                      <a:pt x="30" y="61"/>
                    </a:lnTo>
                    <a:lnTo>
                      <a:pt x="141" y="61"/>
                    </a:lnTo>
                    <a:lnTo>
                      <a:pt x="122" y="86"/>
                    </a:lnTo>
                    <a:lnTo>
                      <a:pt x="122" y="86"/>
                    </a:lnTo>
                    <a:lnTo>
                      <a:pt x="0" y="86"/>
                    </a:lnTo>
                    <a:lnTo>
                      <a:pt x="0" y="92"/>
                    </a:lnTo>
                    <a:lnTo>
                      <a:pt x="122" y="92"/>
                    </a:lnTo>
                    <a:lnTo>
                      <a:pt x="122" y="92"/>
                    </a:lnTo>
                    <a:lnTo>
                      <a:pt x="122" y="92"/>
                    </a:lnTo>
                    <a:lnTo>
                      <a:pt x="134" y="92"/>
                    </a:lnTo>
                    <a:lnTo>
                      <a:pt x="110" y="135"/>
                    </a:lnTo>
                    <a:lnTo>
                      <a:pt x="110" y="141"/>
                    </a:lnTo>
                    <a:lnTo>
                      <a:pt x="141" y="92"/>
                    </a:lnTo>
                    <a:lnTo>
                      <a:pt x="141" y="92"/>
                    </a:lnTo>
                    <a:lnTo>
                      <a:pt x="159" y="92"/>
                    </a:lnTo>
                    <a:lnTo>
                      <a:pt x="159" y="92"/>
                    </a:lnTo>
                    <a:lnTo>
                      <a:pt x="159" y="92"/>
                    </a:lnTo>
                    <a:lnTo>
                      <a:pt x="196" y="92"/>
                    </a:lnTo>
                    <a:lnTo>
                      <a:pt x="196" y="98"/>
                    </a:lnTo>
                    <a:lnTo>
                      <a:pt x="196" y="92"/>
                    </a:lnTo>
                    <a:lnTo>
                      <a:pt x="214" y="92"/>
                    </a:lnTo>
                    <a:lnTo>
                      <a:pt x="190" y="135"/>
                    </a:lnTo>
                    <a:lnTo>
                      <a:pt x="196" y="141"/>
                    </a:lnTo>
                    <a:lnTo>
                      <a:pt x="214" y="98"/>
                    </a:lnTo>
                    <a:lnTo>
                      <a:pt x="214" y="92"/>
                    </a:lnTo>
                    <a:lnTo>
                      <a:pt x="251" y="92"/>
                    </a:lnTo>
                    <a:lnTo>
                      <a:pt x="232" y="129"/>
                    </a:lnTo>
                    <a:lnTo>
                      <a:pt x="239" y="135"/>
                    </a:lnTo>
                    <a:lnTo>
                      <a:pt x="257" y="92"/>
                    </a:lnTo>
                    <a:lnTo>
                      <a:pt x="269" y="92"/>
                    </a:lnTo>
                    <a:lnTo>
                      <a:pt x="275" y="92"/>
                    </a:lnTo>
                    <a:lnTo>
                      <a:pt x="275" y="92"/>
                    </a:lnTo>
                    <a:lnTo>
                      <a:pt x="288" y="92"/>
                    </a:lnTo>
                    <a:lnTo>
                      <a:pt x="275" y="135"/>
                    </a:lnTo>
                    <a:lnTo>
                      <a:pt x="275" y="141"/>
                    </a:lnTo>
                    <a:lnTo>
                      <a:pt x="294" y="92"/>
                    </a:lnTo>
                    <a:lnTo>
                      <a:pt x="294" y="92"/>
                    </a:lnTo>
                    <a:lnTo>
                      <a:pt x="324" y="92"/>
                    </a:lnTo>
                    <a:lnTo>
                      <a:pt x="312" y="135"/>
                    </a:lnTo>
                    <a:lnTo>
                      <a:pt x="318" y="135"/>
                    </a:lnTo>
                    <a:lnTo>
                      <a:pt x="330" y="92"/>
                    </a:lnTo>
                    <a:lnTo>
                      <a:pt x="631" y="92"/>
                    </a:lnTo>
                    <a:lnTo>
                      <a:pt x="643" y="135"/>
                    </a:lnTo>
                    <a:lnTo>
                      <a:pt x="643" y="129"/>
                    </a:lnTo>
                    <a:lnTo>
                      <a:pt x="631" y="92"/>
                    </a:lnTo>
                    <a:lnTo>
                      <a:pt x="668" y="92"/>
                    </a:lnTo>
                    <a:lnTo>
                      <a:pt x="668" y="92"/>
                    </a:lnTo>
                    <a:lnTo>
                      <a:pt x="680" y="135"/>
                    </a:lnTo>
                    <a:lnTo>
                      <a:pt x="686" y="129"/>
                    </a:lnTo>
                    <a:lnTo>
                      <a:pt x="674" y="92"/>
                    </a:lnTo>
                    <a:lnTo>
                      <a:pt x="704" y="92"/>
                    </a:lnTo>
                    <a:lnTo>
                      <a:pt x="723" y="135"/>
                    </a:lnTo>
                    <a:lnTo>
                      <a:pt x="723" y="129"/>
                    </a:lnTo>
                    <a:lnTo>
                      <a:pt x="710" y="92"/>
                    </a:lnTo>
                    <a:lnTo>
                      <a:pt x="747" y="92"/>
                    </a:lnTo>
                    <a:lnTo>
                      <a:pt x="772" y="147"/>
                    </a:lnTo>
                    <a:lnTo>
                      <a:pt x="815" y="147"/>
                    </a:lnTo>
                    <a:lnTo>
                      <a:pt x="784" y="92"/>
                    </a:lnTo>
                    <a:lnTo>
                      <a:pt x="815" y="92"/>
                    </a:lnTo>
                    <a:lnTo>
                      <a:pt x="815" y="92"/>
                    </a:lnTo>
                    <a:lnTo>
                      <a:pt x="851" y="147"/>
                    </a:lnTo>
                    <a:lnTo>
                      <a:pt x="851" y="141"/>
                    </a:lnTo>
                    <a:lnTo>
                      <a:pt x="821" y="92"/>
                    </a:lnTo>
                    <a:lnTo>
                      <a:pt x="857" y="92"/>
                    </a:lnTo>
                    <a:lnTo>
                      <a:pt x="857" y="92"/>
                    </a:lnTo>
                    <a:lnTo>
                      <a:pt x="888" y="141"/>
                    </a:lnTo>
                    <a:lnTo>
                      <a:pt x="888" y="135"/>
                    </a:lnTo>
                    <a:lnTo>
                      <a:pt x="864" y="92"/>
                    </a:lnTo>
                    <a:lnTo>
                      <a:pt x="894" y="92"/>
                    </a:lnTo>
                    <a:lnTo>
                      <a:pt x="894" y="92"/>
                    </a:lnTo>
                    <a:lnTo>
                      <a:pt x="925" y="141"/>
                    </a:lnTo>
                    <a:lnTo>
                      <a:pt x="931" y="135"/>
                    </a:lnTo>
                    <a:lnTo>
                      <a:pt x="900" y="92"/>
                    </a:lnTo>
                    <a:lnTo>
                      <a:pt x="949" y="92"/>
                    </a:lnTo>
                    <a:lnTo>
                      <a:pt x="949" y="86"/>
                    </a:lnTo>
                    <a:close/>
                    <a:moveTo>
                      <a:pt x="778" y="31"/>
                    </a:moveTo>
                    <a:lnTo>
                      <a:pt x="778" y="31"/>
                    </a:lnTo>
                    <a:lnTo>
                      <a:pt x="778" y="31"/>
                    </a:lnTo>
                    <a:lnTo>
                      <a:pt x="808" y="31"/>
                    </a:lnTo>
                    <a:lnTo>
                      <a:pt x="808" y="31"/>
                    </a:lnTo>
                    <a:lnTo>
                      <a:pt x="808" y="31"/>
                    </a:lnTo>
                    <a:lnTo>
                      <a:pt x="808" y="31"/>
                    </a:lnTo>
                    <a:lnTo>
                      <a:pt x="808" y="31"/>
                    </a:lnTo>
                    <a:lnTo>
                      <a:pt x="827" y="55"/>
                    </a:lnTo>
                    <a:lnTo>
                      <a:pt x="759" y="55"/>
                    </a:lnTo>
                    <a:lnTo>
                      <a:pt x="747" y="31"/>
                    </a:lnTo>
                    <a:lnTo>
                      <a:pt x="778" y="31"/>
                    </a:lnTo>
                    <a:close/>
                    <a:moveTo>
                      <a:pt x="729" y="55"/>
                    </a:moveTo>
                    <a:lnTo>
                      <a:pt x="668" y="55"/>
                    </a:lnTo>
                    <a:lnTo>
                      <a:pt x="661" y="31"/>
                    </a:lnTo>
                    <a:lnTo>
                      <a:pt x="717" y="31"/>
                    </a:lnTo>
                    <a:lnTo>
                      <a:pt x="729" y="55"/>
                    </a:lnTo>
                    <a:close/>
                    <a:moveTo>
                      <a:pt x="281" y="61"/>
                    </a:moveTo>
                    <a:lnTo>
                      <a:pt x="269" y="86"/>
                    </a:lnTo>
                    <a:lnTo>
                      <a:pt x="239" y="86"/>
                    </a:lnTo>
                    <a:lnTo>
                      <a:pt x="251" y="61"/>
                    </a:lnTo>
                    <a:lnTo>
                      <a:pt x="251" y="61"/>
                    </a:lnTo>
                    <a:lnTo>
                      <a:pt x="281" y="61"/>
                    </a:lnTo>
                    <a:close/>
                    <a:moveTo>
                      <a:pt x="281" y="55"/>
                    </a:moveTo>
                    <a:lnTo>
                      <a:pt x="288" y="31"/>
                    </a:lnTo>
                    <a:lnTo>
                      <a:pt x="318" y="31"/>
                    </a:lnTo>
                    <a:lnTo>
                      <a:pt x="312" y="55"/>
                    </a:lnTo>
                    <a:lnTo>
                      <a:pt x="281" y="55"/>
                    </a:lnTo>
                    <a:close/>
                    <a:moveTo>
                      <a:pt x="324" y="31"/>
                    </a:moveTo>
                    <a:lnTo>
                      <a:pt x="355" y="31"/>
                    </a:lnTo>
                    <a:lnTo>
                      <a:pt x="349" y="55"/>
                    </a:lnTo>
                    <a:lnTo>
                      <a:pt x="318" y="55"/>
                    </a:lnTo>
                    <a:lnTo>
                      <a:pt x="324" y="31"/>
                    </a:lnTo>
                    <a:close/>
                    <a:moveTo>
                      <a:pt x="600" y="55"/>
                    </a:moveTo>
                    <a:lnTo>
                      <a:pt x="594" y="31"/>
                    </a:lnTo>
                    <a:lnTo>
                      <a:pt x="618" y="31"/>
                    </a:lnTo>
                    <a:lnTo>
                      <a:pt x="631" y="55"/>
                    </a:lnTo>
                    <a:lnTo>
                      <a:pt x="600" y="55"/>
                    </a:lnTo>
                    <a:close/>
                    <a:moveTo>
                      <a:pt x="594" y="55"/>
                    </a:moveTo>
                    <a:lnTo>
                      <a:pt x="563" y="55"/>
                    </a:lnTo>
                    <a:lnTo>
                      <a:pt x="557" y="31"/>
                    </a:lnTo>
                    <a:lnTo>
                      <a:pt x="588" y="31"/>
                    </a:lnTo>
                    <a:lnTo>
                      <a:pt x="594" y="55"/>
                    </a:lnTo>
                    <a:close/>
                    <a:moveTo>
                      <a:pt x="557" y="55"/>
                    </a:moveTo>
                    <a:lnTo>
                      <a:pt x="527" y="55"/>
                    </a:lnTo>
                    <a:lnTo>
                      <a:pt x="527" y="31"/>
                    </a:lnTo>
                    <a:lnTo>
                      <a:pt x="557" y="31"/>
                    </a:lnTo>
                    <a:lnTo>
                      <a:pt x="557" y="55"/>
                    </a:lnTo>
                    <a:close/>
                    <a:moveTo>
                      <a:pt x="527" y="55"/>
                    </a:moveTo>
                    <a:lnTo>
                      <a:pt x="490" y="55"/>
                    </a:lnTo>
                    <a:lnTo>
                      <a:pt x="490" y="31"/>
                    </a:lnTo>
                    <a:lnTo>
                      <a:pt x="520" y="31"/>
                    </a:lnTo>
                    <a:lnTo>
                      <a:pt x="527" y="55"/>
                    </a:lnTo>
                    <a:close/>
                    <a:moveTo>
                      <a:pt x="490" y="55"/>
                    </a:moveTo>
                    <a:lnTo>
                      <a:pt x="459" y="55"/>
                    </a:lnTo>
                    <a:lnTo>
                      <a:pt x="459" y="31"/>
                    </a:lnTo>
                    <a:lnTo>
                      <a:pt x="490" y="31"/>
                    </a:lnTo>
                    <a:lnTo>
                      <a:pt x="490" y="55"/>
                    </a:lnTo>
                    <a:close/>
                    <a:moveTo>
                      <a:pt x="453" y="55"/>
                    </a:moveTo>
                    <a:lnTo>
                      <a:pt x="422" y="55"/>
                    </a:lnTo>
                    <a:lnTo>
                      <a:pt x="422" y="31"/>
                    </a:lnTo>
                    <a:lnTo>
                      <a:pt x="453" y="31"/>
                    </a:lnTo>
                    <a:lnTo>
                      <a:pt x="453" y="55"/>
                    </a:lnTo>
                    <a:close/>
                    <a:moveTo>
                      <a:pt x="416" y="55"/>
                    </a:moveTo>
                    <a:lnTo>
                      <a:pt x="386" y="55"/>
                    </a:lnTo>
                    <a:lnTo>
                      <a:pt x="392" y="31"/>
                    </a:lnTo>
                    <a:lnTo>
                      <a:pt x="422" y="31"/>
                    </a:lnTo>
                    <a:lnTo>
                      <a:pt x="416" y="55"/>
                    </a:lnTo>
                    <a:close/>
                    <a:moveTo>
                      <a:pt x="380" y="55"/>
                    </a:moveTo>
                    <a:lnTo>
                      <a:pt x="349" y="55"/>
                    </a:lnTo>
                    <a:lnTo>
                      <a:pt x="355" y="31"/>
                    </a:lnTo>
                    <a:lnTo>
                      <a:pt x="386" y="31"/>
                    </a:lnTo>
                    <a:lnTo>
                      <a:pt x="380" y="55"/>
                    </a:lnTo>
                    <a:close/>
                    <a:moveTo>
                      <a:pt x="355" y="61"/>
                    </a:moveTo>
                    <a:lnTo>
                      <a:pt x="349" y="86"/>
                    </a:lnTo>
                    <a:lnTo>
                      <a:pt x="312" y="86"/>
                    </a:lnTo>
                    <a:lnTo>
                      <a:pt x="318" y="61"/>
                    </a:lnTo>
                    <a:lnTo>
                      <a:pt x="355" y="61"/>
                    </a:lnTo>
                    <a:close/>
                    <a:moveTo>
                      <a:pt x="355" y="61"/>
                    </a:moveTo>
                    <a:lnTo>
                      <a:pt x="386" y="61"/>
                    </a:lnTo>
                    <a:lnTo>
                      <a:pt x="386" y="86"/>
                    </a:lnTo>
                    <a:lnTo>
                      <a:pt x="349" y="86"/>
                    </a:lnTo>
                    <a:lnTo>
                      <a:pt x="355" y="61"/>
                    </a:lnTo>
                    <a:close/>
                    <a:moveTo>
                      <a:pt x="392" y="61"/>
                    </a:moveTo>
                    <a:lnTo>
                      <a:pt x="422" y="61"/>
                    </a:lnTo>
                    <a:lnTo>
                      <a:pt x="422" y="86"/>
                    </a:lnTo>
                    <a:lnTo>
                      <a:pt x="386" y="86"/>
                    </a:lnTo>
                    <a:lnTo>
                      <a:pt x="392" y="61"/>
                    </a:lnTo>
                    <a:close/>
                    <a:moveTo>
                      <a:pt x="429" y="61"/>
                    </a:moveTo>
                    <a:lnTo>
                      <a:pt x="459" y="61"/>
                    </a:lnTo>
                    <a:lnTo>
                      <a:pt x="459" y="86"/>
                    </a:lnTo>
                    <a:lnTo>
                      <a:pt x="422" y="86"/>
                    </a:lnTo>
                    <a:lnTo>
                      <a:pt x="429" y="61"/>
                    </a:lnTo>
                    <a:close/>
                    <a:moveTo>
                      <a:pt x="465" y="61"/>
                    </a:moveTo>
                    <a:lnTo>
                      <a:pt x="496" y="61"/>
                    </a:lnTo>
                    <a:lnTo>
                      <a:pt x="496" y="61"/>
                    </a:lnTo>
                    <a:lnTo>
                      <a:pt x="496" y="86"/>
                    </a:lnTo>
                    <a:lnTo>
                      <a:pt x="465" y="86"/>
                    </a:lnTo>
                    <a:lnTo>
                      <a:pt x="465" y="61"/>
                    </a:lnTo>
                    <a:close/>
                    <a:moveTo>
                      <a:pt x="502" y="61"/>
                    </a:moveTo>
                    <a:lnTo>
                      <a:pt x="533" y="61"/>
                    </a:lnTo>
                    <a:lnTo>
                      <a:pt x="533" y="86"/>
                    </a:lnTo>
                    <a:lnTo>
                      <a:pt x="502" y="86"/>
                    </a:lnTo>
                    <a:lnTo>
                      <a:pt x="502" y="61"/>
                    </a:lnTo>
                    <a:close/>
                    <a:moveTo>
                      <a:pt x="533" y="61"/>
                    </a:moveTo>
                    <a:lnTo>
                      <a:pt x="569" y="61"/>
                    </a:lnTo>
                    <a:lnTo>
                      <a:pt x="569" y="86"/>
                    </a:lnTo>
                    <a:lnTo>
                      <a:pt x="539" y="86"/>
                    </a:lnTo>
                    <a:lnTo>
                      <a:pt x="533" y="61"/>
                    </a:lnTo>
                    <a:close/>
                    <a:moveTo>
                      <a:pt x="569" y="61"/>
                    </a:moveTo>
                    <a:lnTo>
                      <a:pt x="600" y="61"/>
                    </a:lnTo>
                    <a:lnTo>
                      <a:pt x="606" y="86"/>
                    </a:lnTo>
                    <a:lnTo>
                      <a:pt x="576" y="86"/>
                    </a:lnTo>
                    <a:lnTo>
                      <a:pt x="569" y="61"/>
                    </a:lnTo>
                    <a:close/>
                    <a:moveTo>
                      <a:pt x="606" y="61"/>
                    </a:moveTo>
                    <a:lnTo>
                      <a:pt x="637" y="61"/>
                    </a:lnTo>
                    <a:lnTo>
                      <a:pt x="643" y="86"/>
                    </a:lnTo>
                    <a:lnTo>
                      <a:pt x="612" y="86"/>
                    </a:lnTo>
                    <a:lnTo>
                      <a:pt x="606" y="61"/>
                    </a:lnTo>
                    <a:close/>
                    <a:moveTo>
                      <a:pt x="631" y="55"/>
                    </a:moveTo>
                    <a:lnTo>
                      <a:pt x="625" y="31"/>
                    </a:lnTo>
                    <a:lnTo>
                      <a:pt x="655" y="31"/>
                    </a:lnTo>
                    <a:lnTo>
                      <a:pt x="661" y="55"/>
                    </a:lnTo>
                    <a:lnTo>
                      <a:pt x="631" y="55"/>
                    </a:lnTo>
                    <a:close/>
                    <a:moveTo>
                      <a:pt x="190" y="31"/>
                    </a:moveTo>
                    <a:lnTo>
                      <a:pt x="288" y="31"/>
                    </a:lnTo>
                    <a:lnTo>
                      <a:pt x="275" y="55"/>
                    </a:lnTo>
                    <a:lnTo>
                      <a:pt x="177" y="55"/>
                    </a:lnTo>
                    <a:lnTo>
                      <a:pt x="177" y="55"/>
                    </a:lnTo>
                    <a:lnTo>
                      <a:pt x="177" y="55"/>
                    </a:lnTo>
                    <a:lnTo>
                      <a:pt x="177" y="55"/>
                    </a:lnTo>
                    <a:lnTo>
                      <a:pt x="190" y="31"/>
                    </a:lnTo>
                    <a:lnTo>
                      <a:pt x="190" y="31"/>
                    </a:lnTo>
                    <a:close/>
                    <a:moveTo>
                      <a:pt x="128" y="86"/>
                    </a:moveTo>
                    <a:lnTo>
                      <a:pt x="141" y="61"/>
                    </a:lnTo>
                    <a:lnTo>
                      <a:pt x="141" y="61"/>
                    </a:lnTo>
                    <a:lnTo>
                      <a:pt x="171" y="61"/>
                    </a:lnTo>
                    <a:lnTo>
                      <a:pt x="159" y="86"/>
                    </a:lnTo>
                    <a:lnTo>
                      <a:pt x="159" y="86"/>
                    </a:lnTo>
                    <a:lnTo>
                      <a:pt x="128" y="86"/>
                    </a:lnTo>
                    <a:close/>
                    <a:moveTo>
                      <a:pt x="177" y="61"/>
                    </a:moveTo>
                    <a:lnTo>
                      <a:pt x="208" y="61"/>
                    </a:lnTo>
                    <a:lnTo>
                      <a:pt x="196" y="86"/>
                    </a:lnTo>
                    <a:lnTo>
                      <a:pt x="165" y="86"/>
                    </a:lnTo>
                    <a:lnTo>
                      <a:pt x="177" y="61"/>
                    </a:lnTo>
                    <a:lnTo>
                      <a:pt x="177" y="61"/>
                    </a:lnTo>
                    <a:close/>
                    <a:moveTo>
                      <a:pt x="214" y="61"/>
                    </a:moveTo>
                    <a:lnTo>
                      <a:pt x="245" y="61"/>
                    </a:lnTo>
                    <a:lnTo>
                      <a:pt x="232" y="86"/>
                    </a:lnTo>
                    <a:lnTo>
                      <a:pt x="202" y="86"/>
                    </a:lnTo>
                    <a:lnTo>
                      <a:pt x="214" y="61"/>
                    </a:lnTo>
                    <a:lnTo>
                      <a:pt x="214" y="61"/>
                    </a:lnTo>
                    <a:close/>
                    <a:moveTo>
                      <a:pt x="288" y="61"/>
                    </a:moveTo>
                    <a:lnTo>
                      <a:pt x="318" y="61"/>
                    </a:lnTo>
                    <a:lnTo>
                      <a:pt x="306" y="86"/>
                    </a:lnTo>
                    <a:lnTo>
                      <a:pt x="275" y="86"/>
                    </a:lnTo>
                    <a:lnTo>
                      <a:pt x="288" y="61"/>
                    </a:lnTo>
                    <a:close/>
                    <a:moveTo>
                      <a:pt x="649" y="86"/>
                    </a:moveTo>
                    <a:lnTo>
                      <a:pt x="643" y="61"/>
                    </a:lnTo>
                    <a:lnTo>
                      <a:pt x="729" y="61"/>
                    </a:lnTo>
                    <a:lnTo>
                      <a:pt x="741" y="86"/>
                    </a:lnTo>
                    <a:lnTo>
                      <a:pt x="649" y="86"/>
                    </a:lnTo>
                    <a:close/>
                    <a:moveTo>
                      <a:pt x="778" y="86"/>
                    </a:moveTo>
                    <a:lnTo>
                      <a:pt x="766" y="61"/>
                    </a:lnTo>
                    <a:lnTo>
                      <a:pt x="796" y="61"/>
                    </a:lnTo>
                    <a:lnTo>
                      <a:pt x="796" y="61"/>
                    </a:lnTo>
                    <a:lnTo>
                      <a:pt x="815" y="86"/>
                    </a:lnTo>
                    <a:lnTo>
                      <a:pt x="778" y="8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7783" y="4658458"/>
              <a:ext cx="1535197" cy="742460"/>
            </a:xfrm>
            <a:prstGeom prst="rect">
              <a:avLst/>
            </a:prstGeom>
            <a:noFill/>
          </p:spPr>
        </p:pic>
      </p:grpSp>
      <p:grpSp>
        <p:nvGrpSpPr>
          <p:cNvPr id="23" name="Group 22"/>
          <p:cNvGrpSpPr/>
          <p:nvPr/>
        </p:nvGrpSpPr>
        <p:grpSpPr>
          <a:xfrm>
            <a:off x="6865240" y="1883790"/>
            <a:ext cx="1687802" cy="1008478"/>
            <a:chOff x="5012464" y="2367338"/>
            <a:chExt cx="2295527" cy="1371600"/>
          </a:xfrm>
        </p:grpSpPr>
        <p:grpSp>
          <p:nvGrpSpPr>
            <p:cNvPr id="24" name="Group 23"/>
            <p:cNvGrpSpPr/>
            <p:nvPr/>
          </p:nvGrpSpPr>
          <p:grpSpPr>
            <a:xfrm>
              <a:off x="5012464" y="2367338"/>
              <a:ext cx="2295527" cy="1371600"/>
              <a:chOff x="3551236" y="2054235"/>
              <a:chExt cx="2295527" cy="1333479"/>
            </a:xfrm>
          </p:grpSpPr>
          <p:sp>
            <p:nvSpPr>
              <p:cNvPr id="26" name="Rounded Rectangle 739"/>
              <p:cNvSpPr/>
              <p:nvPr/>
            </p:nvSpPr>
            <p:spPr bwMode="auto">
              <a:xfrm>
                <a:off x="3551236" y="2054235"/>
                <a:ext cx="2295525" cy="1333479"/>
              </a:xfrm>
              <a:prstGeom prst="roundRect">
                <a:avLst>
                  <a:gd name="adj" fmla="val 5567"/>
                </a:avLst>
              </a:prstGeom>
              <a:solidFill>
                <a:srgbClr val="008DB5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52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71" dirty="0">
                  <a:gradFill>
                    <a:gsLst>
                      <a:gs pos="16814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grpSp>
            <p:nvGrpSpPr>
              <p:cNvPr id="27" name="Group 26"/>
              <p:cNvGrpSpPr>
                <a:grpSpLocks/>
              </p:cNvGrpSpPr>
              <p:nvPr/>
            </p:nvGrpSpPr>
            <p:grpSpPr bwMode="auto">
              <a:xfrm>
                <a:off x="3627438" y="2363789"/>
                <a:ext cx="2219325" cy="884238"/>
                <a:chOff x="2285" y="1489"/>
                <a:chExt cx="1398" cy="557"/>
              </a:xfrm>
            </p:grpSpPr>
            <p:sp>
              <p:nvSpPr>
                <p:cNvPr id="412" name="Rectangle 411"/>
                <p:cNvSpPr>
                  <a:spLocks noChangeArrowheads="1"/>
                </p:cNvSpPr>
                <p:nvPr/>
              </p:nvSpPr>
              <p:spPr bwMode="auto">
                <a:xfrm>
                  <a:off x="2285" y="1489"/>
                  <a:ext cx="1398" cy="557"/>
                </a:xfrm>
                <a:prstGeom prst="rect">
                  <a:avLst/>
                </a:prstGeom>
                <a:solidFill>
                  <a:srgbClr val="008DB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13" name="Rectangle 412"/>
                <p:cNvSpPr>
                  <a:spLocks noChangeArrowheads="1"/>
                </p:cNvSpPr>
                <p:nvPr/>
              </p:nvSpPr>
              <p:spPr bwMode="auto">
                <a:xfrm>
                  <a:off x="2315" y="1539"/>
                  <a:ext cx="242" cy="507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14" name="Rectangle 413"/>
                <p:cNvSpPr>
                  <a:spLocks noChangeArrowheads="1"/>
                </p:cNvSpPr>
                <p:nvPr/>
              </p:nvSpPr>
              <p:spPr bwMode="auto">
                <a:xfrm>
                  <a:off x="2337" y="1564"/>
                  <a:ext cx="196" cy="440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15" name="Rectangle 414"/>
                <p:cNvSpPr>
                  <a:spLocks noChangeArrowheads="1"/>
                </p:cNvSpPr>
                <p:nvPr/>
              </p:nvSpPr>
              <p:spPr bwMode="auto">
                <a:xfrm>
                  <a:off x="2349" y="1578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16" name="Rectangle 415"/>
                <p:cNvSpPr>
                  <a:spLocks noChangeArrowheads="1"/>
                </p:cNvSpPr>
                <p:nvPr/>
              </p:nvSpPr>
              <p:spPr bwMode="auto">
                <a:xfrm>
                  <a:off x="2355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17" name="Rectangle 416"/>
                <p:cNvSpPr>
                  <a:spLocks noChangeArrowheads="1"/>
                </p:cNvSpPr>
                <p:nvPr/>
              </p:nvSpPr>
              <p:spPr bwMode="auto">
                <a:xfrm>
                  <a:off x="2365" y="1585"/>
                  <a:ext cx="6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18" name="Rectangle 417"/>
                <p:cNvSpPr>
                  <a:spLocks noChangeArrowheads="1"/>
                </p:cNvSpPr>
                <p:nvPr/>
              </p:nvSpPr>
              <p:spPr bwMode="auto">
                <a:xfrm>
                  <a:off x="2376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19" name="Rectangle 418"/>
                <p:cNvSpPr>
                  <a:spLocks noChangeArrowheads="1"/>
                </p:cNvSpPr>
                <p:nvPr/>
              </p:nvSpPr>
              <p:spPr bwMode="auto">
                <a:xfrm>
                  <a:off x="2386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20" name="Rectangle 419"/>
                <p:cNvSpPr>
                  <a:spLocks noChangeArrowheads="1"/>
                </p:cNvSpPr>
                <p:nvPr/>
              </p:nvSpPr>
              <p:spPr bwMode="auto">
                <a:xfrm>
                  <a:off x="2396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21" name="Rectangle 420"/>
                <p:cNvSpPr>
                  <a:spLocks noChangeArrowheads="1"/>
                </p:cNvSpPr>
                <p:nvPr/>
              </p:nvSpPr>
              <p:spPr bwMode="auto">
                <a:xfrm>
                  <a:off x="2406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22" name="Oval 421"/>
                <p:cNvSpPr>
                  <a:spLocks noChangeArrowheads="1"/>
                </p:cNvSpPr>
                <p:nvPr/>
              </p:nvSpPr>
              <p:spPr bwMode="auto">
                <a:xfrm>
                  <a:off x="2496" y="1595"/>
                  <a:ext cx="12" cy="1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23" name="Rectangle 422"/>
                <p:cNvSpPr>
                  <a:spLocks noChangeArrowheads="1"/>
                </p:cNvSpPr>
                <p:nvPr/>
              </p:nvSpPr>
              <p:spPr bwMode="auto">
                <a:xfrm>
                  <a:off x="2349" y="1635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24" name="Rectangle 423"/>
                <p:cNvSpPr>
                  <a:spLocks noChangeArrowheads="1"/>
                </p:cNvSpPr>
                <p:nvPr/>
              </p:nvSpPr>
              <p:spPr bwMode="auto">
                <a:xfrm>
                  <a:off x="2355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25" name="Rectangle 424"/>
                <p:cNvSpPr>
                  <a:spLocks noChangeArrowheads="1"/>
                </p:cNvSpPr>
                <p:nvPr/>
              </p:nvSpPr>
              <p:spPr bwMode="auto">
                <a:xfrm>
                  <a:off x="2365" y="1642"/>
                  <a:ext cx="6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26" name="Rectangle 425"/>
                <p:cNvSpPr>
                  <a:spLocks noChangeArrowheads="1"/>
                </p:cNvSpPr>
                <p:nvPr/>
              </p:nvSpPr>
              <p:spPr bwMode="auto">
                <a:xfrm>
                  <a:off x="2376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27" name="Rectangle 426"/>
                <p:cNvSpPr>
                  <a:spLocks noChangeArrowheads="1"/>
                </p:cNvSpPr>
                <p:nvPr/>
              </p:nvSpPr>
              <p:spPr bwMode="auto">
                <a:xfrm>
                  <a:off x="2386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28" name="Rectangle 427"/>
                <p:cNvSpPr>
                  <a:spLocks noChangeArrowheads="1"/>
                </p:cNvSpPr>
                <p:nvPr/>
              </p:nvSpPr>
              <p:spPr bwMode="auto">
                <a:xfrm>
                  <a:off x="2396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29" name="Rectangle 428"/>
                <p:cNvSpPr>
                  <a:spLocks noChangeArrowheads="1"/>
                </p:cNvSpPr>
                <p:nvPr/>
              </p:nvSpPr>
              <p:spPr bwMode="auto">
                <a:xfrm>
                  <a:off x="2406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30" name="Oval 429"/>
                <p:cNvSpPr>
                  <a:spLocks noChangeArrowheads="1"/>
                </p:cNvSpPr>
                <p:nvPr/>
              </p:nvSpPr>
              <p:spPr bwMode="auto">
                <a:xfrm>
                  <a:off x="2496" y="1652"/>
                  <a:ext cx="12" cy="1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31" name="Rectangle 430"/>
                <p:cNvSpPr>
                  <a:spLocks noChangeArrowheads="1"/>
                </p:cNvSpPr>
                <p:nvPr/>
              </p:nvSpPr>
              <p:spPr bwMode="auto">
                <a:xfrm>
                  <a:off x="2349" y="1692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32" name="Rectangle 431"/>
                <p:cNvSpPr>
                  <a:spLocks noChangeArrowheads="1"/>
                </p:cNvSpPr>
                <p:nvPr/>
              </p:nvSpPr>
              <p:spPr bwMode="auto">
                <a:xfrm>
                  <a:off x="2355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33" name="Rectangle 432"/>
                <p:cNvSpPr>
                  <a:spLocks noChangeArrowheads="1"/>
                </p:cNvSpPr>
                <p:nvPr/>
              </p:nvSpPr>
              <p:spPr bwMode="auto">
                <a:xfrm>
                  <a:off x="2365" y="1699"/>
                  <a:ext cx="6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34" name="Rectangle 433"/>
                <p:cNvSpPr>
                  <a:spLocks noChangeArrowheads="1"/>
                </p:cNvSpPr>
                <p:nvPr/>
              </p:nvSpPr>
              <p:spPr bwMode="auto">
                <a:xfrm>
                  <a:off x="2376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35" name="Rectangle 434"/>
                <p:cNvSpPr>
                  <a:spLocks noChangeArrowheads="1"/>
                </p:cNvSpPr>
                <p:nvPr/>
              </p:nvSpPr>
              <p:spPr bwMode="auto">
                <a:xfrm>
                  <a:off x="2386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36" name="Rectangle 435"/>
                <p:cNvSpPr>
                  <a:spLocks noChangeArrowheads="1"/>
                </p:cNvSpPr>
                <p:nvPr/>
              </p:nvSpPr>
              <p:spPr bwMode="auto">
                <a:xfrm>
                  <a:off x="2396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37" name="Rectangle 436"/>
                <p:cNvSpPr>
                  <a:spLocks noChangeArrowheads="1"/>
                </p:cNvSpPr>
                <p:nvPr/>
              </p:nvSpPr>
              <p:spPr bwMode="auto">
                <a:xfrm>
                  <a:off x="2406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38" name="Oval 437"/>
                <p:cNvSpPr>
                  <a:spLocks noChangeArrowheads="1"/>
                </p:cNvSpPr>
                <p:nvPr/>
              </p:nvSpPr>
              <p:spPr bwMode="auto">
                <a:xfrm>
                  <a:off x="2496" y="1709"/>
                  <a:ext cx="12" cy="1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39" name="Rectangle 438"/>
                <p:cNvSpPr>
                  <a:spLocks noChangeArrowheads="1"/>
                </p:cNvSpPr>
                <p:nvPr/>
              </p:nvSpPr>
              <p:spPr bwMode="auto">
                <a:xfrm>
                  <a:off x="2349" y="1749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40" name="Rectangle 439"/>
                <p:cNvSpPr>
                  <a:spLocks noChangeArrowheads="1"/>
                </p:cNvSpPr>
                <p:nvPr/>
              </p:nvSpPr>
              <p:spPr bwMode="auto">
                <a:xfrm>
                  <a:off x="2355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41" name="Rectangle 440"/>
                <p:cNvSpPr>
                  <a:spLocks noChangeArrowheads="1"/>
                </p:cNvSpPr>
                <p:nvPr/>
              </p:nvSpPr>
              <p:spPr bwMode="auto">
                <a:xfrm>
                  <a:off x="2365" y="1756"/>
                  <a:ext cx="6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42" name="Rectangle 441"/>
                <p:cNvSpPr>
                  <a:spLocks noChangeArrowheads="1"/>
                </p:cNvSpPr>
                <p:nvPr/>
              </p:nvSpPr>
              <p:spPr bwMode="auto">
                <a:xfrm>
                  <a:off x="2376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43" name="Rectangle 442"/>
                <p:cNvSpPr>
                  <a:spLocks noChangeArrowheads="1"/>
                </p:cNvSpPr>
                <p:nvPr/>
              </p:nvSpPr>
              <p:spPr bwMode="auto">
                <a:xfrm>
                  <a:off x="2386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44" name="Rectangle 443"/>
                <p:cNvSpPr>
                  <a:spLocks noChangeArrowheads="1"/>
                </p:cNvSpPr>
                <p:nvPr/>
              </p:nvSpPr>
              <p:spPr bwMode="auto">
                <a:xfrm>
                  <a:off x="2396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45" name="Rectangle 444"/>
                <p:cNvSpPr>
                  <a:spLocks noChangeArrowheads="1"/>
                </p:cNvSpPr>
                <p:nvPr/>
              </p:nvSpPr>
              <p:spPr bwMode="auto">
                <a:xfrm>
                  <a:off x="2406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46" name="Oval 445"/>
                <p:cNvSpPr>
                  <a:spLocks noChangeArrowheads="1"/>
                </p:cNvSpPr>
                <p:nvPr/>
              </p:nvSpPr>
              <p:spPr bwMode="auto">
                <a:xfrm>
                  <a:off x="2496" y="1766"/>
                  <a:ext cx="12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47" name="Rectangle 446"/>
                <p:cNvSpPr>
                  <a:spLocks noChangeArrowheads="1"/>
                </p:cNvSpPr>
                <p:nvPr/>
              </p:nvSpPr>
              <p:spPr bwMode="auto">
                <a:xfrm>
                  <a:off x="2349" y="1806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48" name="Rectangle 447"/>
                <p:cNvSpPr>
                  <a:spLocks noChangeArrowheads="1"/>
                </p:cNvSpPr>
                <p:nvPr/>
              </p:nvSpPr>
              <p:spPr bwMode="auto">
                <a:xfrm>
                  <a:off x="2355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49" name="Rectangle 448"/>
                <p:cNvSpPr>
                  <a:spLocks noChangeArrowheads="1"/>
                </p:cNvSpPr>
                <p:nvPr/>
              </p:nvSpPr>
              <p:spPr bwMode="auto">
                <a:xfrm>
                  <a:off x="2365" y="1813"/>
                  <a:ext cx="6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50" name="Rectangle 449"/>
                <p:cNvSpPr>
                  <a:spLocks noChangeArrowheads="1"/>
                </p:cNvSpPr>
                <p:nvPr/>
              </p:nvSpPr>
              <p:spPr bwMode="auto">
                <a:xfrm>
                  <a:off x="2376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51" name="Rectangle 450"/>
                <p:cNvSpPr>
                  <a:spLocks noChangeArrowheads="1"/>
                </p:cNvSpPr>
                <p:nvPr/>
              </p:nvSpPr>
              <p:spPr bwMode="auto">
                <a:xfrm>
                  <a:off x="2386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52" name="Rectangle 451"/>
                <p:cNvSpPr>
                  <a:spLocks noChangeArrowheads="1"/>
                </p:cNvSpPr>
                <p:nvPr/>
              </p:nvSpPr>
              <p:spPr bwMode="auto">
                <a:xfrm>
                  <a:off x="2396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53" name="Rectangle 452"/>
                <p:cNvSpPr>
                  <a:spLocks noChangeArrowheads="1"/>
                </p:cNvSpPr>
                <p:nvPr/>
              </p:nvSpPr>
              <p:spPr bwMode="auto">
                <a:xfrm>
                  <a:off x="2406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54" name="Oval 453"/>
                <p:cNvSpPr>
                  <a:spLocks noChangeArrowheads="1"/>
                </p:cNvSpPr>
                <p:nvPr/>
              </p:nvSpPr>
              <p:spPr bwMode="auto">
                <a:xfrm>
                  <a:off x="2496" y="1823"/>
                  <a:ext cx="12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55" name="Rectangle 454"/>
                <p:cNvSpPr>
                  <a:spLocks noChangeArrowheads="1"/>
                </p:cNvSpPr>
                <p:nvPr/>
              </p:nvSpPr>
              <p:spPr bwMode="auto">
                <a:xfrm>
                  <a:off x="2349" y="1863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56" name="Rectangle 455"/>
                <p:cNvSpPr>
                  <a:spLocks noChangeArrowheads="1"/>
                </p:cNvSpPr>
                <p:nvPr/>
              </p:nvSpPr>
              <p:spPr bwMode="auto">
                <a:xfrm>
                  <a:off x="2355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57" name="Rectangle 456"/>
                <p:cNvSpPr>
                  <a:spLocks noChangeArrowheads="1"/>
                </p:cNvSpPr>
                <p:nvPr/>
              </p:nvSpPr>
              <p:spPr bwMode="auto">
                <a:xfrm>
                  <a:off x="2365" y="1870"/>
                  <a:ext cx="6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58" name="Rectangle 457"/>
                <p:cNvSpPr>
                  <a:spLocks noChangeArrowheads="1"/>
                </p:cNvSpPr>
                <p:nvPr/>
              </p:nvSpPr>
              <p:spPr bwMode="auto">
                <a:xfrm>
                  <a:off x="2376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59" name="Rectangle 458"/>
                <p:cNvSpPr>
                  <a:spLocks noChangeArrowheads="1"/>
                </p:cNvSpPr>
                <p:nvPr/>
              </p:nvSpPr>
              <p:spPr bwMode="auto">
                <a:xfrm>
                  <a:off x="2386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60" name="Rectangle 459"/>
                <p:cNvSpPr>
                  <a:spLocks noChangeArrowheads="1"/>
                </p:cNvSpPr>
                <p:nvPr/>
              </p:nvSpPr>
              <p:spPr bwMode="auto">
                <a:xfrm>
                  <a:off x="2396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61" name="Rectangle 460"/>
                <p:cNvSpPr>
                  <a:spLocks noChangeArrowheads="1"/>
                </p:cNvSpPr>
                <p:nvPr/>
              </p:nvSpPr>
              <p:spPr bwMode="auto">
                <a:xfrm>
                  <a:off x="2406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62" name="Oval 461"/>
                <p:cNvSpPr>
                  <a:spLocks noChangeArrowheads="1"/>
                </p:cNvSpPr>
                <p:nvPr/>
              </p:nvSpPr>
              <p:spPr bwMode="auto">
                <a:xfrm>
                  <a:off x="2496" y="1880"/>
                  <a:ext cx="12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63" name="Rectangle 462"/>
                <p:cNvSpPr>
                  <a:spLocks noChangeArrowheads="1"/>
                </p:cNvSpPr>
                <p:nvPr/>
              </p:nvSpPr>
              <p:spPr bwMode="auto">
                <a:xfrm>
                  <a:off x="2349" y="1920"/>
                  <a:ext cx="174" cy="4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64" name="Rectangle 463"/>
                <p:cNvSpPr>
                  <a:spLocks noChangeArrowheads="1"/>
                </p:cNvSpPr>
                <p:nvPr/>
              </p:nvSpPr>
              <p:spPr bwMode="auto">
                <a:xfrm>
                  <a:off x="2355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65" name="Rectangle 464"/>
                <p:cNvSpPr>
                  <a:spLocks noChangeArrowheads="1"/>
                </p:cNvSpPr>
                <p:nvPr/>
              </p:nvSpPr>
              <p:spPr bwMode="auto">
                <a:xfrm>
                  <a:off x="2365" y="1927"/>
                  <a:ext cx="6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66" name="Rectangle 465"/>
                <p:cNvSpPr>
                  <a:spLocks noChangeArrowheads="1"/>
                </p:cNvSpPr>
                <p:nvPr/>
              </p:nvSpPr>
              <p:spPr bwMode="auto">
                <a:xfrm>
                  <a:off x="2376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67" name="Rectangle 466"/>
                <p:cNvSpPr>
                  <a:spLocks noChangeArrowheads="1"/>
                </p:cNvSpPr>
                <p:nvPr/>
              </p:nvSpPr>
              <p:spPr bwMode="auto">
                <a:xfrm>
                  <a:off x="2386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68" name="Rectangle 467"/>
                <p:cNvSpPr>
                  <a:spLocks noChangeArrowheads="1"/>
                </p:cNvSpPr>
                <p:nvPr/>
              </p:nvSpPr>
              <p:spPr bwMode="auto">
                <a:xfrm>
                  <a:off x="2396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69" name="Rectangle 468"/>
                <p:cNvSpPr>
                  <a:spLocks noChangeArrowheads="1"/>
                </p:cNvSpPr>
                <p:nvPr/>
              </p:nvSpPr>
              <p:spPr bwMode="auto">
                <a:xfrm>
                  <a:off x="2406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70" name="Oval 469"/>
                <p:cNvSpPr>
                  <a:spLocks noChangeArrowheads="1"/>
                </p:cNvSpPr>
                <p:nvPr/>
              </p:nvSpPr>
              <p:spPr bwMode="auto">
                <a:xfrm>
                  <a:off x="2496" y="1937"/>
                  <a:ext cx="12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71" name="Rectangle 470"/>
                <p:cNvSpPr>
                  <a:spLocks noChangeArrowheads="1"/>
                </p:cNvSpPr>
                <p:nvPr/>
              </p:nvSpPr>
              <p:spPr bwMode="auto">
                <a:xfrm>
                  <a:off x="2315" y="1539"/>
                  <a:ext cx="242" cy="507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72" name="Rectangle 471"/>
                <p:cNvSpPr>
                  <a:spLocks noChangeArrowheads="1"/>
                </p:cNvSpPr>
                <p:nvPr/>
              </p:nvSpPr>
              <p:spPr bwMode="auto">
                <a:xfrm>
                  <a:off x="2337" y="1564"/>
                  <a:ext cx="196" cy="440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73" name="Rectangle 472"/>
                <p:cNvSpPr>
                  <a:spLocks noChangeArrowheads="1"/>
                </p:cNvSpPr>
                <p:nvPr/>
              </p:nvSpPr>
              <p:spPr bwMode="auto">
                <a:xfrm>
                  <a:off x="2349" y="1578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74" name="Rectangle 473"/>
                <p:cNvSpPr>
                  <a:spLocks noChangeArrowheads="1"/>
                </p:cNvSpPr>
                <p:nvPr/>
              </p:nvSpPr>
              <p:spPr bwMode="auto">
                <a:xfrm>
                  <a:off x="2355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75" name="Rectangle 474"/>
                <p:cNvSpPr>
                  <a:spLocks noChangeArrowheads="1"/>
                </p:cNvSpPr>
                <p:nvPr/>
              </p:nvSpPr>
              <p:spPr bwMode="auto">
                <a:xfrm>
                  <a:off x="2365" y="1585"/>
                  <a:ext cx="6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76" name="Rectangle 475"/>
                <p:cNvSpPr>
                  <a:spLocks noChangeArrowheads="1"/>
                </p:cNvSpPr>
                <p:nvPr/>
              </p:nvSpPr>
              <p:spPr bwMode="auto">
                <a:xfrm>
                  <a:off x="2376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77" name="Rectangle 476"/>
                <p:cNvSpPr>
                  <a:spLocks noChangeArrowheads="1"/>
                </p:cNvSpPr>
                <p:nvPr/>
              </p:nvSpPr>
              <p:spPr bwMode="auto">
                <a:xfrm>
                  <a:off x="2386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78" name="Rectangle 477"/>
                <p:cNvSpPr>
                  <a:spLocks noChangeArrowheads="1"/>
                </p:cNvSpPr>
                <p:nvPr/>
              </p:nvSpPr>
              <p:spPr bwMode="auto">
                <a:xfrm>
                  <a:off x="2396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79" name="Rectangle 478"/>
                <p:cNvSpPr>
                  <a:spLocks noChangeArrowheads="1"/>
                </p:cNvSpPr>
                <p:nvPr/>
              </p:nvSpPr>
              <p:spPr bwMode="auto">
                <a:xfrm>
                  <a:off x="2406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80" name="Oval 479"/>
                <p:cNvSpPr>
                  <a:spLocks noChangeArrowheads="1"/>
                </p:cNvSpPr>
                <p:nvPr/>
              </p:nvSpPr>
              <p:spPr bwMode="auto">
                <a:xfrm>
                  <a:off x="2496" y="1595"/>
                  <a:ext cx="12" cy="1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81" name="Rectangle 480"/>
                <p:cNvSpPr>
                  <a:spLocks noChangeArrowheads="1"/>
                </p:cNvSpPr>
                <p:nvPr/>
              </p:nvSpPr>
              <p:spPr bwMode="auto">
                <a:xfrm>
                  <a:off x="2349" y="1635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82" name="Rectangle 481"/>
                <p:cNvSpPr>
                  <a:spLocks noChangeArrowheads="1"/>
                </p:cNvSpPr>
                <p:nvPr/>
              </p:nvSpPr>
              <p:spPr bwMode="auto">
                <a:xfrm>
                  <a:off x="2355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83" name="Rectangle 482"/>
                <p:cNvSpPr>
                  <a:spLocks noChangeArrowheads="1"/>
                </p:cNvSpPr>
                <p:nvPr/>
              </p:nvSpPr>
              <p:spPr bwMode="auto">
                <a:xfrm>
                  <a:off x="2365" y="1642"/>
                  <a:ext cx="6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84" name="Rectangle 483"/>
                <p:cNvSpPr>
                  <a:spLocks noChangeArrowheads="1"/>
                </p:cNvSpPr>
                <p:nvPr/>
              </p:nvSpPr>
              <p:spPr bwMode="auto">
                <a:xfrm>
                  <a:off x="2376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85" name="Rectangle 484"/>
                <p:cNvSpPr>
                  <a:spLocks noChangeArrowheads="1"/>
                </p:cNvSpPr>
                <p:nvPr/>
              </p:nvSpPr>
              <p:spPr bwMode="auto">
                <a:xfrm>
                  <a:off x="2386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86" name="Rectangle 485"/>
                <p:cNvSpPr>
                  <a:spLocks noChangeArrowheads="1"/>
                </p:cNvSpPr>
                <p:nvPr/>
              </p:nvSpPr>
              <p:spPr bwMode="auto">
                <a:xfrm>
                  <a:off x="2396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87" name="Rectangle 486"/>
                <p:cNvSpPr>
                  <a:spLocks noChangeArrowheads="1"/>
                </p:cNvSpPr>
                <p:nvPr/>
              </p:nvSpPr>
              <p:spPr bwMode="auto">
                <a:xfrm>
                  <a:off x="2406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88" name="Oval 487"/>
                <p:cNvSpPr>
                  <a:spLocks noChangeArrowheads="1"/>
                </p:cNvSpPr>
                <p:nvPr/>
              </p:nvSpPr>
              <p:spPr bwMode="auto">
                <a:xfrm>
                  <a:off x="2496" y="1652"/>
                  <a:ext cx="12" cy="1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89" name="Rectangle 488"/>
                <p:cNvSpPr>
                  <a:spLocks noChangeArrowheads="1"/>
                </p:cNvSpPr>
                <p:nvPr/>
              </p:nvSpPr>
              <p:spPr bwMode="auto">
                <a:xfrm>
                  <a:off x="2349" y="1692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90" name="Rectangle 489"/>
                <p:cNvSpPr>
                  <a:spLocks noChangeArrowheads="1"/>
                </p:cNvSpPr>
                <p:nvPr/>
              </p:nvSpPr>
              <p:spPr bwMode="auto">
                <a:xfrm>
                  <a:off x="2355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91" name="Rectangle 490"/>
                <p:cNvSpPr>
                  <a:spLocks noChangeArrowheads="1"/>
                </p:cNvSpPr>
                <p:nvPr/>
              </p:nvSpPr>
              <p:spPr bwMode="auto">
                <a:xfrm>
                  <a:off x="2365" y="1699"/>
                  <a:ext cx="6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92" name="Rectangle 491"/>
                <p:cNvSpPr>
                  <a:spLocks noChangeArrowheads="1"/>
                </p:cNvSpPr>
                <p:nvPr/>
              </p:nvSpPr>
              <p:spPr bwMode="auto">
                <a:xfrm>
                  <a:off x="2376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93" name="Rectangle 492"/>
                <p:cNvSpPr>
                  <a:spLocks noChangeArrowheads="1"/>
                </p:cNvSpPr>
                <p:nvPr/>
              </p:nvSpPr>
              <p:spPr bwMode="auto">
                <a:xfrm>
                  <a:off x="2386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94" name="Rectangle 493"/>
                <p:cNvSpPr>
                  <a:spLocks noChangeArrowheads="1"/>
                </p:cNvSpPr>
                <p:nvPr/>
              </p:nvSpPr>
              <p:spPr bwMode="auto">
                <a:xfrm>
                  <a:off x="2396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95" name="Rectangle 494"/>
                <p:cNvSpPr>
                  <a:spLocks noChangeArrowheads="1"/>
                </p:cNvSpPr>
                <p:nvPr/>
              </p:nvSpPr>
              <p:spPr bwMode="auto">
                <a:xfrm>
                  <a:off x="2406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96" name="Oval 495"/>
                <p:cNvSpPr>
                  <a:spLocks noChangeArrowheads="1"/>
                </p:cNvSpPr>
                <p:nvPr/>
              </p:nvSpPr>
              <p:spPr bwMode="auto">
                <a:xfrm>
                  <a:off x="2496" y="1709"/>
                  <a:ext cx="12" cy="1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97" name="Rectangle 496"/>
                <p:cNvSpPr>
                  <a:spLocks noChangeArrowheads="1"/>
                </p:cNvSpPr>
                <p:nvPr/>
              </p:nvSpPr>
              <p:spPr bwMode="auto">
                <a:xfrm>
                  <a:off x="2349" y="1749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98" name="Rectangle 497"/>
                <p:cNvSpPr>
                  <a:spLocks noChangeArrowheads="1"/>
                </p:cNvSpPr>
                <p:nvPr/>
              </p:nvSpPr>
              <p:spPr bwMode="auto">
                <a:xfrm>
                  <a:off x="2355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99" name="Rectangle 498"/>
                <p:cNvSpPr>
                  <a:spLocks noChangeArrowheads="1"/>
                </p:cNvSpPr>
                <p:nvPr/>
              </p:nvSpPr>
              <p:spPr bwMode="auto">
                <a:xfrm>
                  <a:off x="2365" y="1756"/>
                  <a:ext cx="6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00" name="Rectangle 499"/>
                <p:cNvSpPr>
                  <a:spLocks noChangeArrowheads="1"/>
                </p:cNvSpPr>
                <p:nvPr/>
              </p:nvSpPr>
              <p:spPr bwMode="auto">
                <a:xfrm>
                  <a:off x="2376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01" name="Rectangle 500"/>
                <p:cNvSpPr>
                  <a:spLocks noChangeArrowheads="1"/>
                </p:cNvSpPr>
                <p:nvPr/>
              </p:nvSpPr>
              <p:spPr bwMode="auto">
                <a:xfrm>
                  <a:off x="2386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02" name="Rectangle 501"/>
                <p:cNvSpPr>
                  <a:spLocks noChangeArrowheads="1"/>
                </p:cNvSpPr>
                <p:nvPr/>
              </p:nvSpPr>
              <p:spPr bwMode="auto">
                <a:xfrm>
                  <a:off x="2396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03" name="Rectangle 502"/>
                <p:cNvSpPr>
                  <a:spLocks noChangeArrowheads="1"/>
                </p:cNvSpPr>
                <p:nvPr/>
              </p:nvSpPr>
              <p:spPr bwMode="auto">
                <a:xfrm>
                  <a:off x="2406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04" name="Oval 503"/>
                <p:cNvSpPr>
                  <a:spLocks noChangeArrowheads="1"/>
                </p:cNvSpPr>
                <p:nvPr/>
              </p:nvSpPr>
              <p:spPr bwMode="auto">
                <a:xfrm>
                  <a:off x="2496" y="1766"/>
                  <a:ext cx="12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05" name="Rectangle 504"/>
                <p:cNvSpPr>
                  <a:spLocks noChangeArrowheads="1"/>
                </p:cNvSpPr>
                <p:nvPr/>
              </p:nvSpPr>
              <p:spPr bwMode="auto">
                <a:xfrm>
                  <a:off x="2349" y="1806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06" name="Rectangle 505"/>
                <p:cNvSpPr>
                  <a:spLocks noChangeArrowheads="1"/>
                </p:cNvSpPr>
                <p:nvPr/>
              </p:nvSpPr>
              <p:spPr bwMode="auto">
                <a:xfrm>
                  <a:off x="2355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07" name="Rectangle 506"/>
                <p:cNvSpPr>
                  <a:spLocks noChangeArrowheads="1"/>
                </p:cNvSpPr>
                <p:nvPr/>
              </p:nvSpPr>
              <p:spPr bwMode="auto">
                <a:xfrm>
                  <a:off x="2365" y="1813"/>
                  <a:ext cx="6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08" name="Rectangle 507"/>
                <p:cNvSpPr>
                  <a:spLocks noChangeArrowheads="1"/>
                </p:cNvSpPr>
                <p:nvPr/>
              </p:nvSpPr>
              <p:spPr bwMode="auto">
                <a:xfrm>
                  <a:off x="2376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09" name="Rectangle 508"/>
                <p:cNvSpPr>
                  <a:spLocks noChangeArrowheads="1"/>
                </p:cNvSpPr>
                <p:nvPr/>
              </p:nvSpPr>
              <p:spPr bwMode="auto">
                <a:xfrm>
                  <a:off x="2386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10" name="Rectangle 509"/>
                <p:cNvSpPr>
                  <a:spLocks noChangeArrowheads="1"/>
                </p:cNvSpPr>
                <p:nvPr/>
              </p:nvSpPr>
              <p:spPr bwMode="auto">
                <a:xfrm>
                  <a:off x="2396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11" name="Rectangle 510"/>
                <p:cNvSpPr>
                  <a:spLocks noChangeArrowheads="1"/>
                </p:cNvSpPr>
                <p:nvPr/>
              </p:nvSpPr>
              <p:spPr bwMode="auto">
                <a:xfrm>
                  <a:off x="2406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12" name="Oval 511"/>
                <p:cNvSpPr>
                  <a:spLocks noChangeArrowheads="1"/>
                </p:cNvSpPr>
                <p:nvPr/>
              </p:nvSpPr>
              <p:spPr bwMode="auto">
                <a:xfrm>
                  <a:off x="2496" y="1823"/>
                  <a:ext cx="12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13" name="Rectangle 512"/>
                <p:cNvSpPr>
                  <a:spLocks noChangeArrowheads="1"/>
                </p:cNvSpPr>
                <p:nvPr/>
              </p:nvSpPr>
              <p:spPr bwMode="auto">
                <a:xfrm>
                  <a:off x="2349" y="1863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14" name="Rectangle 513"/>
                <p:cNvSpPr>
                  <a:spLocks noChangeArrowheads="1"/>
                </p:cNvSpPr>
                <p:nvPr/>
              </p:nvSpPr>
              <p:spPr bwMode="auto">
                <a:xfrm>
                  <a:off x="2355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15" name="Rectangle 514"/>
                <p:cNvSpPr>
                  <a:spLocks noChangeArrowheads="1"/>
                </p:cNvSpPr>
                <p:nvPr/>
              </p:nvSpPr>
              <p:spPr bwMode="auto">
                <a:xfrm>
                  <a:off x="2365" y="1870"/>
                  <a:ext cx="6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16" name="Rectangle 515"/>
                <p:cNvSpPr>
                  <a:spLocks noChangeArrowheads="1"/>
                </p:cNvSpPr>
                <p:nvPr/>
              </p:nvSpPr>
              <p:spPr bwMode="auto">
                <a:xfrm>
                  <a:off x="2376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17" name="Rectangle 516"/>
                <p:cNvSpPr>
                  <a:spLocks noChangeArrowheads="1"/>
                </p:cNvSpPr>
                <p:nvPr/>
              </p:nvSpPr>
              <p:spPr bwMode="auto">
                <a:xfrm>
                  <a:off x="2386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18" name="Rectangle 517"/>
                <p:cNvSpPr>
                  <a:spLocks noChangeArrowheads="1"/>
                </p:cNvSpPr>
                <p:nvPr/>
              </p:nvSpPr>
              <p:spPr bwMode="auto">
                <a:xfrm>
                  <a:off x="2396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19" name="Rectangle 518"/>
                <p:cNvSpPr>
                  <a:spLocks noChangeArrowheads="1"/>
                </p:cNvSpPr>
                <p:nvPr/>
              </p:nvSpPr>
              <p:spPr bwMode="auto">
                <a:xfrm>
                  <a:off x="2406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20" name="Oval 519"/>
                <p:cNvSpPr>
                  <a:spLocks noChangeArrowheads="1"/>
                </p:cNvSpPr>
                <p:nvPr/>
              </p:nvSpPr>
              <p:spPr bwMode="auto">
                <a:xfrm>
                  <a:off x="2496" y="1880"/>
                  <a:ext cx="12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21" name="Rectangle 520"/>
                <p:cNvSpPr>
                  <a:spLocks noChangeArrowheads="1"/>
                </p:cNvSpPr>
                <p:nvPr/>
              </p:nvSpPr>
              <p:spPr bwMode="auto">
                <a:xfrm>
                  <a:off x="2349" y="1920"/>
                  <a:ext cx="174" cy="4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22" name="Rectangle 521"/>
                <p:cNvSpPr>
                  <a:spLocks noChangeArrowheads="1"/>
                </p:cNvSpPr>
                <p:nvPr/>
              </p:nvSpPr>
              <p:spPr bwMode="auto">
                <a:xfrm>
                  <a:off x="2355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23" name="Rectangle 522"/>
                <p:cNvSpPr>
                  <a:spLocks noChangeArrowheads="1"/>
                </p:cNvSpPr>
                <p:nvPr/>
              </p:nvSpPr>
              <p:spPr bwMode="auto">
                <a:xfrm>
                  <a:off x="2365" y="1927"/>
                  <a:ext cx="6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24" name="Rectangle 523"/>
                <p:cNvSpPr>
                  <a:spLocks noChangeArrowheads="1"/>
                </p:cNvSpPr>
                <p:nvPr/>
              </p:nvSpPr>
              <p:spPr bwMode="auto">
                <a:xfrm>
                  <a:off x="2376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25" name="Rectangle 524"/>
                <p:cNvSpPr>
                  <a:spLocks noChangeArrowheads="1"/>
                </p:cNvSpPr>
                <p:nvPr/>
              </p:nvSpPr>
              <p:spPr bwMode="auto">
                <a:xfrm>
                  <a:off x="2386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26" name="Rectangle 525"/>
                <p:cNvSpPr>
                  <a:spLocks noChangeArrowheads="1"/>
                </p:cNvSpPr>
                <p:nvPr/>
              </p:nvSpPr>
              <p:spPr bwMode="auto">
                <a:xfrm>
                  <a:off x="2396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27" name="Rectangle 526"/>
                <p:cNvSpPr>
                  <a:spLocks noChangeArrowheads="1"/>
                </p:cNvSpPr>
                <p:nvPr/>
              </p:nvSpPr>
              <p:spPr bwMode="auto">
                <a:xfrm>
                  <a:off x="2406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28" name="Oval 527"/>
                <p:cNvSpPr>
                  <a:spLocks noChangeArrowheads="1"/>
                </p:cNvSpPr>
                <p:nvPr/>
              </p:nvSpPr>
              <p:spPr bwMode="auto">
                <a:xfrm>
                  <a:off x="2496" y="1937"/>
                  <a:ext cx="12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29" name="Rectangle 528"/>
                <p:cNvSpPr>
                  <a:spLocks noChangeArrowheads="1"/>
                </p:cNvSpPr>
                <p:nvPr/>
              </p:nvSpPr>
              <p:spPr bwMode="auto">
                <a:xfrm>
                  <a:off x="2587" y="1539"/>
                  <a:ext cx="242" cy="507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30" name="Rectangle 529"/>
                <p:cNvSpPr>
                  <a:spLocks noChangeArrowheads="1"/>
                </p:cNvSpPr>
                <p:nvPr/>
              </p:nvSpPr>
              <p:spPr bwMode="auto">
                <a:xfrm>
                  <a:off x="2610" y="1564"/>
                  <a:ext cx="197" cy="440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31" name="Rectangle 530"/>
                <p:cNvSpPr>
                  <a:spLocks noChangeArrowheads="1"/>
                </p:cNvSpPr>
                <p:nvPr/>
              </p:nvSpPr>
              <p:spPr bwMode="auto">
                <a:xfrm>
                  <a:off x="2621" y="1578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32" name="Rectangle 531"/>
                <p:cNvSpPr>
                  <a:spLocks noChangeArrowheads="1"/>
                </p:cNvSpPr>
                <p:nvPr/>
              </p:nvSpPr>
              <p:spPr bwMode="auto">
                <a:xfrm>
                  <a:off x="2629" y="1585"/>
                  <a:ext cx="3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33" name="Rectangle 532"/>
                <p:cNvSpPr>
                  <a:spLocks noChangeArrowheads="1"/>
                </p:cNvSpPr>
                <p:nvPr/>
              </p:nvSpPr>
              <p:spPr bwMode="auto">
                <a:xfrm>
                  <a:off x="2637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34" name="Rectangle 533"/>
                <p:cNvSpPr>
                  <a:spLocks noChangeArrowheads="1"/>
                </p:cNvSpPr>
                <p:nvPr/>
              </p:nvSpPr>
              <p:spPr bwMode="auto">
                <a:xfrm>
                  <a:off x="2647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35" name="Rectangle 534"/>
                <p:cNvSpPr>
                  <a:spLocks noChangeArrowheads="1"/>
                </p:cNvSpPr>
                <p:nvPr/>
              </p:nvSpPr>
              <p:spPr bwMode="auto">
                <a:xfrm>
                  <a:off x="2657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36" name="Rectangle 535"/>
                <p:cNvSpPr>
                  <a:spLocks noChangeArrowheads="1"/>
                </p:cNvSpPr>
                <p:nvPr/>
              </p:nvSpPr>
              <p:spPr bwMode="auto">
                <a:xfrm>
                  <a:off x="2668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37" name="Rectangle 536"/>
                <p:cNvSpPr>
                  <a:spLocks noChangeArrowheads="1"/>
                </p:cNvSpPr>
                <p:nvPr/>
              </p:nvSpPr>
              <p:spPr bwMode="auto">
                <a:xfrm>
                  <a:off x="2678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38" name="Oval 537"/>
                <p:cNvSpPr>
                  <a:spLocks noChangeArrowheads="1"/>
                </p:cNvSpPr>
                <p:nvPr/>
              </p:nvSpPr>
              <p:spPr bwMode="auto">
                <a:xfrm>
                  <a:off x="2768" y="1595"/>
                  <a:ext cx="12" cy="1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39" name="Rectangle 538"/>
                <p:cNvSpPr>
                  <a:spLocks noChangeArrowheads="1"/>
                </p:cNvSpPr>
                <p:nvPr/>
              </p:nvSpPr>
              <p:spPr bwMode="auto">
                <a:xfrm>
                  <a:off x="2621" y="1635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40" name="Rectangle 539"/>
                <p:cNvSpPr>
                  <a:spLocks noChangeArrowheads="1"/>
                </p:cNvSpPr>
                <p:nvPr/>
              </p:nvSpPr>
              <p:spPr bwMode="auto">
                <a:xfrm>
                  <a:off x="2629" y="1642"/>
                  <a:ext cx="3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41" name="Rectangle 540"/>
                <p:cNvSpPr>
                  <a:spLocks noChangeArrowheads="1"/>
                </p:cNvSpPr>
                <p:nvPr/>
              </p:nvSpPr>
              <p:spPr bwMode="auto">
                <a:xfrm>
                  <a:off x="2637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42" name="Rectangle 541"/>
                <p:cNvSpPr>
                  <a:spLocks noChangeArrowheads="1"/>
                </p:cNvSpPr>
                <p:nvPr/>
              </p:nvSpPr>
              <p:spPr bwMode="auto">
                <a:xfrm>
                  <a:off x="2647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43" name="Rectangle 542"/>
                <p:cNvSpPr>
                  <a:spLocks noChangeArrowheads="1"/>
                </p:cNvSpPr>
                <p:nvPr/>
              </p:nvSpPr>
              <p:spPr bwMode="auto">
                <a:xfrm>
                  <a:off x="2657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44" name="Rectangle 543"/>
                <p:cNvSpPr>
                  <a:spLocks noChangeArrowheads="1"/>
                </p:cNvSpPr>
                <p:nvPr/>
              </p:nvSpPr>
              <p:spPr bwMode="auto">
                <a:xfrm>
                  <a:off x="2668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45" name="Rectangle 544"/>
                <p:cNvSpPr>
                  <a:spLocks noChangeArrowheads="1"/>
                </p:cNvSpPr>
                <p:nvPr/>
              </p:nvSpPr>
              <p:spPr bwMode="auto">
                <a:xfrm>
                  <a:off x="2678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46" name="Oval 545"/>
                <p:cNvSpPr>
                  <a:spLocks noChangeArrowheads="1"/>
                </p:cNvSpPr>
                <p:nvPr/>
              </p:nvSpPr>
              <p:spPr bwMode="auto">
                <a:xfrm>
                  <a:off x="2768" y="1652"/>
                  <a:ext cx="12" cy="1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47" name="Rectangle 546"/>
                <p:cNvSpPr>
                  <a:spLocks noChangeArrowheads="1"/>
                </p:cNvSpPr>
                <p:nvPr/>
              </p:nvSpPr>
              <p:spPr bwMode="auto">
                <a:xfrm>
                  <a:off x="2621" y="1692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48" name="Rectangle 547"/>
                <p:cNvSpPr>
                  <a:spLocks noChangeArrowheads="1"/>
                </p:cNvSpPr>
                <p:nvPr/>
              </p:nvSpPr>
              <p:spPr bwMode="auto">
                <a:xfrm>
                  <a:off x="2629" y="1699"/>
                  <a:ext cx="3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49" name="Rectangle 548"/>
                <p:cNvSpPr>
                  <a:spLocks noChangeArrowheads="1"/>
                </p:cNvSpPr>
                <p:nvPr/>
              </p:nvSpPr>
              <p:spPr bwMode="auto">
                <a:xfrm>
                  <a:off x="2637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50" name="Rectangle 549"/>
                <p:cNvSpPr>
                  <a:spLocks noChangeArrowheads="1"/>
                </p:cNvSpPr>
                <p:nvPr/>
              </p:nvSpPr>
              <p:spPr bwMode="auto">
                <a:xfrm>
                  <a:off x="2647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51" name="Rectangle 550"/>
                <p:cNvSpPr>
                  <a:spLocks noChangeArrowheads="1"/>
                </p:cNvSpPr>
                <p:nvPr/>
              </p:nvSpPr>
              <p:spPr bwMode="auto">
                <a:xfrm>
                  <a:off x="2657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52" name="Rectangle 551"/>
                <p:cNvSpPr>
                  <a:spLocks noChangeArrowheads="1"/>
                </p:cNvSpPr>
                <p:nvPr/>
              </p:nvSpPr>
              <p:spPr bwMode="auto">
                <a:xfrm>
                  <a:off x="2668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53" name="Rectangle 552"/>
                <p:cNvSpPr>
                  <a:spLocks noChangeArrowheads="1"/>
                </p:cNvSpPr>
                <p:nvPr/>
              </p:nvSpPr>
              <p:spPr bwMode="auto">
                <a:xfrm>
                  <a:off x="2678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54" name="Oval 553"/>
                <p:cNvSpPr>
                  <a:spLocks noChangeArrowheads="1"/>
                </p:cNvSpPr>
                <p:nvPr/>
              </p:nvSpPr>
              <p:spPr bwMode="auto">
                <a:xfrm>
                  <a:off x="2768" y="1709"/>
                  <a:ext cx="12" cy="1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55" name="Rectangle 554"/>
                <p:cNvSpPr>
                  <a:spLocks noChangeArrowheads="1"/>
                </p:cNvSpPr>
                <p:nvPr/>
              </p:nvSpPr>
              <p:spPr bwMode="auto">
                <a:xfrm>
                  <a:off x="2621" y="1749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56" name="Rectangle 555"/>
                <p:cNvSpPr>
                  <a:spLocks noChangeArrowheads="1"/>
                </p:cNvSpPr>
                <p:nvPr/>
              </p:nvSpPr>
              <p:spPr bwMode="auto">
                <a:xfrm>
                  <a:off x="2629" y="1756"/>
                  <a:ext cx="3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57" name="Rectangle 556"/>
                <p:cNvSpPr>
                  <a:spLocks noChangeArrowheads="1"/>
                </p:cNvSpPr>
                <p:nvPr/>
              </p:nvSpPr>
              <p:spPr bwMode="auto">
                <a:xfrm>
                  <a:off x="2637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58" name="Rectangle 557"/>
                <p:cNvSpPr>
                  <a:spLocks noChangeArrowheads="1"/>
                </p:cNvSpPr>
                <p:nvPr/>
              </p:nvSpPr>
              <p:spPr bwMode="auto">
                <a:xfrm>
                  <a:off x="2647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59" name="Rectangle 558"/>
                <p:cNvSpPr>
                  <a:spLocks noChangeArrowheads="1"/>
                </p:cNvSpPr>
                <p:nvPr/>
              </p:nvSpPr>
              <p:spPr bwMode="auto">
                <a:xfrm>
                  <a:off x="2657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60" name="Rectangle 559"/>
                <p:cNvSpPr>
                  <a:spLocks noChangeArrowheads="1"/>
                </p:cNvSpPr>
                <p:nvPr/>
              </p:nvSpPr>
              <p:spPr bwMode="auto">
                <a:xfrm>
                  <a:off x="2668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61" name="Rectangle 560"/>
                <p:cNvSpPr>
                  <a:spLocks noChangeArrowheads="1"/>
                </p:cNvSpPr>
                <p:nvPr/>
              </p:nvSpPr>
              <p:spPr bwMode="auto">
                <a:xfrm>
                  <a:off x="2678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62" name="Oval 561"/>
                <p:cNvSpPr>
                  <a:spLocks noChangeArrowheads="1"/>
                </p:cNvSpPr>
                <p:nvPr/>
              </p:nvSpPr>
              <p:spPr bwMode="auto">
                <a:xfrm>
                  <a:off x="2768" y="1766"/>
                  <a:ext cx="12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63" name="Rectangle 562"/>
                <p:cNvSpPr>
                  <a:spLocks noChangeArrowheads="1"/>
                </p:cNvSpPr>
                <p:nvPr/>
              </p:nvSpPr>
              <p:spPr bwMode="auto">
                <a:xfrm>
                  <a:off x="2621" y="1806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64" name="Rectangle 563"/>
                <p:cNvSpPr>
                  <a:spLocks noChangeArrowheads="1"/>
                </p:cNvSpPr>
                <p:nvPr/>
              </p:nvSpPr>
              <p:spPr bwMode="auto">
                <a:xfrm>
                  <a:off x="2629" y="1813"/>
                  <a:ext cx="3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65" name="Rectangle 564"/>
                <p:cNvSpPr>
                  <a:spLocks noChangeArrowheads="1"/>
                </p:cNvSpPr>
                <p:nvPr/>
              </p:nvSpPr>
              <p:spPr bwMode="auto">
                <a:xfrm>
                  <a:off x="2637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66" name="Rectangle 565"/>
                <p:cNvSpPr>
                  <a:spLocks noChangeArrowheads="1"/>
                </p:cNvSpPr>
                <p:nvPr/>
              </p:nvSpPr>
              <p:spPr bwMode="auto">
                <a:xfrm>
                  <a:off x="2647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67" name="Rectangle 566"/>
                <p:cNvSpPr>
                  <a:spLocks noChangeArrowheads="1"/>
                </p:cNvSpPr>
                <p:nvPr/>
              </p:nvSpPr>
              <p:spPr bwMode="auto">
                <a:xfrm>
                  <a:off x="2657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68" name="Rectangle 567"/>
                <p:cNvSpPr>
                  <a:spLocks noChangeArrowheads="1"/>
                </p:cNvSpPr>
                <p:nvPr/>
              </p:nvSpPr>
              <p:spPr bwMode="auto">
                <a:xfrm>
                  <a:off x="2668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69" name="Rectangle 568"/>
                <p:cNvSpPr>
                  <a:spLocks noChangeArrowheads="1"/>
                </p:cNvSpPr>
                <p:nvPr/>
              </p:nvSpPr>
              <p:spPr bwMode="auto">
                <a:xfrm>
                  <a:off x="2678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70" name="Oval 569"/>
                <p:cNvSpPr>
                  <a:spLocks noChangeArrowheads="1"/>
                </p:cNvSpPr>
                <p:nvPr/>
              </p:nvSpPr>
              <p:spPr bwMode="auto">
                <a:xfrm>
                  <a:off x="2768" y="1823"/>
                  <a:ext cx="12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71" name="Rectangle 570"/>
                <p:cNvSpPr>
                  <a:spLocks noChangeArrowheads="1"/>
                </p:cNvSpPr>
                <p:nvPr/>
              </p:nvSpPr>
              <p:spPr bwMode="auto">
                <a:xfrm>
                  <a:off x="2621" y="1863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72" name="Rectangle 571"/>
                <p:cNvSpPr>
                  <a:spLocks noChangeArrowheads="1"/>
                </p:cNvSpPr>
                <p:nvPr/>
              </p:nvSpPr>
              <p:spPr bwMode="auto">
                <a:xfrm>
                  <a:off x="2629" y="1870"/>
                  <a:ext cx="3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73" name="Rectangle 572"/>
                <p:cNvSpPr>
                  <a:spLocks noChangeArrowheads="1"/>
                </p:cNvSpPr>
                <p:nvPr/>
              </p:nvSpPr>
              <p:spPr bwMode="auto">
                <a:xfrm>
                  <a:off x="2637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74" name="Rectangle 573"/>
                <p:cNvSpPr>
                  <a:spLocks noChangeArrowheads="1"/>
                </p:cNvSpPr>
                <p:nvPr/>
              </p:nvSpPr>
              <p:spPr bwMode="auto">
                <a:xfrm>
                  <a:off x="2647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75" name="Rectangle 574"/>
                <p:cNvSpPr>
                  <a:spLocks noChangeArrowheads="1"/>
                </p:cNvSpPr>
                <p:nvPr/>
              </p:nvSpPr>
              <p:spPr bwMode="auto">
                <a:xfrm>
                  <a:off x="2657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76" name="Rectangle 575"/>
                <p:cNvSpPr>
                  <a:spLocks noChangeArrowheads="1"/>
                </p:cNvSpPr>
                <p:nvPr/>
              </p:nvSpPr>
              <p:spPr bwMode="auto">
                <a:xfrm>
                  <a:off x="2668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77" name="Rectangle 576"/>
                <p:cNvSpPr>
                  <a:spLocks noChangeArrowheads="1"/>
                </p:cNvSpPr>
                <p:nvPr/>
              </p:nvSpPr>
              <p:spPr bwMode="auto">
                <a:xfrm>
                  <a:off x="2678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78" name="Oval 577"/>
                <p:cNvSpPr>
                  <a:spLocks noChangeArrowheads="1"/>
                </p:cNvSpPr>
                <p:nvPr/>
              </p:nvSpPr>
              <p:spPr bwMode="auto">
                <a:xfrm>
                  <a:off x="2768" y="1880"/>
                  <a:ext cx="12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79" name="Rectangle 578"/>
                <p:cNvSpPr>
                  <a:spLocks noChangeArrowheads="1"/>
                </p:cNvSpPr>
                <p:nvPr/>
              </p:nvSpPr>
              <p:spPr bwMode="auto">
                <a:xfrm>
                  <a:off x="2621" y="1920"/>
                  <a:ext cx="174" cy="4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80" name="Rectangle 579"/>
                <p:cNvSpPr>
                  <a:spLocks noChangeArrowheads="1"/>
                </p:cNvSpPr>
                <p:nvPr/>
              </p:nvSpPr>
              <p:spPr bwMode="auto">
                <a:xfrm>
                  <a:off x="2629" y="1927"/>
                  <a:ext cx="3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81" name="Rectangle 580"/>
                <p:cNvSpPr>
                  <a:spLocks noChangeArrowheads="1"/>
                </p:cNvSpPr>
                <p:nvPr/>
              </p:nvSpPr>
              <p:spPr bwMode="auto">
                <a:xfrm>
                  <a:off x="2637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82" name="Rectangle 581"/>
                <p:cNvSpPr>
                  <a:spLocks noChangeArrowheads="1"/>
                </p:cNvSpPr>
                <p:nvPr/>
              </p:nvSpPr>
              <p:spPr bwMode="auto">
                <a:xfrm>
                  <a:off x="2647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83" name="Rectangle 582"/>
                <p:cNvSpPr>
                  <a:spLocks noChangeArrowheads="1"/>
                </p:cNvSpPr>
                <p:nvPr/>
              </p:nvSpPr>
              <p:spPr bwMode="auto">
                <a:xfrm>
                  <a:off x="2657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84" name="Rectangle 583"/>
                <p:cNvSpPr>
                  <a:spLocks noChangeArrowheads="1"/>
                </p:cNvSpPr>
                <p:nvPr/>
              </p:nvSpPr>
              <p:spPr bwMode="auto">
                <a:xfrm>
                  <a:off x="2668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85" name="Rectangle 584"/>
                <p:cNvSpPr>
                  <a:spLocks noChangeArrowheads="1"/>
                </p:cNvSpPr>
                <p:nvPr/>
              </p:nvSpPr>
              <p:spPr bwMode="auto">
                <a:xfrm>
                  <a:off x="2678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86" name="Oval 585"/>
                <p:cNvSpPr>
                  <a:spLocks noChangeArrowheads="1"/>
                </p:cNvSpPr>
                <p:nvPr/>
              </p:nvSpPr>
              <p:spPr bwMode="auto">
                <a:xfrm>
                  <a:off x="2768" y="1937"/>
                  <a:ext cx="12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87" name="Rectangle 586"/>
                <p:cNvSpPr>
                  <a:spLocks noChangeArrowheads="1"/>
                </p:cNvSpPr>
                <p:nvPr/>
              </p:nvSpPr>
              <p:spPr bwMode="auto">
                <a:xfrm>
                  <a:off x="2587" y="1539"/>
                  <a:ext cx="242" cy="507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88" name="Rectangle 587"/>
                <p:cNvSpPr>
                  <a:spLocks noChangeArrowheads="1"/>
                </p:cNvSpPr>
                <p:nvPr/>
              </p:nvSpPr>
              <p:spPr bwMode="auto">
                <a:xfrm>
                  <a:off x="2610" y="1564"/>
                  <a:ext cx="197" cy="440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89" name="Rectangle 588"/>
                <p:cNvSpPr>
                  <a:spLocks noChangeArrowheads="1"/>
                </p:cNvSpPr>
                <p:nvPr/>
              </p:nvSpPr>
              <p:spPr bwMode="auto">
                <a:xfrm>
                  <a:off x="2621" y="1578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90" name="Rectangle 589"/>
                <p:cNvSpPr>
                  <a:spLocks noChangeArrowheads="1"/>
                </p:cNvSpPr>
                <p:nvPr/>
              </p:nvSpPr>
              <p:spPr bwMode="auto">
                <a:xfrm>
                  <a:off x="2629" y="1585"/>
                  <a:ext cx="3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91" name="Rectangle 590"/>
                <p:cNvSpPr>
                  <a:spLocks noChangeArrowheads="1"/>
                </p:cNvSpPr>
                <p:nvPr/>
              </p:nvSpPr>
              <p:spPr bwMode="auto">
                <a:xfrm>
                  <a:off x="2637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92" name="Rectangle 591"/>
                <p:cNvSpPr>
                  <a:spLocks noChangeArrowheads="1"/>
                </p:cNvSpPr>
                <p:nvPr/>
              </p:nvSpPr>
              <p:spPr bwMode="auto">
                <a:xfrm>
                  <a:off x="2647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93" name="Rectangle 592"/>
                <p:cNvSpPr>
                  <a:spLocks noChangeArrowheads="1"/>
                </p:cNvSpPr>
                <p:nvPr/>
              </p:nvSpPr>
              <p:spPr bwMode="auto">
                <a:xfrm>
                  <a:off x="2657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94" name="Rectangle 593"/>
                <p:cNvSpPr>
                  <a:spLocks noChangeArrowheads="1"/>
                </p:cNvSpPr>
                <p:nvPr/>
              </p:nvSpPr>
              <p:spPr bwMode="auto">
                <a:xfrm>
                  <a:off x="2668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95" name="Rectangle 594"/>
                <p:cNvSpPr>
                  <a:spLocks noChangeArrowheads="1"/>
                </p:cNvSpPr>
                <p:nvPr/>
              </p:nvSpPr>
              <p:spPr bwMode="auto">
                <a:xfrm>
                  <a:off x="2678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96" name="Oval 595"/>
                <p:cNvSpPr>
                  <a:spLocks noChangeArrowheads="1"/>
                </p:cNvSpPr>
                <p:nvPr/>
              </p:nvSpPr>
              <p:spPr bwMode="auto">
                <a:xfrm>
                  <a:off x="2768" y="1595"/>
                  <a:ext cx="12" cy="1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97" name="Rectangle 596"/>
                <p:cNvSpPr>
                  <a:spLocks noChangeArrowheads="1"/>
                </p:cNvSpPr>
                <p:nvPr/>
              </p:nvSpPr>
              <p:spPr bwMode="auto">
                <a:xfrm>
                  <a:off x="2621" y="1635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98" name="Rectangle 597"/>
                <p:cNvSpPr>
                  <a:spLocks noChangeArrowheads="1"/>
                </p:cNvSpPr>
                <p:nvPr/>
              </p:nvSpPr>
              <p:spPr bwMode="auto">
                <a:xfrm>
                  <a:off x="2629" y="1642"/>
                  <a:ext cx="3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599" name="Rectangle 598"/>
                <p:cNvSpPr>
                  <a:spLocks noChangeArrowheads="1"/>
                </p:cNvSpPr>
                <p:nvPr/>
              </p:nvSpPr>
              <p:spPr bwMode="auto">
                <a:xfrm>
                  <a:off x="2637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600" name="Rectangle 599"/>
                <p:cNvSpPr>
                  <a:spLocks noChangeArrowheads="1"/>
                </p:cNvSpPr>
                <p:nvPr/>
              </p:nvSpPr>
              <p:spPr bwMode="auto">
                <a:xfrm>
                  <a:off x="2647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601" name="Rectangle 600"/>
                <p:cNvSpPr>
                  <a:spLocks noChangeArrowheads="1"/>
                </p:cNvSpPr>
                <p:nvPr/>
              </p:nvSpPr>
              <p:spPr bwMode="auto">
                <a:xfrm>
                  <a:off x="2657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602" name="Rectangle 601"/>
                <p:cNvSpPr>
                  <a:spLocks noChangeArrowheads="1"/>
                </p:cNvSpPr>
                <p:nvPr/>
              </p:nvSpPr>
              <p:spPr bwMode="auto">
                <a:xfrm>
                  <a:off x="2668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603" name="Rectangle 602"/>
                <p:cNvSpPr>
                  <a:spLocks noChangeArrowheads="1"/>
                </p:cNvSpPr>
                <p:nvPr/>
              </p:nvSpPr>
              <p:spPr bwMode="auto">
                <a:xfrm>
                  <a:off x="2678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604" name="Oval 603"/>
                <p:cNvSpPr>
                  <a:spLocks noChangeArrowheads="1"/>
                </p:cNvSpPr>
                <p:nvPr/>
              </p:nvSpPr>
              <p:spPr bwMode="auto">
                <a:xfrm>
                  <a:off x="2768" y="1652"/>
                  <a:ext cx="12" cy="1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605" name="Rectangle 604"/>
                <p:cNvSpPr>
                  <a:spLocks noChangeArrowheads="1"/>
                </p:cNvSpPr>
                <p:nvPr/>
              </p:nvSpPr>
              <p:spPr bwMode="auto">
                <a:xfrm>
                  <a:off x="2621" y="1692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606" name="Rectangle 605"/>
                <p:cNvSpPr>
                  <a:spLocks noChangeArrowheads="1"/>
                </p:cNvSpPr>
                <p:nvPr/>
              </p:nvSpPr>
              <p:spPr bwMode="auto">
                <a:xfrm>
                  <a:off x="2629" y="1699"/>
                  <a:ext cx="3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607" name="Rectangle 606"/>
                <p:cNvSpPr>
                  <a:spLocks noChangeArrowheads="1"/>
                </p:cNvSpPr>
                <p:nvPr/>
              </p:nvSpPr>
              <p:spPr bwMode="auto">
                <a:xfrm>
                  <a:off x="2637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608" name="Rectangle 607"/>
                <p:cNvSpPr>
                  <a:spLocks noChangeArrowheads="1"/>
                </p:cNvSpPr>
                <p:nvPr/>
              </p:nvSpPr>
              <p:spPr bwMode="auto">
                <a:xfrm>
                  <a:off x="2647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609" name="Rectangle 608"/>
                <p:cNvSpPr>
                  <a:spLocks noChangeArrowheads="1"/>
                </p:cNvSpPr>
                <p:nvPr/>
              </p:nvSpPr>
              <p:spPr bwMode="auto">
                <a:xfrm>
                  <a:off x="2657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</p:grpSp>
          <p:grpSp>
            <p:nvGrpSpPr>
              <p:cNvPr id="28" name="Group 27"/>
              <p:cNvGrpSpPr>
                <a:grpSpLocks/>
              </p:cNvGrpSpPr>
              <p:nvPr/>
            </p:nvGrpSpPr>
            <p:grpSpPr bwMode="auto">
              <a:xfrm>
                <a:off x="4161089" y="2443172"/>
                <a:ext cx="1195460" cy="804865"/>
                <a:chOff x="2621" y="1539"/>
                <a:chExt cx="753" cy="507"/>
              </a:xfrm>
            </p:grpSpPr>
            <p:sp>
              <p:nvSpPr>
                <p:cNvPr id="212" name="Rectangle 211"/>
                <p:cNvSpPr>
                  <a:spLocks noChangeArrowheads="1"/>
                </p:cNvSpPr>
                <p:nvPr/>
              </p:nvSpPr>
              <p:spPr bwMode="auto">
                <a:xfrm>
                  <a:off x="2668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13" name="Rectangle 212"/>
                <p:cNvSpPr>
                  <a:spLocks noChangeArrowheads="1"/>
                </p:cNvSpPr>
                <p:nvPr/>
              </p:nvSpPr>
              <p:spPr bwMode="auto">
                <a:xfrm>
                  <a:off x="2678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14" name="Oval 213"/>
                <p:cNvSpPr>
                  <a:spLocks noChangeArrowheads="1"/>
                </p:cNvSpPr>
                <p:nvPr/>
              </p:nvSpPr>
              <p:spPr bwMode="auto">
                <a:xfrm>
                  <a:off x="2768" y="1709"/>
                  <a:ext cx="12" cy="1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15" name="Rectangle 214"/>
                <p:cNvSpPr>
                  <a:spLocks noChangeArrowheads="1"/>
                </p:cNvSpPr>
                <p:nvPr/>
              </p:nvSpPr>
              <p:spPr bwMode="auto">
                <a:xfrm>
                  <a:off x="2621" y="1749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16" name="Rectangle 215"/>
                <p:cNvSpPr>
                  <a:spLocks noChangeArrowheads="1"/>
                </p:cNvSpPr>
                <p:nvPr/>
              </p:nvSpPr>
              <p:spPr bwMode="auto">
                <a:xfrm>
                  <a:off x="2629" y="1756"/>
                  <a:ext cx="3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17" name="Rectangle 216"/>
                <p:cNvSpPr>
                  <a:spLocks noChangeArrowheads="1"/>
                </p:cNvSpPr>
                <p:nvPr/>
              </p:nvSpPr>
              <p:spPr bwMode="auto">
                <a:xfrm>
                  <a:off x="2637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18" name="Rectangle 217"/>
                <p:cNvSpPr>
                  <a:spLocks noChangeArrowheads="1"/>
                </p:cNvSpPr>
                <p:nvPr/>
              </p:nvSpPr>
              <p:spPr bwMode="auto">
                <a:xfrm>
                  <a:off x="2647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19" name="Rectangle 218"/>
                <p:cNvSpPr>
                  <a:spLocks noChangeArrowheads="1"/>
                </p:cNvSpPr>
                <p:nvPr/>
              </p:nvSpPr>
              <p:spPr bwMode="auto">
                <a:xfrm>
                  <a:off x="2657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20" name="Rectangle 219"/>
                <p:cNvSpPr>
                  <a:spLocks noChangeArrowheads="1"/>
                </p:cNvSpPr>
                <p:nvPr/>
              </p:nvSpPr>
              <p:spPr bwMode="auto">
                <a:xfrm>
                  <a:off x="2668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21" name="Rectangle 220"/>
                <p:cNvSpPr>
                  <a:spLocks noChangeArrowheads="1"/>
                </p:cNvSpPr>
                <p:nvPr/>
              </p:nvSpPr>
              <p:spPr bwMode="auto">
                <a:xfrm>
                  <a:off x="2678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22" name="Oval 221"/>
                <p:cNvSpPr>
                  <a:spLocks noChangeArrowheads="1"/>
                </p:cNvSpPr>
                <p:nvPr/>
              </p:nvSpPr>
              <p:spPr bwMode="auto">
                <a:xfrm>
                  <a:off x="2768" y="1766"/>
                  <a:ext cx="12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23" name="Rectangle 222"/>
                <p:cNvSpPr>
                  <a:spLocks noChangeArrowheads="1"/>
                </p:cNvSpPr>
                <p:nvPr/>
              </p:nvSpPr>
              <p:spPr bwMode="auto">
                <a:xfrm>
                  <a:off x="2621" y="1806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24" name="Rectangle 223"/>
                <p:cNvSpPr>
                  <a:spLocks noChangeArrowheads="1"/>
                </p:cNvSpPr>
                <p:nvPr/>
              </p:nvSpPr>
              <p:spPr bwMode="auto">
                <a:xfrm>
                  <a:off x="2629" y="1813"/>
                  <a:ext cx="3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25" name="Rectangle 224"/>
                <p:cNvSpPr>
                  <a:spLocks noChangeArrowheads="1"/>
                </p:cNvSpPr>
                <p:nvPr/>
              </p:nvSpPr>
              <p:spPr bwMode="auto">
                <a:xfrm>
                  <a:off x="2637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26" name="Rectangle 225"/>
                <p:cNvSpPr>
                  <a:spLocks noChangeArrowheads="1"/>
                </p:cNvSpPr>
                <p:nvPr/>
              </p:nvSpPr>
              <p:spPr bwMode="auto">
                <a:xfrm>
                  <a:off x="2647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27" name="Rectangle 226"/>
                <p:cNvSpPr>
                  <a:spLocks noChangeArrowheads="1"/>
                </p:cNvSpPr>
                <p:nvPr/>
              </p:nvSpPr>
              <p:spPr bwMode="auto">
                <a:xfrm>
                  <a:off x="2657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28" name="Rectangle 227"/>
                <p:cNvSpPr>
                  <a:spLocks noChangeArrowheads="1"/>
                </p:cNvSpPr>
                <p:nvPr/>
              </p:nvSpPr>
              <p:spPr bwMode="auto">
                <a:xfrm>
                  <a:off x="2668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29" name="Rectangle 228"/>
                <p:cNvSpPr>
                  <a:spLocks noChangeArrowheads="1"/>
                </p:cNvSpPr>
                <p:nvPr/>
              </p:nvSpPr>
              <p:spPr bwMode="auto">
                <a:xfrm>
                  <a:off x="2678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30" name="Oval 229"/>
                <p:cNvSpPr>
                  <a:spLocks noChangeArrowheads="1"/>
                </p:cNvSpPr>
                <p:nvPr/>
              </p:nvSpPr>
              <p:spPr bwMode="auto">
                <a:xfrm>
                  <a:off x="2768" y="1823"/>
                  <a:ext cx="12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31" name="Rectangle 230"/>
                <p:cNvSpPr>
                  <a:spLocks noChangeArrowheads="1"/>
                </p:cNvSpPr>
                <p:nvPr/>
              </p:nvSpPr>
              <p:spPr bwMode="auto">
                <a:xfrm>
                  <a:off x="2621" y="1863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32" name="Rectangle 231"/>
                <p:cNvSpPr>
                  <a:spLocks noChangeArrowheads="1"/>
                </p:cNvSpPr>
                <p:nvPr/>
              </p:nvSpPr>
              <p:spPr bwMode="auto">
                <a:xfrm>
                  <a:off x="2629" y="1870"/>
                  <a:ext cx="3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33" name="Rectangle 232"/>
                <p:cNvSpPr>
                  <a:spLocks noChangeArrowheads="1"/>
                </p:cNvSpPr>
                <p:nvPr/>
              </p:nvSpPr>
              <p:spPr bwMode="auto">
                <a:xfrm>
                  <a:off x="2637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34" name="Rectangle 233"/>
                <p:cNvSpPr>
                  <a:spLocks noChangeArrowheads="1"/>
                </p:cNvSpPr>
                <p:nvPr/>
              </p:nvSpPr>
              <p:spPr bwMode="auto">
                <a:xfrm>
                  <a:off x="2647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35" name="Rectangle 234"/>
                <p:cNvSpPr>
                  <a:spLocks noChangeArrowheads="1"/>
                </p:cNvSpPr>
                <p:nvPr/>
              </p:nvSpPr>
              <p:spPr bwMode="auto">
                <a:xfrm>
                  <a:off x="2657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36" name="Rectangle 235"/>
                <p:cNvSpPr>
                  <a:spLocks noChangeArrowheads="1"/>
                </p:cNvSpPr>
                <p:nvPr/>
              </p:nvSpPr>
              <p:spPr bwMode="auto">
                <a:xfrm>
                  <a:off x="2668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37" name="Rectangle 236"/>
                <p:cNvSpPr>
                  <a:spLocks noChangeArrowheads="1"/>
                </p:cNvSpPr>
                <p:nvPr/>
              </p:nvSpPr>
              <p:spPr bwMode="auto">
                <a:xfrm>
                  <a:off x="2678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38" name="Oval 237"/>
                <p:cNvSpPr>
                  <a:spLocks noChangeArrowheads="1"/>
                </p:cNvSpPr>
                <p:nvPr/>
              </p:nvSpPr>
              <p:spPr bwMode="auto">
                <a:xfrm>
                  <a:off x="2768" y="1880"/>
                  <a:ext cx="12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39" name="Rectangle 238"/>
                <p:cNvSpPr>
                  <a:spLocks noChangeArrowheads="1"/>
                </p:cNvSpPr>
                <p:nvPr/>
              </p:nvSpPr>
              <p:spPr bwMode="auto">
                <a:xfrm>
                  <a:off x="2621" y="1920"/>
                  <a:ext cx="174" cy="4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40" name="Rectangle 239"/>
                <p:cNvSpPr>
                  <a:spLocks noChangeArrowheads="1"/>
                </p:cNvSpPr>
                <p:nvPr/>
              </p:nvSpPr>
              <p:spPr bwMode="auto">
                <a:xfrm>
                  <a:off x="2629" y="1927"/>
                  <a:ext cx="3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41" name="Rectangle 240"/>
                <p:cNvSpPr>
                  <a:spLocks noChangeArrowheads="1"/>
                </p:cNvSpPr>
                <p:nvPr/>
              </p:nvSpPr>
              <p:spPr bwMode="auto">
                <a:xfrm>
                  <a:off x="2637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42" name="Rectangle 241"/>
                <p:cNvSpPr>
                  <a:spLocks noChangeArrowheads="1"/>
                </p:cNvSpPr>
                <p:nvPr/>
              </p:nvSpPr>
              <p:spPr bwMode="auto">
                <a:xfrm>
                  <a:off x="2647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43" name="Rectangle 242"/>
                <p:cNvSpPr>
                  <a:spLocks noChangeArrowheads="1"/>
                </p:cNvSpPr>
                <p:nvPr/>
              </p:nvSpPr>
              <p:spPr bwMode="auto">
                <a:xfrm>
                  <a:off x="2657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44" name="Rectangle 243"/>
                <p:cNvSpPr>
                  <a:spLocks noChangeArrowheads="1"/>
                </p:cNvSpPr>
                <p:nvPr/>
              </p:nvSpPr>
              <p:spPr bwMode="auto">
                <a:xfrm>
                  <a:off x="2668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45" name="Rectangle 244"/>
                <p:cNvSpPr>
                  <a:spLocks noChangeArrowheads="1"/>
                </p:cNvSpPr>
                <p:nvPr/>
              </p:nvSpPr>
              <p:spPr bwMode="auto">
                <a:xfrm>
                  <a:off x="2678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46" name="Oval 245"/>
                <p:cNvSpPr>
                  <a:spLocks noChangeArrowheads="1"/>
                </p:cNvSpPr>
                <p:nvPr/>
              </p:nvSpPr>
              <p:spPr bwMode="auto">
                <a:xfrm>
                  <a:off x="2768" y="1937"/>
                  <a:ext cx="12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47" name="Rectangle 246"/>
                <p:cNvSpPr>
                  <a:spLocks noChangeArrowheads="1"/>
                </p:cNvSpPr>
                <p:nvPr/>
              </p:nvSpPr>
              <p:spPr bwMode="auto">
                <a:xfrm>
                  <a:off x="2859" y="1539"/>
                  <a:ext cx="243" cy="507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48" name="Rectangle 247"/>
                <p:cNvSpPr>
                  <a:spLocks noChangeArrowheads="1"/>
                </p:cNvSpPr>
                <p:nvPr/>
              </p:nvSpPr>
              <p:spPr bwMode="auto">
                <a:xfrm>
                  <a:off x="2882" y="1564"/>
                  <a:ext cx="197" cy="440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49" name="Rectangle 248"/>
                <p:cNvSpPr>
                  <a:spLocks noChangeArrowheads="1"/>
                </p:cNvSpPr>
                <p:nvPr/>
              </p:nvSpPr>
              <p:spPr bwMode="auto">
                <a:xfrm>
                  <a:off x="2894" y="1578"/>
                  <a:ext cx="173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50" name="Rectangle 249"/>
                <p:cNvSpPr>
                  <a:spLocks noChangeArrowheads="1"/>
                </p:cNvSpPr>
                <p:nvPr/>
              </p:nvSpPr>
              <p:spPr bwMode="auto">
                <a:xfrm>
                  <a:off x="2901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51" name="Rectangle 250"/>
                <p:cNvSpPr>
                  <a:spLocks noChangeArrowheads="1"/>
                </p:cNvSpPr>
                <p:nvPr/>
              </p:nvSpPr>
              <p:spPr bwMode="auto">
                <a:xfrm>
                  <a:off x="2911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52" name="Rectangle 251"/>
                <p:cNvSpPr>
                  <a:spLocks noChangeArrowheads="1"/>
                </p:cNvSpPr>
                <p:nvPr/>
              </p:nvSpPr>
              <p:spPr bwMode="auto">
                <a:xfrm>
                  <a:off x="2921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53" name="Rectangle 252"/>
                <p:cNvSpPr>
                  <a:spLocks noChangeArrowheads="1"/>
                </p:cNvSpPr>
                <p:nvPr/>
              </p:nvSpPr>
              <p:spPr bwMode="auto">
                <a:xfrm>
                  <a:off x="2929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54" name="Rectangle 253"/>
                <p:cNvSpPr>
                  <a:spLocks noChangeArrowheads="1"/>
                </p:cNvSpPr>
                <p:nvPr/>
              </p:nvSpPr>
              <p:spPr bwMode="auto">
                <a:xfrm>
                  <a:off x="2939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55" name="Rectangle 254"/>
                <p:cNvSpPr>
                  <a:spLocks noChangeArrowheads="1"/>
                </p:cNvSpPr>
                <p:nvPr/>
              </p:nvSpPr>
              <p:spPr bwMode="auto">
                <a:xfrm>
                  <a:off x="2949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56" name="Oval 255"/>
                <p:cNvSpPr>
                  <a:spLocks noChangeArrowheads="1"/>
                </p:cNvSpPr>
                <p:nvPr/>
              </p:nvSpPr>
              <p:spPr bwMode="auto">
                <a:xfrm>
                  <a:off x="3042" y="1595"/>
                  <a:ext cx="10" cy="1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57" name="Rectangle 256"/>
                <p:cNvSpPr>
                  <a:spLocks noChangeArrowheads="1"/>
                </p:cNvSpPr>
                <p:nvPr/>
              </p:nvSpPr>
              <p:spPr bwMode="auto">
                <a:xfrm>
                  <a:off x="2894" y="1635"/>
                  <a:ext cx="173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58" name="Rectangle 257"/>
                <p:cNvSpPr>
                  <a:spLocks noChangeArrowheads="1"/>
                </p:cNvSpPr>
                <p:nvPr/>
              </p:nvSpPr>
              <p:spPr bwMode="auto">
                <a:xfrm>
                  <a:off x="2901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59" name="Rectangle 258"/>
                <p:cNvSpPr>
                  <a:spLocks noChangeArrowheads="1"/>
                </p:cNvSpPr>
                <p:nvPr/>
              </p:nvSpPr>
              <p:spPr bwMode="auto">
                <a:xfrm>
                  <a:off x="2911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60" name="Rectangle 259"/>
                <p:cNvSpPr>
                  <a:spLocks noChangeArrowheads="1"/>
                </p:cNvSpPr>
                <p:nvPr/>
              </p:nvSpPr>
              <p:spPr bwMode="auto">
                <a:xfrm>
                  <a:off x="2921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61" name="Rectangle 260"/>
                <p:cNvSpPr>
                  <a:spLocks noChangeArrowheads="1"/>
                </p:cNvSpPr>
                <p:nvPr/>
              </p:nvSpPr>
              <p:spPr bwMode="auto">
                <a:xfrm>
                  <a:off x="2929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62" name="Rectangle 261"/>
                <p:cNvSpPr>
                  <a:spLocks noChangeArrowheads="1"/>
                </p:cNvSpPr>
                <p:nvPr/>
              </p:nvSpPr>
              <p:spPr bwMode="auto">
                <a:xfrm>
                  <a:off x="2939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63" name="Rectangle 262"/>
                <p:cNvSpPr>
                  <a:spLocks noChangeArrowheads="1"/>
                </p:cNvSpPr>
                <p:nvPr/>
              </p:nvSpPr>
              <p:spPr bwMode="auto">
                <a:xfrm>
                  <a:off x="2949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64" name="Oval 263"/>
                <p:cNvSpPr>
                  <a:spLocks noChangeArrowheads="1"/>
                </p:cNvSpPr>
                <p:nvPr/>
              </p:nvSpPr>
              <p:spPr bwMode="auto">
                <a:xfrm>
                  <a:off x="3042" y="1652"/>
                  <a:ext cx="10" cy="1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65" name="Rectangle 264"/>
                <p:cNvSpPr>
                  <a:spLocks noChangeArrowheads="1"/>
                </p:cNvSpPr>
                <p:nvPr/>
              </p:nvSpPr>
              <p:spPr bwMode="auto">
                <a:xfrm>
                  <a:off x="2894" y="1692"/>
                  <a:ext cx="173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66" name="Rectangle 265"/>
                <p:cNvSpPr>
                  <a:spLocks noChangeArrowheads="1"/>
                </p:cNvSpPr>
                <p:nvPr/>
              </p:nvSpPr>
              <p:spPr bwMode="auto">
                <a:xfrm>
                  <a:off x="2901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67" name="Rectangle 266"/>
                <p:cNvSpPr>
                  <a:spLocks noChangeArrowheads="1"/>
                </p:cNvSpPr>
                <p:nvPr/>
              </p:nvSpPr>
              <p:spPr bwMode="auto">
                <a:xfrm>
                  <a:off x="2911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68" name="Rectangle 267"/>
                <p:cNvSpPr>
                  <a:spLocks noChangeArrowheads="1"/>
                </p:cNvSpPr>
                <p:nvPr/>
              </p:nvSpPr>
              <p:spPr bwMode="auto">
                <a:xfrm>
                  <a:off x="2921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69" name="Rectangle 268"/>
                <p:cNvSpPr>
                  <a:spLocks noChangeArrowheads="1"/>
                </p:cNvSpPr>
                <p:nvPr/>
              </p:nvSpPr>
              <p:spPr bwMode="auto">
                <a:xfrm>
                  <a:off x="2929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70" name="Rectangle 269"/>
                <p:cNvSpPr>
                  <a:spLocks noChangeArrowheads="1"/>
                </p:cNvSpPr>
                <p:nvPr/>
              </p:nvSpPr>
              <p:spPr bwMode="auto">
                <a:xfrm>
                  <a:off x="2939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71" name="Rectangle 270"/>
                <p:cNvSpPr>
                  <a:spLocks noChangeArrowheads="1"/>
                </p:cNvSpPr>
                <p:nvPr/>
              </p:nvSpPr>
              <p:spPr bwMode="auto">
                <a:xfrm>
                  <a:off x="2949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72" name="Oval 271"/>
                <p:cNvSpPr>
                  <a:spLocks noChangeArrowheads="1"/>
                </p:cNvSpPr>
                <p:nvPr/>
              </p:nvSpPr>
              <p:spPr bwMode="auto">
                <a:xfrm>
                  <a:off x="3042" y="1709"/>
                  <a:ext cx="10" cy="1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73" name="Rectangle 272"/>
                <p:cNvSpPr>
                  <a:spLocks noChangeArrowheads="1"/>
                </p:cNvSpPr>
                <p:nvPr/>
              </p:nvSpPr>
              <p:spPr bwMode="auto">
                <a:xfrm>
                  <a:off x="2894" y="1749"/>
                  <a:ext cx="173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74" name="Rectangle 273"/>
                <p:cNvSpPr>
                  <a:spLocks noChangeArrowheads="1"/>
                </p:cNvSpPr>
                <p:nvPr/>
              </p:nvSpPr>
              <p:spPr bwMode="auto">
                <a:xfrm>
                  <a:off x="2901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75" name="Rectangle 274"/>
                <p:cNvSpPr>
                  <a:spLocks noChangeArrowheads="1"/>
                </p:cNvSpPr>
                <p:nvPr/>
              </p:nvSpPr>
              <p:spPr bwMode="auto">
                <a:xfrm>
                  <a:off x="2911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76" name="Rectangle 275"/>
                <p:cNvSpPr>
                  <a:spLocks noChangeArrowheads="1"/>
                </p:cNvSpPr>
                <p:nvPr/>
              </p:nvSpPr>
              <p:spPr bwMode="auto">
                <a:xfrm>
                  <a:off x="2921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77" name="Rectangle 276"/>
                <p:cNvSpPr>
                  <a:spLocks noChangeArrowheads="1"/>
                </p:cNvSpPr>
                <p:nvPr/>
              </p:nvSpPr>
              <p:spPr bwMode="auto">
                <a:xfrm>
                  <a:off x="2929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78" name="Rectangle 277"/>
                <p:cNvSpPr>
                  <a:spLocks noChangeArrowheads="1"/>
                </p:cNvSpPr>
                <p:nvPr/>
              </p:nvSpPr>
              <p:spPr bwMode="auto">
                <a:xfrm>
                  <a:off x="2939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79" name="Rectangle 278"/>
                <p:cNvSpPr>
                  <a:spLocks noChangeArrowheads="1"/>
                </p:cNvSpPr>
                <p:nvPr/>
              </p:nvSpPr>
              <p:spPr bwMode="auto">
                <a:xfrm>
                  <a:off x="2949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80" name="Oval 279"/>
                <p:cNvSpPr>
                  <a:spLocks noChangeArrowheads="1"/>
                </p:cNvSpPr>
                <p:nvPr/>
              </p:nvSpPr>
              <p:spPr bwMode="auto">
                <a:xfrm>
                  <a:off x="3042" y="1766"/>
                  <a:ext cx="10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81" name="Rectangle 280"/>
                <p:cNvSpPr>
                  <a:spLocks noChangeArrowheads="1"/>
                </p:cNvSpPr>
                <p:nvPr/>
              </p:nvSpPr>
              <p:spPr bwMode="auto">
                <a:xfrm>
                  <a:off x="2894" y="1806"/>
                  <a:ext cx="173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82" name="Rectangle 281"/>
                <p:cNvSpPr>
                  <a:spLocks noChangeArrowheads="1"/>
                </p:cNvSpPr>
                <p:nvPr/>
              </p:nvSpPr>
              <p:spPr bwMode="auto">
                <a:xfrm>
                  <a:off x="2901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83" name="Rectangle 282"/>
                <p:cNvSpPr>
                  <a:spLocks noChangeArrowheads="1"/>
                </p:cNvSpPr>
                <p:nvPr/>
              </p:nvSpPr>
              <p:spPr bwMode="auto">
                <a:xfrm>
                  <a:off x="2911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84" name="Rectangle 283"/>
                <p:cNvSpPr>
                  <a:spLocks noChangeArrowheads="1"/>
                </p:cNvSpPr>
                <p:nvPr/>
              </p:nvSpPr>
              <p:spPr bwMode="auto">
                <a:xfrm>
                  <a:off x="2921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85" name="Rectangle 284"/>
                <p:cNvSpPr>
                  <a:spLocks noChangeArrowheads="1"/>
                </p:cNvSpPr>
                <p:nvPr/>
              </p:nvSpPr>
              <p:spPr bwMode="auto">
                <a:xfrm>
                  <a:off x="2929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86" name="Rectangle 285"/>
                <p:cNvSpPr>
                  <a:spLocks noChangeArrowheads="1"/>
                </p:cNvSpPr>
                <p:nvPr/>
              </p:nvSpPr>
              <p:spPr bwMode="auto">
                <a:xfrm>
                  <a:off x="2939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87" name="Rectangle 286"/>
                <p:cNvSpPr>
                  <a:spLocks noChangeArrowheads="1"/>
                </p:cNvSpPr>
                <p:nvPr/>
              </p:nvSpPr>
              <p:spPr bwMode="auto">
                <a:xfrm>
                  <a:off x="2949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88" name="Oval 287"/>
                <p:cNvSpPr>
                  <a:spLocks noChangeArrowheads="1"/>
                </p:cNvSpPr>
                <p:nvPr/>
              </p:nvSpPr>
              <p:spPr bwMode="auto">
                <a:xfrm>
                  <a:off x="3042" y="1823"/>
                  <a:ext cx="10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89" name="Rectangle 288"/>
                <p:cNvSpPr>
                  <a:spLocks noChangeArrowheads="1"/>
                </p:cNvSpPr>
                <p:nvPr/>
              </p:nvSpPr>
              <p:spPr bwMode="auto">
                <a:xfrm>
                  <a:off x="2894" y="1863"/>
                  <a:ext cx="173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90" name="Rectangle 289"/>
                <p:cNvSpPr>
                  <a:spLocks noChangeArrowheads="1"/>
                </p:cNvSpPr>
                <p:nvPr/>
              </p:nvSpPr>
              <p:spPr bwMode="auto">
                <a:xfrm>
                  <a:off x="2901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91" name="Rectangle 290"/>
                <p:cNvSpPr>
                  <a:spLocks noChangeArrowheads="1"/>
                </p:cNvSpPr>
                <p:nvPr/>
              </p:nvSpPr>
              <p:spPr bwMode="auto">
                <a:xfrm>
                  <a:off x="2911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92" name="Rectangle 291"/>
                <p:cNvSpPr>
                  <a:spLocks noChangeArrowheads="1"/>
                </p:cNvSpPr>
                <p:nvPr/>
              </p:nvSpPr>
              <p:spPr bwMode="auto">
                <a:xfrm>
                  <a:off x="2921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93" name="Rectangle 292"/>
                <p:cNvSpPr>
                  <a:spLocks noChangeArrowheads="1"/>
                </p:cNvSpPr>
                <p:nvPr/>
              </p:nvSpPr>
              <p:spPr bwMode="auto">
                <a:xfrm>
                  <a:off x="2929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94" name="Rectangle 293"/>
                <p:cNvSpPr>
                  <a:spLocks noChangeArrowheads="1"/>
                </p:cNvSpPr>
                <p:nvPr/>
              </p:nvSpPr>
              <p:spPr bwMode="auto">
                <a:xfrm>
                  <a:off x="2939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95" name="Rectangle 294"/>
                <p:cNvSpPr>
                  <a:spLocks noChangeArrowheads="1"/>
                </p:cNvSpPr>
                <p:nvPr/>
              </p:nvSpPr>
              <p:spPr bwMode="auto">
                <a:xfrm>
                  <a:off x="2949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96" name="Oval 295"/>
                <p:cNvSpPr>
                  <a:spLocks noChangeArrowheads="1"/>
                </p:cNvSpPr>
                <p:nvPr/>
              </p:nvSpPr>
              <p:spPr bwMode="auto">
                <a:xfrm>
                  <a:off x="3042" y="1880"/>
                  <a:ext cx="10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97" name="Rectangle 296"/>
                <p:cNvSpPr>
                  <a:spLocks noChangeArrowheads="1"/>
                </p:cNvSpPr>
                <p:nvPr/>
              </p:nvSpPr>
              <p:spPr bwMode="auto">
                <a:xfrm>
                  <a:off x="2894" y="1920"/>
                  <a:ext cx="173" cy="4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98" name="Rectangle 297"/>
                <p:cNvSpPr>
                  <a:spLocks noChangeArrowheads="1"/>
                </p:cNvSpPr>
                <p:nvPr/>
              </p:nvSpPr>
              <p:spPr bwMode="auto">
                <a:xfrm>
                  <a:off x="2901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299" name="Rectangle 298"/>
                <p:cNvSpPr>
                  <a:spLocks noChangeArrowheads="1"/>
                </p:cNvSpPr>
                <p:nvPr/>
              </p:nvSpPr>
              <p:spPr bwMode="auto">
                <a:xfrm>
                  <a:off x="2911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00" name="Rectangle 299"/>
                <p:cNvSpPr>
                  <a:spLocks noChangeArrowheads="1"/>
                </p:cNvSpPr>
                <p:nvPr/>
              </p:nvSpPr>
              <p:spPr bwMode="auto">
                <a:xfrm>
                  <a:off x="2921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01" name="Rectangle 300"/>
                <p:cNvSpPr>
                  <a:spLocks noChangeArrowheads="1"/>
                </p:cNvSpPr>
                <p:nvPr/>
              </p:nvSpPr>
              <p:spPr bwMode="auto">
                <a:xfrm>
                  <a:off x="2929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02" name="Rectangle 301"/>
                <p:cNvSpPr>
                  <a:spLocks noChangeArrowheads="1"/>
                </p:cNvSpPr>
                <p:nvPr/>
              </p:nvSpPr>
              <p:spPr bwMode="auto">
                <a:xfrm>
                  <a:off x="2939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03" name="Rectangle 302"/>
                <p:cNvSpPr>
                  <a:spLocks noChangeArrowheads="1"/>
                </p:cNvSpPr>
                <p:nvPr/>
              </p:nvSpPr>
              <p:spPr bwMode="auto">
                <a:xfrm>
                  <a:off x="2949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04" name="Oval 303"/>
                <p:cNvSpPr>
                  <a:spLocks noChangeArrowheads="1"/>
                </p:cNvSpPr>
                <p:nvPr/>
              </p:nvSpPr>
              <p:spPr bwMode="auto">
                <a:xfrm>
                  <a:off x="3042" y="1937"/>
                  <a:ext cx="10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05" name="Rectangle 304"/>
                <p:cNvSpPr>
                  <a:spLocks noChangeArrowheads="1"/>
                </p:cNvSpPr>
                <p:nvPr/>
              </p:nvSpPr>
              <p:spPr bwMode="auto">
                <a:xfrm>
                  <a:off x="2859" y="1539"/>
                  <a:ext cx="243" cy="507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06" name="Rectangle 305"/>
                <p:cNvSpPr>
                  <a:spLocks noChangeArrowheads="1"/>
                </p:cNvSpPr>
                <p:nvPr/>
              </p:nvSpPr>
              <p:spPr bwMode="auto">
                <a:xfrm>
                  <a:off x="2882" y="1564"/>
                  <a:ext cx="197" cy="440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07" name="Rectangle 306"/>
                <p:cNvSpPr>
                  <a:spLocks noChangeArrowheads="1"/>
                </p:cNvSpPr>
                <p:nvPr/>
              </p:nvSpPr>
              <p:spPr bwMode="auto">
                <a:xfrm>
                  <a:off x="2894" y="1578"/>
                  <a:ext cx="173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08" name="Rectangle 307"/>
                <p:cNvSpPr>
                  <a:spLocks noChangeArrowheads="1"/>
                </p:cNvSpPr>
                <p:nvPr/>
              </p:nvSpPr>
              <p:spPr bwMode="auto">
                <a:xfrm>
                  <a:off x="2901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09" name="Rectangle 308"/>
                <p:cNvSpPr>
                  <a:spLocks noChangeArrowheads="1"/>
                </p:cNvSpPr>
                <p:nvPr/>
              </p:nvSpPr>
              <p:spPr bwMode="auto">
                <a:xfrm>
                  <a:off x="2911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10" name="Rectangle 309"/>
                <p:cNvSpPr>
                  <a:spLocks noChangeArrowheads="1"/>
                </p:cNvSpPr>
                <p:nvPr/>
              </p:nvSpPr>
              <p:spPr bwMode="auto">
                <a:xfrm>
                  <a:off x="2921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11" name="Rectangle 310"/>
                <p:cNvSpPr>
                  <a:spLocks noChangeArrowheads="1"/>
                </p:cNvSpPr>
                <p:nvPr/>
              </p:nvSpPr>
              <p:spPr bwMode="auto">
                <a:xfrm>
                  <a:off x="2929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12" name="Rectangle 311"/>
                <p:cNvSpPr>
                  <a:spLocks noChangeArrowheads="1"/>
                </p:cNvSpPr>
                <p:nvPr/>
              </p:nvSpPr>
              <p:spPr bwMode="auto">
                <a:xfrm>
                  <a:off x="2939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13" name="Rectangle 312"/>
                <p:cNvSpPr>
                  <a:spLocks noChangeArrowheads="1"/>
                </p:cNvSpPr>
                <p:nvPr/>
              </p:nvSpPr>
              <p:spPr bwMode="auto">
                <a:xfrm>
                  <a:off x="2949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14" name="Oval 313"/>
                <p:cNvSpPr>
                  <a:spLocks noChangeArrowheads="1"/>
                </p:cNvSpPr>
                <p:nvPr/>
              </p:nvSpPr>
              <p:spPr bwMode="auto">
                <a:xfrm>
                  <a:off x="3042" y="1595"/>
                  <a:ext cx="10" cy="1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15" name="Rectangle 314"/>
                <p:cNvSpPr>
                  <a:spLocks noChangeArrowheads="1"/>
                </p:cNvSpPr>
                <p:nvPr/>
              </p:nvSpPr>
              <p:spPr bwMode="auto">
                <a:xfrm>
                  <a:off x="2894" y="1635"/>
                  <a:ext cx="173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16" name="Rectangle 315"/>
                <p:cNvSpPr>
                  <a:spLocks noChangeArrowheads="1"/>
                </p:cNvSpPr>
                <p:nvPr/>
              </p:nvSpPr>
              <p:spPr bwMode="auto">
                <a:xfrm>
                  <a:off x="2901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17" name="Rectangle 316"/>
                <p:cNvSpPr>
                  <a:spLocks noChangeArrowheads="1"/>
                </p:cNvSpPr>
                <p:nvPr/>
              </p:nvSpPr>
              <p:spPr bwMode="auto">
                <a:xfrm>
                  <a:off x="2911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18" name="Rectangle 317"/>
                <p:cNvSpPr>
                  <a:spLocks noChangeArrowheads="1"/>
                </p:cNvSpPr>
                <p:nvPr/>
              </p:nvSpPr>
              <p:spPr bwMode="auto">
                <a:xfrm>
                  <a:off x="2921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19" name="Rectangle 318"/>
                <p:cNvSpPr>
                  <a:spLocks noChangeArrowheads="1"/>
                </p:cNvSpPr>
                <p:nvPr/>
              </p:nvSpPr>
              <p:spPr bwMode="auto">
                <a:xfrm>
                  <a:off x="2929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20" name="Rectangle 319"/>
                <p:cNvSpPr>
                  <a:spLocks noChangeArrowheads="1"/>
                </p:cNvSpPr>
                <p:nvPr/>
              </p:nvSpPr>
              <p:spPr bwMode="auto">
                <a:xfrm>
                  <a:off x="2939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21" name="Rectangle 320"/>
                <p:cNvSpPr>
                  <a:spLocks noChangeArrowheads="1"/>
                </p:cNvSpPr>
                <p:nvPr/>
              </p:nvSpPr>
              <p:spPr bwMode="auto">
                <a:xfrm>
                  <a:off x="2949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22" name="Oval 321"/>
                <p:cNvSpPr>
                  <a:spLocks noChangeArrowheads="1"/>
                </p:cNvSpPr>
                <p:nvPr/>
              </p:nvSpPr>
              <p:spPr bwMode="auto">
                <a:xfrm>
                  <a:off x="3042" y="1652"/>
                  <a:ext cx="10" cy="1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23" name="Rectangle 322"/>
                <p:cNvSpPr>
                  <a:spLocks noChangeArrowheads="1"/>
                </p:cNvSpPr>
                <p:nvPr/>
              </p:nvSpPr>
              <p:spPr bwMode="auto">
                <a:xfrm>
                  <a:off x="2894" y="1692"/>
                  <a:ext cx="173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24" name="Rectangle 323"/>
                <p:cNvSpPr>
                  <a:spLocks noChangeArrowheads="1"/>
                </p:cNvSpPr>
                <p:nvPr/>
              </p:nvSpPr>
              <p:spPr bwMode="auto">
                <a:xfrm>
                  <a:off x="2901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25" name="Rectangle 324"/>
                <p:cNvSpPr>
                  <a:spLocks noChangeArrowheads="1"/>
                </p:cNvSpPr>
                <p:nvPr/>
              </p:nvSpPr>
              <p:spPr bwMode="auto">
                <a:xfrm>
                  <a:off x="2911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26" name="Rectangle 325"/>
                <p:cNvSpPr>
                  <a:spLocks noChangeArrowheads="1"/>
                </p:cNvSpPr>
                <p:nvPr/>
              </p:nvSpPr>
              <p:spPr bwMode="auto">
                <a:xfrm>
                  <a:off x="2921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27" name="Rectangle 326"/>
                <p:cNvSpPr>
                  <a:spLocks noChangeArrowheads="1"/>
                </p:cNvSpPr>
                <p:nvPr/>
              </p:nvSpPr>
              <p:spPr bwMode="auto">
                <a:xfrm>
                  <a:off x="2929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28" name="Rectangle 327"/>
                <p:cNvSpPr>
                  <a:spLocks noChangeArrowheads="1"/>
                </p:cNvSpPr>
                <p:nvPr/>
              </p:nvSpPr>
              <p:spPr bwMode="auto">
                <a:xfrm>
                  <a:off x="2939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29" name="Rectangle 328"/>
                <p:cNvSpPr>
                  <a:spLocks noChangeArrowheads="1"/>
                </p:cNvSpPr>
                <p:nvPr/>
              </p:nvSpPr>
              <p:spPr bwMode="auto">
                <a:xfrm>
                  <a:off x="2949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30" name="Oval 329"/>
                <p:cNvSpPr>
                  <a:spLocks noChangeArrowheads="1"/>
                </p:cNvSpPr>
                <p:nvPr/>
              </p:nvSpPr>
              <p:spPr bwMode="auto">
                <a:xfrm>
                  <a:off x="3042" y="1709"/>
                  <a:ext cx="10" cy="1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31" name="Rectangle 330"/>
                <p:cNvSpPr>
                  <a:spLocks noChangeArrowheads="1"/>
                </p:cNvSpPr>
                <p:nvPr/>
              </p:nvSpPr>
              <p:spPr bwMode="auto">
                <a:xfrm>
                  <a:off x="2894" y="1749"/>
                  <a:ext cx="173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32" name="Rectangle 331"/>
                <p:cNvSpPr>
                  <a:spLocks noChangeArrowheads="1"/>
                </p:cNvSpPr>
                <p:nvPr/>
              </p:nvSpPr>
              <p:spPr bwMode="auto">
                <a:xfrm>
                  <a:off x="2901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33" name="Rectangle 332"/>
                <p:cNvSpPr>
                  <a:spLocks noChangeArrowheads="1"/>
                </p:cNvSpPr>
                <p:nvPr/>
              </p:nvSpPr>
              <p:spPr bwMode="auto">
                <a:xfrm>
                  <a:off x="2911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34" name="Rectangle 333"/>
                <p:cNvSpPr>
                  <a:spLocks noChangeArrowheads="1"/>
                </p:cNvSpPr>
                <p:nvPr/>
              </p:nvSpPr>
              <p:spPr bwMode="auto">
                <a:xfrm>
                  <a:off x="2921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35" name="Rectangle 334"/>
                <p:cNvSpPr>
                  <a:spLocks noChangeArrowheads="1"/>
                </p:cNvSpPr>
                <p:nvPr/>
              </p:nvSpPr>
              <p:spPr bwMode="auto">
                <a:xfrm>
                  <a:off x="2929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36" name="Rectangle 335"/>
                <p:cNvSpPr>
                  <a:spLocks noChangeArrowheads="1"/>
                </p:cNvSpPr>
                <p:nvPr/>
              </p:nvSpPr>
              <p:spPr bwMode="auto">
                <a:xfrm>
                  <a:off x="2939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37" name="Rectangle 336"/>
                <p:cNvSpPr>
                  <a:spLocks noChangeArrowheads="1"/>
                </p:cNvSpPr>
                <p:nvPr/>
              </p:nvSpPr>
              <p:spPr bwMode="auto">
                <a:xfrm>
                  <a:off x="2949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38" name="Oval 337"/>
                <p:cNvSpPr>
                  <a:spLocks noChangeArrowheads="1"/>
                </p:cNvSpPr>
                <p:nvPr/>
              </p:nvSpPr>
              <p:spPr bwMode="auto">
                <a:xfrm>
                  <a:off x="3042" y="1766"/>
                  <a:ext cx="10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39" name="Rectangle 338"/>
                <p:cNvSpPr>
                  <a:spLocks noChangeArrowheads="1"/>
                </p:cNvSpPr>
                <p:nvPr/>
              </p:nvSpPr>
              <p:spPr bwMode="auto">
                <a:xfrm>
                  <a:off x="2894" y="1806"/>
                  <a:ext cx="173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40" name="Rectangle 339"/>
                <p:cNvSpPr>
                  <a:spLocks noChangeArrowheads="1"/>
                </p:cNvSpPr>
                <p:nvPr/>
              </p:nvSpPr>
              <p:spPr bwMode="auto">
                <a:xfrm>
                  <a:off x="2901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41" name="Rectangle 340"/>
                <p:cNvSpPr>
                  <a:spLocks noChangeArrowheads="1"/>
                </p:cNvSpPr>
                <p:nvPr/>
              </p:nvSpPr>
              <p:spPr bwMode="auto">
                <a:xfrm>
                  <a:off x="2911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42" name="Rectangle 341"/>
                <p:cNvSpPr>
                  <a:spLocks noChangeArrowheads="1"/>
                </p:cNvSpPr>
                <p:nvPr/>
              </p:nvSpPr>
              <p:spPr bwMode="auto">
                <a:xfrm>
                  <a:off x="2921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43" name="Rectangle 342"/>
                <p:cNvSpPr>
                  <a:spLocks noChangeArrowheads="1"/>
                </p:cNvSpPr>
                <p:nvPr/>
              </p:nvSpPr>
              <p:spPr bwMode="auto">
                <a:xfrm>
                  <a:off x="2929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44" name="Rectangle 343"/>
                <p:cNvSpPr>
                  <a:spLocks noChangeArrowheads="1"/>
                </p:cNvSpPr>
                <p:nvPr/>
              </p:nvSpPr>
              <p:spPr bwMode="auto">
                <a:xfrm>
                  <a:off x="2939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45" name="Rectangle 344"/>
                <p:cNvSpPr>
                  <a:spLocks noChangeArrowheads="1"/>
                </p:cNvSpPr>
                <p:nvPr/>
              </p:nvSpPr>
              <p:spPr bwMode="auto">
                <a:xfrm>
                  <a:off x="2949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46" name="Oval 345"/>
                <p:cNvSpPr>
                  <a:spLocks noChangeArrowheads="1"/>
                </p:cNvSpPr>
                <p:nvPr/>
              </p:nvSpPr>
              <p:spPr bwMode="auto">
                <a:xfrm>
                  <a:off x="3042" y="1823"/>
                  <a:ext cx="10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47" name="Rectangle 346"/>
                <p:cNvSpPr>
                  <a:spLocks noChangeArrowheads="1"/>
                </p:cNvSpPr>
                <p:nvPr/>
              </p:nvSpPr>
              <p:spPr bwMode="auto">
                <a:xfrm>
                  <a:off x="2894" y="1863"/>
                  <a:ext cx="173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48" name="Rectangle 347"/>
                <p:cNvSpPr>
                  <a:spLocks noChangeArrowheads="1"/>
                </p:cNvSpPr>
                <p:nvPr/>
              </p:nvSpPr>
              <p:spPr bwMode="auto">
                <a:xfrm>
                  <a:off x="2901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49" name="Rectangle 348"/>
                <p:cNvSpPr>
                  <a:spLocks noChangeArrowheads="1"/>
                </p:cNvSpPr>
                <p:nvPr/>
              </p:nvSpPr>
              <p:spPr bwMode="auto">
                <a:xfrm>
                  <a:off x="2911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50" name="Rectangle 349"/>
                <p:cNvSpPr>
                  <a:spLocks noChangeArrowheads="1"/>
                </p:cNvSpPr>
                <p:nvPr/>
              </p:nvSpPr>
              <p:spPr bwMode="auto">
                <a:xfrm>
                  <a:off x="2921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51" name="Rectangle 350"/>
                <p:cNvSpPr>
                  <a:spLocks noChangeArrowheads="1"/>
                </p:cNvSpPr>
                <p:nvPr/>
              </p:nvSpPr>
              <p:spPr bwMode="auto">
                <a:xfrm>
                  <a:off x="2929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52" name="Rectangle 351"/>
                <p:cNvSpPr>
                  <a:spLocks noChangeArrowheads="1"/>
                </p:cNvSpPr>
                <p:nvPr/>
              </p:nvSpPr>
              <p:spPr bwMode="auto">
                <a:xfrm>
                  <a:off x="2939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53" name="Rectangle 352"/>
                <p:cNvSpPr>
                  <a:spLocks noChangeArrowheads="1"/>
                </p:cNvSpPr>
                <p:nvPr/>
              </p:nvSpPr>
              <p:spPr bwMode="auto">
                <a:xfrm>
                  <a:off x="2949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54" name="Oval 353"/>
                <p:cNvSpPr>
                  <a:spLocks noChangeArrowheads="1"/>
                </p:cNvSpPr>
                <p:nvPr/>
              </p:nvSpPr>
              <p:spPr bwMode="auto">
                <a:xfrm>
                  <a:off x="3042" y="1880"/>
                  <a:ext cx="10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55" name="Rectangle 354"/>
                <p:cNvSpPr>
                  <a:spLocks noChangeArrowheads="1"/>
                </p:cNvSpPr>
                <p:nvPr/>
              </p:nvSpPr>
              <p:spPr bwMode="auto">
                <a:xfrm>
                  <a:off x="2894" y="1920"/>
                  <a:ext cx="173" cy="44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56" name="Rectangle 355"/>
                <p:cNvSpPr>
                  <a:spLocks noChangeArrowheads="1"/>
                </p:cNvSpPr>
                <p:nvPr/>
              </p:nvSpPr>
              <p:spPr bwMode="auto">
                <a:xfrm>
                  <a:off x="2901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57" name="Rectangle 356"/>
                <p:cNvSpPr>
                  <a:spLocks noChangeArrowheads="1"/>
                </p:cNvSpPr>
                <p:nvPr/>
              </p:nvSpPr>
              <p:spPr bwMode="auto">
                <a:xfrm>
                  <a:off x="2911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58" name="Rectangle 357"/>
                <p:cNvSpPr>
                  <a:spLocks noChangeArrowheads="1"/>
                </p:cNvSpPr>
                <p:nvPr/>
              </p:nvSpPr>
              <p:spPr bwMode="auto">
                <a:xfrm>
                  <a:off x="2921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59" name="Rectangle 358"/>
                <p:cNvSpPr>
                  <a:spLocks noChangeArrowheads="1"/>
                </p:cNvSpPr>
                <p:nvPr/>
              </p:nvSpPr>
              <p:spPr bwMode="auto">
                <a:xfrm>
                  <a:off x="2929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60" name="Rectangle 359"/>
                <p:cNvSpPr>
                  <a:spLocks noChangeArrowheads="1"/>
                </p:cNvSpPr>
                <p:nvPr/>
              </p:nvSpPr>
              <p:spPr bwMode="auto">
                <a:xfrm>
                  <a:off x="2939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61" name="Rectangle 360"/>
                <p:cNvSpPr>
                  <a:spLocks noChangeArrowheads="1"/>
                </p:cNvSpPr>
                <p:nvPr/>
              </p:nvSpPr>
              <p:spPr bwMode="auto">
                <a:xfrm>
                  <a:off x="2949" y="1927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62" name="Oval 361"/>
                <p:cNvSpPr>
                  <a:spLocks noChangeArrowheads="1"/>
                </p:cNvSpPr>
                <p:nvPr/>
              </p:nvSpPr>
              <p:spPr bwMode="auto">
                <a:xfrm>
                  <a:off x="3042" y="1937"/>
                  <a:ext cx="10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63" name="Rectangle 362"/>
                <p:cNvSpPr>
                  <a:spLocks noChangeArrowheads="1"/>
                </p:cNvSpPr>
                <p:nvPr/>
              </p:nvSpPr>
              <p:spPr bwMode="auto">
                <a:xfrm>
                  <a:off x="3132" y="1539"/>
                  <a:ext cx="242" cy="507"/>
                </a:xfrm>
                <a:prstGeom prst="rect">
                  <a:avLst/>
                </a:prstGeom>
                <a:solidFill>
                  <a:srgbClr val="68217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64" name="Rectangle 363"/>
                <p:cNvSpPr>
                  <a:spLocks noChangeArrowheads="1"/>
                </p:cNvSpPr>
                <p:nvPr/>
              </p:nvSpPr>
              <p:spPr bwMode="auto">
                <a:xfrm>
                  <a:off x="3154" y="1564"/>
                  <a:ext cx="196" cy="440"/>
                </a:xfrm>
                <a:prstGeom prst="rect">
                  <a:avLst/>
                </a:prstGeom>
                <a:solidFill>
                  <a:srgbClr val="9696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65" name="Rectangle 364"/>
                <p:cNvSpPr>
                  <a:spLocks noChangeArrowheads="1"/>
                </p:cNvSpPr>
                <p:nvPr/>
              </p:nvSpPr>
              <p:spPr bwMode="auto">
                <a:xfrm>
                  <a:off x="3166" y="1578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66" name="Rectangle 365"/>
                <p:cNvSpPr>
                  <a:spLocks noChangeArrowheads="1"/>
                </p:cNvSpPr>
                <p:nvPr/>
              </p:nvSpPr>
              <p:spPr bwMode="auto">
                <a:xfrm>
                  <a:off x="3173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67" name="Rectangle 366"/>
                <p:cNvSpPr>
                  <a:spLocks noChangeArrowheads="1"/>
                </p:cNvSpPr>
                <p:nvPr/>
              </p:nvSpPr>
              <p:spPr bwMode="auto">
                <a:xfrm>
                  <a:off x="3183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68" name="Rectangle 367"/>
                <p:cNvSpPr>
                  <a:spLocks noChangeArrowheads="1"/>
                </p:cNvSpPr>
                <p:nvPr/>
              </p:nvSpPr>
              <p:spPr bwMode="auto">
                <a:xfrm>
                  <a:off x="3193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69" name="Rectangle 368"/>
                <p:cNvSpPr>
                  <a:spLocks noChangeArrowheads="1"/>
                </p:cNvSpPr>
                <p:nvPr/>
              </p:nvSpPr>
              <p:spPr bwMode="auto">
                <a:xfrm>
                  <a:off x="3203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70" name="Rectangle 369"/>
                <p:cNvSpPr>
                  <a:spLocks noChangeArrowheads="1"/>
                </p:cNvSpPr>
                <p:nvPr/>
              </p:nvSpPr>
              <p:spPr bwMode="auto">
                <a:xfrm>
                  <a:off x="3213" y="1585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71" name="Rectangle 370"/>
                <p:cNvSpPr>
                  <a:spLocks noChangeArrowheads="1"/>
                </p:cNvSpPr>
                <p:nvPr/>
              </p:nvSpPr>
              <p:spPr bwMode="auto">
                <a:xfrm>
                  <a:off x="3223" y="1585"/>
                  <a:ext cx="3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72" name="Oval 371"/>
                <p:cNvSpPr>
                  <a:spLocks noChangeArrowheads="1"/>
                </p:cNvSpPr>
                <p:nvPr/>
              </p:nvSpPr>
              <p:spPr bwMode="auto">
                <a:xfrm>
                  <a:off x="3314" y="1595"/>
                  <a:ext cx="11" cy="1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73" name="Rectangle 372"/>
                <p:cNvSpPr>
                  <a:spLocks noChangeArrowheads="1"/>
                </p:cNvSpPr>
                <p:nvPr/>
              </p:nvSpPr>
              <p:spPr bwMode="auto">
                <a:xfrm>
                  <a:off x="3166" y="1635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74" name="Rectangle 373"/>
                <p:cNvSpPr>
                  <a:spLocks noChangeArrowheads="1"/>
                </p:cNvSpPr>
                <p:nvPr/>
              </p:nvSpPr>
              <p:spPr bwMode="auto">
                <a:xfrm>
                  <a:off x="3173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75" name="Rectangle 374"/>
                <p:cNvSpPr>
                  <a:spLocks noChangeArrowheads="1"/>
                </p:cNvSpPr>
                <p:nvPr/>
              </p:nvSpPr>
              <p:spPr bwMode="auto">
                <a:xfrm>
                  <a:off x="3183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76" name="Rectangle 375"/>
                <p:cNvSpPr>
                  <a:spLocks noChangeArrowheads="1"/>
                </p:cNvSpPr>
                <p:nvPr/>
              </p:nvSpPr>
              <p:spPr bwMode="auto">
                <a:xfrm>
                  <a:off x="3193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77" name="Rectangle 376"/>
                <p:cNvSpPr>
                  <a:spLocks noChangeArrowheads="1"/>
                </p:cNvSpPr>
                <p:nvPr/>
              </p:nvSpPr>
              <p:spPr bwMode="auto">
                <a:xfrm>
                  <a:off x="3203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78" name="Rectangle 377"/>
                <p:cNvSpPr>
                  <a:spLocks noChangeArrowheads="1"/>
                </p:cNvSpPr>
                <p:nvPr/>
              </p:nvSpPr>
              <p:spPr bwMode="auto">
                <a:xfrm>
                  <a:off x="3213" y="1642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79" name="Rectangle 378"/>
                <p:cNvSpPr>
                  <a:spLocks noChangeArrowheads="1"/>
                </p:cNvSpPr>
                <p:nvPr/>
              </p:nvSpPr>
              <p:spPr bwMode="auto">
                <a:xfrm>
                  <a:off x="3223" y="1642"/>
                  <a:ext cx="3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80" name="Oval 379"/>
                <p:cNvSpPr>
                  <a:spLocks noChangeArrowheads="1"/>
                </p:cNvSpPr>
                <p:nvPr/>
              </p:nvSpPr>
              <p:spPr bwMode="auto">
                <a:xfrm>
                  <a:off x="3314" y="1652"/>
                  <a:ext cx="11" cy="1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81" name="Rectangle 380"/>
                <p:cNvSpPr>
                  <a:spLocks noChangeArrowheads="1"/>
                </p:cNvSpPr>
                <p:nvPr/>
              </p:nvSpPr>
              <p:spPr bwMode="auto">
                <a:xfrm>
                  <a:off x="3166" y="1692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82" name="Rectangle 381"/>
                <p:cNvSpPr>
                  <a:spLocks noChangeArrowheads="1"/>
                </p:cNvSpPr>
                <p:nvPr/>
              </p:nvSpPr>
              <p:spPr bwMode="auto">
                <a:xfrm>
                  <a:off x="3173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83" name="Rectangle 382"/>
                <p:cNvSpPr>
                  <a:spLocks noChangeArrowheads="1"/>
                </p:cNvSpPr>
                <p:nvPr/>
              </p:nvSpPr>
              <p:spPr bwMode="auto">
                <a:xfrm>
                  <a:off x="3183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84" name="Rectangle 383"/>
                <p:cNvSpPr>
                  <a:spLocks noChangeArrowheads="1"/>
                </p:cNvSpPr>
                <p:nvPr/>
              </p:nvSpPr>
              <p:spPr bwMode="auto">
                <a:xfrm>
                  <a:off x="3193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85" name="Rectangle 384"/>
                <p:cNvSpPr>
                  <a:spLocks noChangeArrowheads="1"/>
                </p:cNvSpPr>
                <p:nvPr/>
              </p:nvSpPr>
              <p:spPr bwMode="auto">
                <a:xfrm>
                  <a:off x="3203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86" name="Rectangle 385"/>
                <p:cNvSpPr>
                  <a:spLocks noChangeArrowheads="1"/>
                </p:cNvSpPr>
                <p:nvPr/>
              </p:nvSpPr>
              <p:spPr bwMode="auto">
                <a:xfrm>
                  <a:off x="3213" y="1699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87" name="Rectangle 386"/>
                <p:cNvSpPr>
                  <a:spLocks noChangeArrowheads="1"/>
                </p:cNvSpPr>
                <p:nvPr/>
              </p:nvSpPr>
              <p:spPr bwMode="auto">
                <a:xfrm>
                  <a:off x="3223" y="1699"/>
                  <a:ext cx="3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88" name="Oval 387"/>
                <p:cNvSpPr>
                  <a:spLocks noChangeArrowheads="1"/>
                </p:cNvSpPr>
                <p:nvPr/>
              </p:nvSpPr>
              <p:spPr bwMode="auto">
                <a:xfrm>
                  <a:off x="3314" y="1709"/>
                  <a:ext cx="11" cy="11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89" name="Rectangle 388"/>
                <p:cNvSpPr>
                  <a:spLocks noChangeArrowheads="1"/>
                </p:cNvSpPr>
                <p:nvPr/>
              </p:nvSpPr>
              <p:spPr bwMode="auto">
                <a:xfrm>
                  <a:off x="3166" y="1749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90" name="Rectangle 389"/>
                <p:cNvSpPr>
                  <a:spLocks noChangeArrowheads="1"/>
                </p:cNvSpPr>
                <p:nvPr/>
              </p:nvSpPr>
              <p:spPr bwMode="auto">
                <a:xfrm>
                  <a:off x="3173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91" name="Rectangle 390"/>
                <p:cNvSpPr>
                  <a:spLocks noChangeArrowheads="1"/>
                </p:cNvSpPr>
                <p:nvPr/>
              </p:nvSpPr>
              <p:spPr bwMode="auto">
                <a:xfrm>
                  <a:off x="3183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92" name="Rectangle 391"/>
                <p:cNvSpPr>
                  <a:spLocks noChangeArrowheads="1"/>
                </p:cNvSpPr>
                <p:nvPr/>
              </p:nvSpPr>
              <p:spPr bwMode="auto">
                <a:xfrm>
                  <a:off x="3193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93" name="Rectangle 392"/>
                <p:cNvSpPr>
                  <a:spLocks noChangeArrowheads="1"/>
                </p:cNvSpPr>
                <p:nvPr/>
              </p:nvSpPr>
              <p:spPr bwMode="auto">
                <a:xfrm>
                  <a:off x="3203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94" name="Rectangle 393"/>
                <p:cNvSpPr>
                  <a:spLocks noChangeArrowheads="1"/>
                </p:cNvSpPr>
                <p:nvPr/>
              </p:nvSpPr>
              <p:spPr bwMode="auto">
                <a:xfrm>
                  <a:off x="3213" y="1756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95" name="Rectangle 394"/>
                <p:cNvSpPr>
                  <a:spLocks noChangeArrowheads="1"/>
                </p:cNvSpPr>
                <p:nvPr/>
              </p:nvSpPr>
              <p:spPr bwMode="auto">
                <a:xfrm>
                  <a:off x="3223" y="1756"/>
                  <a:ext cx="3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96" name="Oval 395"/>
                <p:cNvSpPr>
                  <a:spLocks noChangeArrowheads="1"/>
                </p:cNvSpPr>
                <p:nvPr/>
              </p:nvSpPr>
              <p:spPr bwMode="auto">
                <a:xfrm>
                  <a:off x="3314" y="1766"/>
                  <a:ext cx="11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97" name="Rectangle 396"/>
                <p:cNvSpPr>
                  <a:spLocks noChangeArrowheads="1"/>
                </p:cNvSpPr>
                <p:nvPr/>
              </p:nvSpPr>
              <p:spPr bwMode="auto">
                <a:xfrm>
                  <a:off x="3166" y="1806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98" name="Rectangle 397"/>
                <p:cNvSpPr>
                  <a:spLocks noChangeArrowheads="1"/>
                </p:cNvSpPr>
                <p:nvPr/>
              </p:nvSpPr>
              <p:spPr bwMode="auto">
                <a:xfrm>
                  <a:off x="3173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399" name="Rectangle 398"/>
                <p:cNvSpPr>
                  <a:spLocks noChangeArrowheads="1"/>
                </p:cNvSpPr>
                <p:nvPr/>
              </p:nvSpPr>
              <p:spPr bwMode="auto">
                <a:xfrm>
                  <a:off x="3183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00" name="Rectangle 399"/>
                <p:cNvSpPr>
                  <a:spLocks noChangeArrowheads="1"/>
                </p:cNvSpPr>
                <p:nvPr/>
              </p:nvSpPr>
              <p:spPr bwMode="auto">
                <a:xfrm>
                  <a:off x="3193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01" name="Rectangle 400"/>
                <p:cNvSpPr>
                  <a:spLocks noChangeArrowheads="1"/>
                </p:cNvSpPr>
                <p:nvPr/>
              </p:nvSpPr>
              <p:spPr bwMode="auto">
                <a:xfrm>
                  <a:off x="3203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02" name="Rectangle 401"/>
                <p:cNvSpPr>
                  <a:spLocks noChangeArrowheads="1"/>
                </p:cNvSpPr>
                <p:nvPr/>
              </p:nvSpPr>
              <p:spPr bwMode="auto">
                <a:xfrm>
                  <a:off x="3213" y="1813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03" name="Rectangle 402"/>
                <p:cNvSpPr>
                  <a:spLocks noChangeArrowheads="1"/>
                </p:cNvSpPr>
                <p:nvPr/>
              </p:nvSpPr>
              <p:spPr bwMode="auto">
                <a:xfrm>
                  <a:off x="3223" y="1813"/>
                  <a:ext cx="3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04" name="Oval 403"/>
                <p:cNvSpPr>
                  <a:spLocks noChangeArrowheads="1"/>
                </p:cNvSpPr>
                <p:nvPr/>
              </p:nvSpPr>
              <p:spPr bwMode="auto">
                <a:xfrm>
                  <a:off x="3314" y="1823"/>
                  <a:ext cx="11" cy="10"/>
                </a:xfrm>
                <a:prstGeom prst="ellipse">
                  <a:avLst/>
                </a:prstGeom>
                <a:solidFill>
                  <a:srgbClr val="009E4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05" name="Rectangle 404"/>
                <p:cNvSpPr>
                  <a:spLocks noChangeArrowheads="1"/>
                </p:cNvSpPr>
                <p:nvPr/>
              </p:nvSpPr>
              <p:spPr bwMode="auto">
                <a:xfrm>
                  <a:off x="3166" y="1863"/>
                  <a:ext cx="174" cy="45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06" name="Rectangle 405"/>
                <p:cNvSpPr>
                  <a:spLocks noChangeArrowheads="1"/>
                </p:cNvSpPr>
                <p:nvPr/>
              </p:nvSpPr>
              <p:spPr bwMode="auto">
                <a:xfrm>
                  <a:off x="3173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07" name="Rectangle 406"/>
                <p:cNvSpPr>
                  <a:spLocks noChangeArrowheads="1"/>
                </p:cNvSpPr>
                <p:nvPr/>
              </p:nvSpPr>
              <p:spPr bwMode="auto">
                <a:xfrm>
                  <a:off x="3183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08" name="Rectangle 407"/>
                <p:cNvSpPr>
                  <a:spLocks noChangeArrowheads="1"/>
                </p:cNvSpPr>
                <p:nvPr/>
              </p:nvSpPr>
              <p:spPr bwMode="auto">
                <a:xfrm>
                  <a:off x="3193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09" name="Rectangle 408"/>
                <p:cNvSpPr>
                  <a:spLocks noChangeArrowheads="1"/>
                </p:cNvSpPr>
                <p:nvPr/>
              </p:nvSpPr>
              <p:spPr bwMode="auto">
                <a:xfrm>
                  <a:off x="3203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10" name="Rectangle 409"/>
                <p:cNvSpPr>
                  <a:spLocks noChangeArrowheads="1"/>
                </p:cNvSpPr>
                <p:nvPr/>
              </p:nvSpPr>
              <p:spPr bwMode="auto">
                <a:xfrm>
                  <a:off x="3213" y="1870"/>
                  <a:ext cx="5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  <p:sp>
              <p:nvSpPr>
                <p:cNvPr id="411" name="Rectangle 410"/>
                <p:cNvSpPr>
                  <a:spLocks noChangeArrowheads="1"/>
                </p:cNvSpPr>
                <p:nvPr/>
              </p:nvSpPr>
              <p:spPr bwMode="auto">
                <a:xfrm>
                  <a:off x="3223" y="1870"/>
                  <a:ext cx="3" cy="30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75">
                    <a:defRPr/>
                  </a:pPr>
                  <a:endParaRPr lang="en-US" sz="1324" dirty="0">
                    <a:solidFill>
                      <a:srgbClr val="1A1A1A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9" name="Oval 28"/>
              <p:cNvSpPr>
                <a:spLocks noChangeArrowheads="1"/>
              </p:cNvSpPr>
              <p:nvPr/>
            </p:nvSpPr>
            <p:spPr bwMode="auto">
              <a:xfrm>
                <a:off x="5260975" y="2984500"/>
                <a:ext cx="17463" cy="1587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5026025" y="3048000"/>
                <a:ext cx="276225" cy="6985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5037138" y="305911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5053013" y="305911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33" name="Rectangle 32"/>
              <p:cNvSpPr>
                <a:spLocks noChangeArrowheads="1"/>
              </p:cNvSpPr>
              <p:nvPr/>
            </p:nvSpPr>
            <p:spPr bwMode="auto">
              <a:xfrm>
                <a:off x="5068888" y="305911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5084763" y="305911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35" name="Rectangle 34"/>
              <p:cNvSpPr>
                <a:spLocks noChangeArrowheads="1"/>
              </p:cNvSpPr>
              <p:nvPr/>
            </p:nvSpPr>
            <p:spPr bwMode="auto">
              <a:xfrm>
                <a:off x="5100638" y="305911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36" name="Rectangle 35"/>
              <p:cNvSpPr>
                <a:spLocks noChangeArrowheads="1"/>
              </p:cNvSpPr>
              <p:nvPr/>
            </p:nvSpPr>
            <p:spPr bwMode="auto">
              <a:xfrm>
                <a:off x="5116513" y="3059113"/>
                <a:ext cx="4763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37" name="Oval 36"/>
              <p:cNvSpPr>
                <a:spLocks noChangeArrowheads="1"/>
              </p:cNvSpPr>
              <p:nvPr/>
            </p:nvSpPr>
            <p:spPr bwMode="auto">
              <a:xfrm>
                <a:off x="5260975" y="3074988"/>
                <a:ext cx="17463" cy="1587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38" name="Rectangle 37"/>
              <p:cNvSpPr>
                <a:spLocks noChangeArrowheads="1"/>
              </p:cNvSpPr>
              <p:nvPr/>
            </p:nvSpPr>
            <p:spPr bwMode="auto">
              <a:xfrm>
                <a:off x="4972050" y="2443163"/>
                <a:ext cx="384175" cy="80486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39" name="Rectangle 38"/>
              <p:cNvSpPr>
                <a:spLocks noChangeArrowheads="1"/>
              </p:cNvSpPr>
              <p:nvPr/>
            </p:nvSpPr>
            <p:spPr bwMode="auto">
              <a:xfrm>
                <a:off x="5006975" y="2482850"/>
                <a:ext cx="311150" cy="69850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0" name="Rectangle 39"/>
              <p:cNvSpPr>
                <a:spLocks noChangeArrowheads="1"/>
              </p:cNvSpPr>
              <p:nvPr/>
            </p:nvSpPr>
            <p:spPr bwMode="auto">
              <a:xfrm>
                <a:off x="5026025" y="2505075"/>
                <a:ext cx="276225" cy="71437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1" name="Rectangle 40"/>
              <p:cNvSpPr>
                <a:spLocks noChangeArrowheads="1"/>
              </p:cNvSpPr>
              <p:nvPr/>
            </p:nvSpPr>
            <p:spPr bwMode="auto">
              <a:xfrm>
                <a:off x="5037138" y="251618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2" name="Rectangle 41"/>
              <p:cNvSpPr>
                <a:spLocks noChangeArrowheads="1"/>
              </p:cNvSpPr>
              <p:nvPr/>
            </p:nvSpPr>
            <p:spPr bwMode="auto">
              <a:xfrm>
                <a:off x="5053013" y="251618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3" name="Rectangle 42"/>
              <p:cNvSpPr>
                <a:spLocks noChangeArrowheads="1"/>
              </p:cNvSpPr>
              <p:nvPr/>
            </p:nvSpPr>
            <p:spPr bwMode="auto">
              <a:xfrm>
                <a:off x="5068888" y="251618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4" name="Rectangle 43"/>
              <p:cNvSpPr>
                <a:spLocks noChangeArrowheads="1"/>
              </p:cNvSpPr>
              <p:nvPr/>
            </p:nvSpPr>
            <p:spPr bwMode="auto">
              <a:xfrm>
                <a:off x="5084763" y="251618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5" name="Rectangle 44"/>
              <p:cNvSpPr>
                <a:spLocks noChangeArrowheads="1"/>
              </p:cNvSpPr>
              <p:nvPr/>
            </p:nvSpPr>
            <p:spPr bwMode="auto">
              <a:xfrm>
                <a:off x="5100638" y="251618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6" name="Rectangle 45"/>
              <p:cNvSpPr>
                <a:spLocks noChangeArrowheads="1"/>
              </p:cNvSpPr>
              <p:nvPr/>
            </p:nvSpPr>
            <p:spPr bwMode="auto">
              <a:xfrm>
                <a:off x="5116513" y="2516188"/>
                <a:ext cx="4763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7" name="Oval 46"/>
              <p:cNvSpPr>
                <a:spLocks noChangeArrowheads="1"/>
              </p:cNvSpPr>
              <p:nvPr/>
            </p:nvSpPr>
            <p:spPr bwMode="auto">
              <a:xfrm>
                <a:off x="5260975" y="2532063"/>
                <a:ext cx="17463" cy="17462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8" name="Rectangle 47"/>
              <p:cNvSpPr>
                <a:spLocks noChangeArrowheads="1"/>
              </p:cNvSpPr>
              <p:nvPr/>
            </p:nvSpPr>
            <p:spPr bwMode="auto">
              <a:xfrm>
                <a:off x="5026025" y="2595563"/>
                <a:ext cx="276225" cy="71437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49" name="Rectangle 48"/>
              <p:cNvSpPr>
                <a:spLocks noChangeArrowheads="1"/>
              </p:cNvSpPr>
              <p:nvPr/>
            </p:nvSpPr>
            <p:spPr bwMode="auto">
              <a:xfrm>
                <a:off x="5037138" y="260667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50" name="Rectangle 49"/>
              <p:cNvSpPr>
                <a:spLocks noChangeArrowheads="1"/>
              </p:cNvSpPr>
              <p:nvPr/>
            </p:nvSpPr>
            <p:spPr bwMode="auto">
              <a:xfrm>
                <a:off x="5053013" y="260667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51" name="Rectangle 50"/>
              <p:cNvSpPr>
                <a:spLocks noChangeArrowheads="1"/>
              </p:cNvSpPr>
              <p:nvPr/>
            </p:nvSpPr>
            <p:spPr bwMode="auto">
              <a:xfrm>
                <a:off x="5068888" y="260667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52" name="Rectangle 51"/>
              <p:cNvSpPr>
                <a:spLocks noChangeArrowheads="1"/>
              </p:cNvSpPr>
              <p:nvPr/>
            </p:nvSpPr>
            <p:spPr bwMode="auto">
              <a:xfrm>
                <a:off x="5084763" y="260667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53" name="Rectangle 52"/>
              <p:cNvSpPr>
                <a:spLocks noChangeArrowheads="1"/>
              </p:cNvSpPr>
              <p:nvPr/>
            </p:nvSpPr>
            <p:spPr bwMode="auto">
              <a:xfrm>
                <a:off x="5100638" y="260667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54" name="Rectangle 53"/>
              <p:cNvSpPr>
                <a:spLocks noChangeArrowheads="1"/>
              </p:cNvSpPr>
              <p:nvPr/>
            </p:nvSpPr>
            <p:spPr bwMode="auto">
              <a:xfrm>
                <a:off x="5116513" y="2606675"/>
                <a:ext cx="4763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55" name="Oval 54"/>
              <p:cNvSpPr>
                <a:spLocks noChangeArrowheads="1"/>
              </p:cNvSpPr>
              <p:nvPr/>
            </p:nvSpPr>
            <p:spPr bwMode="auto">
              <a:xfrm>
                <a:off x="5260975" y="2622550"/>
                <a:ext cx="17463" cy="17462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56" name="Rectangle 55"/>
              <p:cNvSpPr>
                <a:spLocks noChangeArrowheads="1"/>
              </p:cNvSpPr>
              <p:nvPr/>
            </p:nvSpPr>
            <p:spPr bwMode="auto">
              <a:xfrm>
                <a:off x="5026025" y="2686050"/>
                <a:ext cx="276225" cy="71437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57" name="Rectangle 56"/>
              <p:cNvSpPr>
                <a:spLocks noChangeArrowheads="1"/>
              </p:cNvSpPr>
              <p:nvPr/>
            </p:nvSpPr>
            <p:spPr bwMode="auto">
              <a:xfrm>
                <a:off x="5037138" y="269716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58" name="Rectangle 57"/>
              <p:cNvSpPr>
                <a:spLocks noChangeArrowheads="1"/>
              </p:cNvSpPr>
              <p:nvPr/>
            </p:nvSpPr>
            <p:spPr bwMode="auto">
              <a:xfrm>
                <a:off x="5053013" y="269716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59" name="Rectangle 58"/>
              <p:cNvSpPr>
                <a:spLocks noChangeArrowheads="1"/>
              </p:cNvSpPr>
              <p:nvPr/>
            </p:nvSpPr>
            <p:spPr bwMode="auto">
              <a:xfrm>
                <a:off x="5068888" y="269716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60" name="Rectangle 59"/>
              <p:cNvSpPr>
                <a:spLocks noChangeArrowheads="1"/>
              </p:cNvSpPr>
              <p:nvPr/>
            </p:nvSpPr>
            <p:spPr bwMode="auto">
              <a:xfrm>
                <a:off x="5084763" y="269716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61" name="Rectangle 60"/>
              <p:cNvSpPr>
                <a:spLocks noChangeArrowheads="1"/>
              </p:cNvSpPr>
              <p:nvPr/>
            </p:nvSpPr>
            <p:spPr bwMode="auto">
              <a:xfrm>
                <a:off x="5100638" y="269716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62" name="Rectangle 61"/>
              <p:cNvSpPr>
                <a:spLocks noChangeArrowheads="1"/>
              </p:cNvSpPr>
              <p:nvPr/>
            </p:nvSpPr>
            <p:spPr bwMode="auto">
              <a:xfrm>
                <a:off x="5116513" y="2697163"/>
                <a:ext cx="4763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63" name="Oval 62"/>
              <p:cNvSpPr>
                <a:spLocks noChangeArrowheads="1"/>
              </p:cNvSpPr>
              <p:nvPr/>
            </p:nvSpPr>
            <p:spPr bwMode="auto">
              <a:xfrm>
                <a:off x="5260975" y="2713038"/>
                <a:ext cx="17463" cy="17462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64" name="Rectangle 63"/>
              <p:cNvSpPr>
                <a:spLocks noChangeArrowheads="1"/>
              </p:cNvSpPr>
              <p:nvPr/>
            </p:nvSpPr>
            <p:spPr bwMode="auto">
              <a:xfrm>
                <a:off x="5026025" y="2776538"/>
                <a:ext cx="276225" cy="71437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65" name="Rectangle 64"/>
              <p:cNvSpPr>
                <a:spLocks noChangeArrowheads="1"/>
              </p:cNvSpPr>
              <p:nvPr/>
            </p:nvSpPr>
            <p:spPr bwMode="auto">
              <a:xfrm>
                <a:off x="5037138" y="2787650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66" name="Rectangle 65"/>
              <p:cNvSpPr>
                <a:spLocks noChangeArrowheads="1"/>
              </p:cNvSpPr>
              <p:nvPr/>
            </p:nvSpPr>
            <p:spPr bwMode="auto">
              <a:xfrm>
                <a:off x="5053013" y="2787650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67" name="Rectangle 66"/>
              <p:cNvSpPr>
                <a:spLocks noChangeArrowheads="1"/>
              </p:cNvSpPr>
              <p:nvPr/>
            </p:nvSpPr>
            <p:spPr bwMode="auto">
              <a:xfrm>
                <a:off x="5068888" y="2787650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68" name="Rectangle 67"/>
              <p:cNvSpPr>
                <a:spLocks noChangeArrowheads="1"/>
              </p:cNvSpPr>
              <p:nvPr/>
            </p:nvSpPr>
            <p:spPr bwMode="auto">
              <a:xfrm>
                <a:off x="5084763" y="2787650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69" name="Rectangle 68"/>
              <p:cNvSpPr>
                <a:spLocks noChangeArrowheads="1"/>
              </p:cNvSpPr>
              <p:nvPr/>
            </p:nvSpPr>
            <p:spPr bwMode="auto">
              <a:xfrm>
                <a:off x="5100638" y="2787650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70" name="Rectangle 69"/>
              <p:cNvSpPr>
                <a:spLocks noChangeArrowheads="1"/>
              </p:cNvSpPr>
              <p:nvPr/>
            </p:nvSpPr>
            <p:spPr bwMode="auto">
              <a:xfrm>
                <a:off x="5116513" y="2787650"/>
                <a:ext cx="4763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71" name="Oval 70"/>
              <p:cNvSpPr>
                <a:spLocks noChangeArrowheads="1"/>
              </p:cNvSpPr>
              <p:nvPr/>
            </p:nvSpPr>
            <p:spPr bwMode="auto">
              <a:xfrm>
                <a:off x="5260975" y="2803525"/>
                <a:ext cx="17463" cy="1587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72" name="Rectangle 71"/>
              <p:cNvSpPr>
                <a:spLocks noChangeArrowheads="1"/>
              </p:cNvSpPr>
              <p:nvPr/>
            </p:nvSpPr>
            <p:spPr bwMode="auto">
              <a:xfrm>
                <a:off x="5026025" y="2867025"/>
                <a:ext cx="276225" cy="71437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73" name="Rectangle 72"/>
              <p:cNvSpPr>
                <a:spLocks noChangeArrowheads="1"/>
              </p:cNvSpPr>
              <p:nvPr/>
            </p:nvSpPr>
            <p:spPr bwMode="auto">
              <a:xfrm>
                <a:off x="5037138" y="287813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74" name="Rectangle 73"/>
              <p:cNvSpPr>
                <a:spLocks noChangeArrowheads="1"/>
              </p:cNvSpPr>
              <p:nvPr/>
            </p:nvSpPr>
            <p:spPr bwMode="auto">
              <a:xfrm>
                <a:off x="5053013" y="287813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75" name="Rectangle 74"/>
              <p:cNvSpPr>
                <a:spLocks noChangeArrowheads="1"/>
              </p:cNvSpPr>
              <p:nvPr/>
            </p:nvSpPr>
            <p:spPr bwMode="auto">
              <a:xfrm>
                <a:off x="5068888" y="287813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76" name="Rectangle 75"/>
              <p:cNvSpPr>
                <a:spLocks noChangeArrowheads="1"/>
              </p:cNvSpPr>
              <p:nvPr/>
            </p:nvSpPr>
            <p:spPr bwMode="auto">
              <a:xfrm>
                <a:off x="5084763" y="287813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77" name="Rectangle 76"/>
              <p:cNvSpPr>
                <a:spLocks noChangeArrowheads="1"/>
              </p:cNvSpPr>
              <p:nvPr/>
            </p:nvSpPr>
            <p:spPr bwMode="auto">
              <a:xfrm>
                <a:off x="5100638" y="287813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78" name="Rectangle 77"/>
              <p:cNvSpPr>
                <a:spLocks noChangeArrowheads="1"/>
              </p:cNvSpPr>
              <p:nvPr/>
            </p:nvSpPr>
            <p:spPr bwMode="auto">
              <a:xfrm>
                <a:off x="5116513" y="2878138"/>
                <a:ext cx="4763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79" name="Oval 78"/>
              <p:cNvSpPr>
                <a:spLocks noChangeArrowheads="1"/>
              </p:cNvSpPr>
              <p:nvPr/>
            </p:nvSpPr>
            <p:spPr bwMode="auto">
              <a:xfrm>
                <a:off x="5260975" y="2894013"/>
                <a:ext cx="17463" cy="1587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80" name="Rectangle 79"/>
              <p:cNvSpPr>
                <a:spLocks noChangeArrowheads="1"/>
              </p:cNvSpPr>
              <p:nvPr/>
            </p:nvSpPr>
            <p:spPr bwMode="auto">
              <a:xfrm>
                <a:off x="5026025" y="2957513"/>
                <a:ext cx="276225" cy="71437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81" name="Rectangle 80"/>
              <p:cNvSpPr>
                <a:spLocks noChangeArrowheads="1"/>
              </p:cNvSpPr>
              <p:nvPr/>
            </p:nvSpPr>
            <p:spPr bwMode="auto">
              <a:xfrm>
                <a:off x="5037138" y="296862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82" name="Rectangle 81"/>
              <p:cNvSpPr>
                <a:spLocks noChangeArrowheads="1"/>
              </p:cNvSpPr>
              <p:nvPr/>
            </p:nvSpPr>
            <p:spPr bwMode="auto">
              <a:xfrm>
                <a:off x="5053013" y="296862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83" name="Rectangle 82"/>
              <p:cNvSpPr>
                <a:spLocks noChangeArrowheads="1"/>
              </p:cNvSpPr>
              <p:nvPr/>
            </p:nvSpPr>
            <p:spPr bwMode="auto">
              <a:xfrm>
                <a:off x="5068888" y="296862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84" name="Rectangle 83"/>
              <p:cNvSpPr>
                <a:spLocks noChangeArrowheads="1"/>
              </p:cNvSpPr>
              <p:nvPr/>
            </p:nvSpPr>
            <p:spPr bwMode="auto">
              <a:xfrm>
                <a:off x="5084763" y="296862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85" name="Rectangle 84"/>
              <p:cNvSpPr>
                <a:spLocks noChangeArrowheads="1"/>
              </p:cNvSpPr>
              <p:nvPr/>
            </p:nvSpPr>
            <p:spPr bwMode="auto">
              <a:xfrm>
                <a:off x="5100638" y="296862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86" name="Rectangle 85"/>
              <p:cNvSpPr>
                <a:spLocks noChangeArrowheads="1"/>
              </p:cNvSpPr>
              <p:nvPr/>
            </p:nvSpPr>
            <p:spPr bwMode="auto">
              <a:xfrm>
                <a:off x="5116513" y="2968625"/>
                <a:ext cx="4763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87" name="Oval 86"/>
              <p:cNvSpPr>
                <a:spLocks noChangeArrowheads="1"/>
              </p:cNvSpPr>
              <p:nvPr/>
            </p:nvSpPr>
            <p:spPr bwMode="auto">
              <a:xfrm>
                <a:off x="5260975" y="2984500"/>
                <a:ext cx="17463" cy="1587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88" name="Rectangle 87"/>
              <p:cNvSpPr>
                <a:spLocks noChangeArrowheads="1"/>
              </p:cNvSpPr>
              <p:nvPr/>
            </p:nvSpPr>
            <p:spPr bwMode="auto">
              <a:xfrm>
                <a:off x="5026025" y="3048000"/>
                <a:ext cx="276225" cy="6985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89" name="Rectangle 88"/>
              <p:cNvSpPr>
                <a:spLocks noChangeArrowheads="1"/>
              </p:cNvSpPr>
              <p:nvPr/>
            </p:nvSpPr>
            <p:spPr bwMode="auto">
              <a:xfrm>
                <a:off x="5037138" y="305911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90" name="Rectangle 89"/>
              <p:cNvSpPr>
                <a:spLocks noChangeArrowheads="1"/>
              </p:cNvSpPr>
              <p:nvPr/>
            </p:nvSpPr>
            <p:spPr bwMode="auto">
              <a:xfrm>
                <a:off x="5053013" y="305911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91" name="Rectangle 90"/>
              <p:cNvSpPr>
                <a:spLocks noChangeArrowheads="1"/>
              </p:cNvSpPr>
              <p:nvPr/>
            </p:nvSpPr>
            <p:spPr bwMode="auto">
              <a:xfrm>
                <a:off x="5068888" y="305911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92" name="Rectangle 91"/>
              <p:cNvSpPr>
                <a:spLocks noChangeArrowheads="1"/>
              </p:cNvSpPr>
              <p:nvPr/>
            </p:nvSpPr>
            <p:spPr bwMode="auto">
              <a:xfrm>
                <a:off x="5084763" y="305911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93" name="Rectangle 92"/>
              <p:cNvSpPr>
                <a:spLocks noChangeArrowheads="1"/>
              </p:cNvSpPr>
              <p:nvPr/>
            </p:nvSpPr>
            <p:spPr bwMode="auto">
              <a:xfrm>
                <a:off x="5100638" y="305911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94" name="Rectangle 93"/>
              <p:cNvSpPr>
                <a:spLocks noChangeArrowheads="1"/>
              </p:cNvSpPr>
              <p:nvPr/>
            </p:nvSpPr>
            <p:spPr bwMode="auto">
              <a:xfrm>
                <a:off x="5116513" y="3059113"/>
                <a:ext cx="4763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95" name="Oval 94"/>
              <p:cNvSpPr>
                <a:spLocks noChangeArrowheads="1"/>
              </p:cNvSpPr>
              <p:nvPr/>
            </p:nvSpPr>
            <p:spPr bwMode="auto">
              <a:xfrm>
                <a:off x="5260975" y="3074988"/>
                <a:ext cx="17463" cy="1587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96" name="Rectangle 95"/>
              <p:cNvSpPr>
                <a:spLocks noChangeArrowheads="1"/>
              </p:cNvSpPr>
              <p:nvPr/>
            </p:nvSpPr>
            <p:spPr bwMode="auto">
              <a:xfrm>
                <a:off x="5403850" y="2443163"/>
                <a:ext cx="384175" cy="804862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97" name="Rectangle 96"/>
              <p:cNvSpPr>
                <a:spLocks noChangeArrowheads="1"/>
              </p:cNvSpPr>
              <p:nvPr/>
            </p:nvSpPr>
            <p:spPr bwMode="auto">
              <a:xfrm>
                <a:off x="5441950" y="2482850"/>
                <a:ext cx="311150" cy="69850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98" name="Rectangle 97"/>
              <p:cNvSpPr>
                <a:spLocks noChangeArrowheads="1"/>
              </p:cNvSpPr>
              <p:nvPr/>
            </p:nvSpPr>
            <p:spPr bwMode="auto">
              <a:xfrm>
                <a:off x="5457825" y="2505075"/>
                <a:ext cx="276225" cy="71437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99" name="Rectangle 98"/>
              <p:cNvSpPr>
                <a:spLocks noChangeArrowheads="1"/>
              </p:cNvSpPr>
              <p:nvPr/>
            </p:nvSpPr>
            <p:spPr bwMode="auto">
              <a:xfrm>
                <a:off x="5467350" y="251618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00" name="Rectangle 99"/>
              <p:cNvSpPr>
                <a:spLocks noChangeArrowheads="1"/>
              </p:cNvSpPr>
              <p:nvPr/>
            </p:nvSpPr>
            <p:spPr bwMode="auto">
              <a:xfrm>
                <a:off x="5483225" y="251618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01" name="Rectangle 100"/>
              <p:cNvSpPr>
                <a:spLocks noChangeArrowheads="1"/>
              </p:cNvSpPr>
              <p:nvPr/>
            </p:nvSpPr>
            <p:spPr bwMode="auto">
              <a:xfrm>
                <a:off x="5500688" y="251618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02" name="Rectangle 101"/>
              <p:cNvSpPr>
                <a:spLocks noChangeArrowheads="1"/>
              </p:cNvSpPr>
              <p:nvPr/>
            </p:nvSpPr>
            <p:spPr bwMode="auto">
              <a:xfrm>
                <a:off x="5516563" y="251618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03" name="Rectangle 102"/>
              <p:cNvSpPr>
                <a:spLocks noChangeArrowheads="1"/>
              </p:cNvSpPr>
              <p:nvPr/>
            </p:nvSpPr>
            <p:spPr bwMode="auto">
              <a:xfrm>
                <a:off x="5532438" y="251618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04" name="Rectangle 103"/>
              <p:cNvSpPr>
                <a:spLocks noChangeArrowheads="1"/>
              </p:cNvSpPr>
              <p:nvPr/>
            </p:nvSpPr>
            <p:spPr bwMode="auto">
              <a:xfrm>
                <a:off x="5548313" y="251618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05" name="Oval 104"/>
              <p:cNvSpPr>
                <a:spLocks noChangeArrowheads="1"/>
              </p:cNvSpPr>
              <p:nvPr/>
            </p:nvSpPr>
            <p:spPr bwMode="auto">
              <a:xfrm>
                <a:off x="5691188" y="2532063"/>
                <a:ext cx="19050" cy="17462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06" name="Rectangle 105"/>
              <p:cNvSpPr>
                <a:spLocks noChangeArrowheads="1"/>
              </p:cNvSpPr>
              <p:nvPr/>
            </p:nvSpPr>
            <p:spPr bwMode="auto">
              <a:xfrm>
                <a:off x="5457825" y="2595563"/>
                <a:ext cx="276225" cy="71437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07" name="Rectangle 106"/>
              <p:cNvSpPr>
                <a:spLocks noChangeArrowheads="1"/>
              </p:cNvSpPr>
              <p:nvPr/>
            </p:nvSpPr>
            <p:spPr bwMode="auto">
              <a:xfrm>
                <a:off x="5467350" y="260667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08" name="Rectangle 107"/>
              <p:cNvSpPr>
                <a:spLocks noChangeArrowheads="1"/>
              </p:cNvSpPr>
              <p:nvPr/>
            </p:nvSpPr>
            <p:spPr bwMode="auto">
              <a:xfrm>
                <a:off x="5483225" y="260667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09" name="Rectangle 108"/>
              <p:cNvSpPr>
                <a:spLocks noChangeArrowheads="1"/>
              </p:cNvSpPr>
              <p:nvPr/>
            </p:nvSpPr>
            <p:spPr bwMode="auto">
              <a:xfrm>
                <a:off x="5500688" y="260667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10" name="Rectangle 109"/>
              <p:cNvSpPr>
                <a:spLocks noChangeArrowheads="1"/>
              </p:cNvSpPr>
              <p:nvPr/>
            </p:nvSpPr>
            <p:spPr bwMode="auto">
              <a:xfrm>
                <a:off x="5516563" y="260667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11" name="Rectangle 110"/>
              <p:cNvSpPr>
                <a:spLocks noChangeArrowheads="1"/>
              </p:cNvSpPr>
              <p:nvPr/>
            </p:nvSpPr>
            <p:spPr bwMode="auto">
              <a:xfrm>
                <a:off x="5532438" y="260667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12" name="Rectangle 111"/>
              <p:cNvSpPr>
                <a:spLocks noChangeArrowheads="1"/>
              </p:cNvSpPr>
              <p:nvPr/>
            </p:nvSpPr>
            <p:spPr bwMode="auto">
              <a:xfrm>
                <a:off x="5548313" y="260667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13" name="Oval 112"/>
              <p:cNvSpPr>
                <a:spLocks noChangeArrowheads="1"/>
              </p:cNvSpPr>
              <p:nvPr/>
            </p:nvSpPr>
            <p:spPr bwMode="auto">
              <a:xfrm>
                <a:off x="5691188" y="2622550"/>
                <a:ext cx="19050" cy="17462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14" name="Rectangle 113"/>
              <p:cNvSpPr>
                <a:spLocks noChangeArrowheads="1"/>
              </p:cNvSpPr>
              <p:nvPr/>
            </p:nvSpPr>
            <p:spPr bwMode="auto">
              <a:xfrm>
                <a:off x="5457825" y="2686050"/>
                <a:ext cx="276225" cy="71437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15" name="Rectangle 114"/>
              <p:cNvSpPr>
                <a:spLocks noChangeArrowheads="1"/>
              </p:cNvSpPr>
              <p:nvPr/>
            </p:nvSpPr>
            <p:spPr bwMode="auto">
              <a:xfrm>
                <a:off x="5467350" y="269716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16" name="Rectangle 115"/>
              <p:cNvSpPr>
                <a:spLocks noChangeArrowheads="1"/>
              </p:cNvSpPr>
              <p:nvPr/>
            </p:nvSpPr>
            <p:spPr bwMode="auto">
              <a:xfrm>
                <a:off x="5483225" y="269716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17" name="Rectangle 116"/>
              <p:cNvSpPr>
                <a:spLocks noChangeArrowheads="1"/>
              </p:cNvSpPr>
              <p:nvPr/>
            </p:nvSpPr>
            <p:spPr bwMode="auto">
              <a:xfrm>
                <a:off x="5500688" y="269716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18" name="Rectangle 117"/>
              <p:cNvSpPr>
                <a:spLocks noChangeArrowheads="1"/>
              </p:cNvSpPr>
              <p:nvPr/>
            </p:nvSpPr>
            <p:spPr bwMode="auto">
              <a:xfrm>
                <a:off x="5516563" y="269716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19" name="Rectangle 118"/>
              <p:cNvSpPr>
                <a:spLocks noChangeArrowheads="1"/>
              </p:cNvSpPr>
              <p:nvPr/>
            </p:nvSpPr>
            <p:spPr bwMode="auto">
              <a:xfrm>
                <a:off x="5532438" y="269716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20" name="Rectangle 119"/>
              <p:cNvSpPr>
                <a:spLocks noChangeArrowheads="1"/>
              </p:cNvSpPr>
              <p:nvPr/>
            </p:nvSpPr>
            <p:spPr bwMode="auto">
              <a:xfrm>
                <a:off x="5548313" y="269716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21" name="Oval 120"/>
              <p:cNvSpPr>
                <a:spLocks noChangeArrowheads="1"/>
              </p:cNvSpPr>
              <p:nvPr/>
            </p:nvSpPr>
            <p:spPr bwMode="auto">
              <a:xfrm>
                <a:off x="5691188" y="2713038"/>
                <a:ext cx="19050" cy="17462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22" name="Rectangle 121"/>
              <p:cNvSpPr>
                <a:spLocks noChangeArrowheads="1"/>
              </p:cNvSpPr>
              <p:nvPr/>
            </p:nvSpPr>
            <p:spPr bwMode="auto">
              <a:xfrm>
                <a:off x="5457825" y="2776538"/>
                <a:ext cx="276225" cy="71437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23" name="Rectangle 122"/>
              <p:cNvSpPr>
                <a:spLocks noChangeArrowheads="1"/>
              </p:cNvSpPr>
              <p:nvPr/>
            </p:nvSpPr>
            <p:spPr bwMode="auto">
              <a:xfrm>
                <a:off x="5467350" y="2787650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24" name="Rectangle 123"/>
              <p:cNvSpPr>
                <a:spLocks noChangeArrowheads="1"/>
              </p:cNvSpPr>
              <p:nvPr/>
            </p:nvSpPr>
            <p:spPr bwMode="auto">
              <a:xfrm>
                <a:off x="5483225" y="2787650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25" name="Rectangle 124"/>
              <p:cNvSpPr>
                <a:spLocks noChangeArrowheads="1"/>
              </p:cNvSpPr>
              <p:nvPr/>
            </p:nvSpPr>
            <p:spPr bwMode="auto">
              <a:xfrm>
                <a:off x="5500688" y="2787650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26" name="Rectangle 125"/>
              <p:cNvSpPr>
                <a:spLocks noChangeArrowheads="1"/>
              </p:cNvSpPr>
              <p:nvPr/>
            </p:nvSpPr>
            <p:spPr bwMode="auto">
              <a:xfrm>
                <a:off x="5516563" y="2787650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27" name="Rectangle 126"/>
              <p:cNvSpPr>
                <a:spLocks noChangeArrowheads="1"/>
              </p:cNvSpPr>
              <p:nvPr/>
            </p:nvSpPr>
            <p:spPr bwMode="auto">
              <a:xfrm>
                <a:off x="5532438" y="2787650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28" name="Rectangle 127"/>
              <p:cNvSpPr>
                <a:spLocks noChangeArrowheads="1"/>
              </p:cNvSpPr>
              <p:nvPr/>
            </p:nvSpPr>
            <p:spPr bwMode="auto">
              <a:xfrm>
                <a:off x="5548313" y="2787650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29" name="Oval 128"/>
              <p:cNvSpPr>
                <a:spLocks noChangeArrowheads="1"/>
              </p:cNvSpPr>
              <p:nvPr/>
            </p:nvSpPr>
            <p:spPr bwMode="auto">
              <a:xfrm>
                <a:off x="5691188" y="2803525"/>
                <a:ext cx="19050" cy="1587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30" name="Rectangle 129"/>
              <p:cNvSpPr>
                <a:spLocks noChangeArrowheads="1"/>
              </p:cNvSpPr>
              <p:nvPr/>
            </p:nvSpPr>
            <p:spPr bwMode="auto">
              <a:xfrm>
                <a:off x="5457825" y="2867025"/>
                <a:ext cx="276225" cy="71437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31" name="Rectangle 130"/>
              <p:cNvSpPr>
                <a:spLocks noChangeArrowheads="1"/>
              </p:cNvSpPr>
              <p:nvPr/>
            </p:nvSpPr>
            <p:spPr bwMode="auto">
              <a:xfrm>
                <a:off x="5467350" y="287813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32" name="Rectangle 131"/>
              <p:cNvSpPr>
                <a:spLocks noChangeArrowheads="1"/>
              </p:cNvSpPr>
              <p:nvPr/>
            </p:nvSpPr>
            <p:spPr bwMode="auto">
              <a:xfrm>
                <a:off x="5483225" y="287813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33" name="Rectangle 132"/>
              <p:cNvSpPr>
                <a:spLocks noChangeArrowheads="1"/>
              </p:cNvSpPr>
              <p:nvPr/>
            </p:nvSpPr>
            <p:spPr bwMode="auto">
              <a:xfrm>
                <a:off x="5500688" y="287813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34" name="Rectangle 133"/>
              <p:cNvSpPr>
                <a:spLocks noChangeArrowheads="1"/>
              </p:cNvSpPr>
              <p:nvPr/>
            </p:nvSpPr>
            <p:spPr bwMode="auto">
              <a:xfrm>
                <a:off x="5516563" y="287813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35" name="Rectangle 134"/>
              <p:cNvSpPr>
                <a:spLocks noChangeArrowheads="1"/>
              </p:cNvSpPr>
              <p:nvPr/>
            </p:nvSpPr>
            <p:spPr bwMode="auto">
              <a:xfrm>
                <a:off x="5532438" y="287813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36" name="Rectangle 135"/>
              <p:cNvSpPr>
                <a:spLocks noChangeArrowheads="1"/>
              </p:cNvSpPr>
              <p:nvPr/>
            </p:nvSpPr>
            <p:spPr bwMode="auto">
              <a:xfrm>
                <a:off x="5548313" y="287813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37" name="Oval 136"/>
              <p:cNvSpPr>
                <a:spLocks noChangeArrowheads="1"/>
              </p:cNvSpPr>
              <p:nvPr/>
            </p:nvSpPr>
            <p:spPr bwMode="auto">
              <a:xfrm>
                <a:off x="5691188" y="2894013"/>
                <a:ext cx="19050" cy="1587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38" name="Rectangle 137"/>
              <p:cNvSpPr>
                <a:spLocks noChangeArrowheads="1"/>
              </p:cNvSpPr>
              <p:nvPr/>
            </p:nvSpPr>
            <p:spPr bwMode="auto">
              <a:xfrm>
                <a:off x="5457825" y="2957513"/>
                <a:ext cx="276225" cy="71437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39" name="Rectangle 138"/>
              <p:cNvSpPr>
                <a:spLocks noChangeArrowheads="1"/>
              </p:cNvSpPr>
              <p:nvPr/>
            </p:nvSpPr>
            <p:spPr bwMode="auto">
              <a:xfrm>
                <a:off x="5467350" y="296862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40" name="Rectangle 139"/>
              <p:cNvSpPr>
                <a:spLocks noChangeArrowheads="1"/>
              </p:cNvSpPr>
              <p:nvPr/>
            </p:nvSpPr>
            <p:spPr bwMode="auto">
              <a:xfrm>
                <a:off x="5483225" y="296862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41" name="Rectangle 140"/>
              <p:cNvSpPr>
                <a:spLocks noChangeArrowheads="1"/>
              </p:cNvSpPr>
              <p:nvPr/>
            </p:nvSpPr>
            <p:spPr bwMode="auto">
              <a:xfrm>
                <a:off x="5500688" y="296862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42" name="Rectangle 141"/>
              <p:cNvSpPr>
                <a:spLocks noChangeArrowheads="1"/>
              </p:cNvSpPr>
              <p:nvPr/>
            </p:nvSpPr>
            <p:spPr bwMode="auto">
              <a:xfrm>
                <a:off x="5516563" y="296862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43" name="Rectangle 142"/>
              <p:cNvSpPr>
                <a:spLocks noChangeArrowheads="1"/>
              </p:cNvSpPr>
              <p:nvPr/>
            </p:nvSpPr>
            <p:spPr bwMode="auto">
              <a:xfrm>
                <a:off x="5532438" y="296862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44" name="Rectangle 143"/>
              <p:cNvSpPr>
                <a:spLocks noChangeArrowheads="1"/>
              </p:cNvSpPr>
              <p:nvPr/>
            </p:nvSpPr>
            <p:spPr bwMode="auto">
              <a:xfrm>
                <a:off x="5548313" y="296862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45" name="Oval 144"/>
              <p:cNvSpPr>
                <a:spLocks noChangeArrowheads="1"/>
              </p:cNvSpPr>
              <p:nvPr/>
            </p:nvSpPr>
            <p:spPr bwMode="auto">
              <a:xfrm>
                <a:off x="5691188" y="2984500"/>
                <a:ext cx="19050" cy="1587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46" name="Rectangle 145"/>
              <p:cNvSpPr>
                <a:spLocks noChangeArrowheads="1"/>
              </p:cNvSpPr>
              <p:nvPr/>
            </p:nvSpPr>
            <p:spPr bwMode="auto">
              <a:xfrm>
                <a:off x="5457825" y="3048000"/>
                <a:ext cx="276225" cy="6985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47" name="Rectangle 146"/>
              <p:cNvSpPr>
                <a:spLocks noChangeArrowheads="1"/>
              </p:cNvSpPr>
              <p:nvPr/>
            </p:nvSpPr>
            <p:spPr bwMode="auto">
              <a:xfrm>
                <a:off x="5467350" y="305911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48" name="Rectangle 147"/>
              <p:cNvSpPr>
                <a:spLocks noChangeArrowheads="1"/>
              </p:cNvSpPr>
              <p:nvPr/>
            </p:nvSpPr>
            <p:spPr bwMode="auto">
              <a:xfrm>
                <a:off x="5483225" y="305911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49" name="Rectangle 148"/>
              <p:cNvSpPr>
                <a:spLocks noChangeArrowheads="1"/>
              </p:cNvSpPr>
              <p:nvPr/>
            </p:nvSpPr>
            <p:spPr bwMode="auto">
              <a:xfrm>
                <a:off x="5500688" y="305911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50" name="Rectangle 149"/>
              <p:cNvSpPr>
                <a:spLocks noChangeArrowheads="1"/>
              </p:cNvSpPr>
              <p:nvPr/>
            </p:nvSpPr>
            <p:spPr bwMode="auto">
              <a:xfrm>
                <a:off x="5516563" y="305911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51" name="Rectangle 150"/>
              <p:cNvSpPr>
                <a:spLocks noChangeArrowheads="1"/>
              </p:cNvSpPr>
              <p:nvPr/>
            </p:nvSpPr>
            <p:spPr bwMode="auto">
              <a:xfrm>
                <a:off x="5532438" y="305911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52" name="Rectangle 151"/>
              <p:cNvSpPr>
                <a:spLocks noChangeArrowheads="1"/>
              </p:cNvSpPr>
              <p:nvPr/>
            </p:nvSpPr>
            <p:spPr bwMode="auto">
              <a:xfrm>
                <a:off x="5548313" y="305911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53" name="Oval 152"/>
              <p:cNvSpPr>
                <a:spLocks noChangeArrowheads="1"/>
              </p:cNvSpPr>
              <p:nvPr/>
            </p:nvSpPr>
            <p:spPr bwMode="auto">
              <a:xfrm>
                <a:off x="5691188" y="3074988"/>
                <a:ext cx="19050" cy="1587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54" name="Rectangle 153"/>
              <p:cNvSpPr>
                <a:spLocks noChangeArrowheads="1"/>
              </p:cNvSpPr>
              <p:nvPr/>
            </p:nvSpPr>
            <p:spPr bwMode="auto">
              <a:xfrm>
                <a:off x="5403850" y="2443163"/>
                <a:ext cx="384175" cy="80486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55" name="Rectangle 154"/>
              <p:cNvSpPr>
                <a:spLocks noChangeArrowheads="1"/>
              </p:cNvSpPr>
              <p:nvPr/>
            </p:nvSpPr>
            <p:spPr bwMode="auto">
              <a:xfrm>
                <a:off x="5441950" y="2482850"/>
                <a:ext cx="311150" cy="698500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56" name="Rectangle 155"/>
              <p:cNvSpPr>
                <a:spLocks noChangeArrowheads="1"/>
              </p:cNvSpPr>
              <p:nvPr/>
            </p:nvSpPr>
            <p:spPr bwMode="auto">
              <a:xfrm>
                <a:off x="5457825" y="2505075"/>
                <a:ext cx="276225" cy="71437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57" name="Rectangle 156"/>
              <p:cNvSpPr>
                <a:spLocks noChangeArrowheads="1"/>
              </p:cNvSpPr>
              <p:nvPr/>
            </p:nvSpPr>
            <p:spPr bwMode="auto">
              <a:xfrm>
                <a:off x="5467350" y="251618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58" name="Rectangle 157"/>
              <p:cNvSpPr>
                <a:spLocks noChangeArrowheads="1"/>
              </p:cNvSpPr>
              <p:nvPr/>
            </p:nvSpPr>
            <p:spPr bwMode="auto">
              <a:xfrm>
                <a:off x="5483225" y="251618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59" name="Rectangle 158"/>
              <p:cNvSpPr>
                <a:spLocks noChangeArrowheads="1"/>
              </p:cNvSpPr>
              <p:nvPr/>
            </p:nvSpPr>
            <p:spPr bwMode="auto">
              <a:xfrm>
                <a:off x="5500688" y="251618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60" name="Rectangle 159"/>
              <p:cNvSpPr>
                <a:spLocks noChangeArrowheads="1"/>
              </p:cNvSpPr>
              <p:nvPr/>
            </p:nvSpPr>
            <p:spPr bwMode="auto">
              <a:xfrm>
                <a:off x="5516563" y="251618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61" name="Rectangle 160"/>
              <p:cNvSpPr>
                <a:spLocks noChangeArrowheads="1"/>
              </p:cNvSpPr>
              <p:nvPr/>
            </p:nvSpPr>
            <p:spPr bwMode="auto">
              <a:xfrm>
                <a:off x="5532438" y="251618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62" name="Rectangle 161"/>
              <p:cNvSpPr>
                <a:spLocks noChangeArrowheads="1"/>
              </p:cNvSpPr>
              <p:nvPr/>
            </p:nvSpPr>
            <p:spPr bwMode="auto">
              <a:xfrm>
                <a:off x="5548313" y="251618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63" name="Oval 162"/>
              <p:cNvSpPr>
                <a:spLocks noChangeArrowheads="1"/>
              </p:cNvSpPr>
              <p:nvPr/>
            </p:nvSpPr>
            <p:spPr bwMode="auto">
              <a:xfrm>
                <a:off x="5691188" y="2532063"/>
                <a:ext cx="19050" cy="17462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64" name="Rectangle 163"/>
              <p:cNvSpPr>
                <a:spLocks noChangeArrowheads="1"/>
              </p:cNvSpPr>
              <p:nvPr/>
            </p:nvSpPr>
            <p:spPr bwMode="auto">
              <a:xfrm>
                <a:off x="5457825" y="2595563"/>
                <a:ext cx="276225" cy="71437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65" name="Rectangle 164"/>
              <p:cNvSpPr>
                <a:spLocks noChangeArrowheads="1"/>
              </p:cNvSpPr>
              <p:nvPr/>
            </p:nvSpPr>
            <p:spPr bwMode="auto">
              <a:xfrm>
                <a:off x="5467350" y="260667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66" name="Rectangle 165"/>
              <p:cNvSpPr>
                <a:spLocks noChangeArrowheads="1"/>
              </p:cNvSpPr>
              <p:nvPr/>
            </p:nvSpPr>
            <p:spPr bwMode="auto">
              <a:xfrm>
                <a:off x="5483225" y="260667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67" name="Rectangle 166"/>
              <p:cNvSpPr>
                <a:spLocks noChangeArrowheads="1"/>
              </p:cNvSpPr>
              <p:nvPr/>
            </p:nvSpPr>
            <p:spPr bwMode="auto">
              <a:xfrm>
                <a:off x="5500688" y="260667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68" name="Rectangle 167"/>
              <p:cNvSpPr>
                <a:spLocks noChangeArrowheads="1"/>
              </p:cNvSpPr>
              <p:nvPr/>
            </p:nvSpPr>
            <p:spPr bwMode="auto">
              <a:xfrm>
                <a:off x="5516563" y="260667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69" name="Rectangle 168"/>
              <p:cNvSpPr>
                <a:spLocks noChangeArrowheads="1"/>
              </p:cNvSpPr>
              <p:nvPr/>
            </p:nvSpPr>
            <p:spPr bwMode="auto">
              <a:xfrm>
                <a:off x="5532438" y="260667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70" name="Rectangle 169"/>
              <p:cNvSpPr>
                <a:spLocks noChangeArrowheads="1"/>
              </p:cNvSpPr>
              <p:nvPr/>
            </p:nvSpPr>
            <p:spPr bwMode="auto">
              <a:xfrm>
                <a:off x="5548313" y="260667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71" name="Oval 170"/>
              <p:cNvSpPr>
                <a:spLocks noChangeArrowheads="1"/>
              </p:cNvSpPr>
              <p:nvPr/>
            </p:nvSpPr>
            <p:spPr bwMode="auto">
              <a:xfrm>
                <a:off x="5691188" y="2622550"/>
                <a:ext cx="19050" cy="17462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72" name="Rectangle 171"/>
              <p:cNvSpPr>
                <a:spLocks noChangeArrowheads="1"/>
              </p:cNvSpPr>
              <p:nvPr/>
            </p:nvSpPr>
            <p:spPr bwMode="auto">
              <a:xfrm>
                <a:off x="5457825" y="2686050"/>
                <a:ext cx="276225" cy="71437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73" name="Rectangle 172"/>
              <p:cNvSpPr>
                <a:spLocks noChangeArrowheads="1"/>
              </p:cNvSpPr>
              <p:nvPr/>
            </p:nvSpPr>
            <p:spPr bwMode="auto">
              <a:xfrm>
                <a:off x="5467350" y="269716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74" name="Rectangle 173"/>
              <p:cNvSpPr>
                <a:spLocks noChangeArrowheads="1"/>
              </p:cNvSpPr>
              <p:nvPr/>
            </p:nvSpPr>
            <p:spPr bwMode="auto">
              <a:xfrm>
                <a:off x="5483225" y="269716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75" name="Rectangle 174"/>
              <p:cNvSpPr>
                <a:spLocks noChangeArrowheads="1"/>
              </p:cNvSpPr>
              <p:nvPr/>
            </p:nvSpPr>
            <p:spPr bwMode="auto">
              <a:xfrm>
                <a:off x="5500688" y="269716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76" name="Rectangle 175"/>
              <p:cNvSpPr>
                <a:spLocks noChangeArrowheads="1"/>
              </p:cNvSpPr>
              <p:nvPr/>
            </p:nvSpPr>
            <p:spPr bwMode="auto">
              <a:xfrm>
                <a:off x="5516563" y="269716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77" name="Rectangle 176"/>
              <p:cNvSpPr>
                <a:spLocks noChangeArrowheads="1"/>
              </p:cNvSpPr>
              <p:nvPr/>
            </p:nvSpPr>
            <p:spPr bwMode="auto">
              <a:xfrm>
                <a:off x="5532438" y="269716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78" name="Rectangle 177"/>
              <p:cNvSpPr>
                <a:spLocks noChangeArrowheads="1"/>
              </p:cNvSpPr>
              <p:nvPr/>
            </p:nvSpPr>
            <p:spPr bwMode="auto">
              <a:xfrm>
                <a:off x="5548313" y="269716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79" name="Oval 178"/>
              <p:cNvSpPr>
                <a:spLocks noChangeArrowheads="1"/>
              </p:cNvSpPr>
              <p:nvPr/>
            </p:nvSpPr>
            <p:spPr bwMode="auto">
              <a:xfrm>
                <a:off x="5691188" y="2713038"/>
                <a:ext cx="19050" cy="17462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80" name="Rectangle 179"/>
              <p:cNvSpPr>
                <a:spLocks noChangeArrowheads="1"/>
              </p:cNvSpPr>
              <p:nvPr/>
            </p:nvSpPr>
            <p:spPr bwMode="auto">
              <a:xfrm>
                <a:off x="5457825" y="2776538"/>
                <a:ext cx="276225" cy="71437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81" name="Rectangle 180"/>
              <p:cNvSpPr>
                <a:spLocks noChangeArrowheads="1"/>
              </p:cNvSpPr>
              <p:nvPr/>
            </p:nvSpPr>
            <p:spPr bwMode="auto">
              <a:xfrm>
                <a:off x="5467350" y="2787650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82" name="Rectangle 181"/>
              <p:cNvSpPr>
                <a:spLocks noChangeArrowheads="1"/>
              </p:cNvSpPr>
              <p:nvPr/>
            </p:nvSpPr>
            <p:spPr bwMode="auto">
              <a:xfrm>
                <a:off x="5483225" y="2787650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83" name="Rectangle 182"/>
              <p:cNvSpPr>
                <a:spLocks noChangeArrowheads="1"/>
              </p:cNvSpPr>
              <p:nvPr/>
            </p:nvSpPr>
            <p:spPr bwMode="auto">
              <a:xfrm>
                <a:off x="5500688" y="2787650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84" name="Rectangle 183"/>
              <p:cNvSpPr>
                <a:spLocks noChangeArrowheads="1"/>
              </p:cNvSpPr>
              <p:nvPr/>
            </p:nvSpPr>
            <p:spPr bwMode="auto">
              <a:xfrm>
                <a:off x="5516563" y="2787650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85" name="Rectangle 184"/>
              <p:cNvSpPr>
                <a:spLocks noChangeArrowheads="1"/>
              </p:cNvSpPr>
              <p:nvPr/>
            </p:nvSpPr>
            <p:spPr bwMode="auto">
              <a:xfrm>
                <a:off x="5532438" y="2787650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86" name="Rectangle 185"/>
              <p:cNvSpPr>
                <a:spLocks noChangeArrowheads="1"/>
              </p:cNvSpPr>
              <p:nvPr/>
            </p:nvSpPr>
            <p:spPr bwMode="auto">
              <a:xfrm>
                <a:off x="5548313" y="2787650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87" name="Oval 186"/>
              <p:cNvSpPr>
                <a:spLocks noChangeArrowheads="1"/>
              </p:cNvSpPr>
              <p:nvPr/>
            </p:nvSpPr>
            <p:spPr bwMode="auto">
              <a:xfrm>
                <a:off x="5691188" y="2803525"/>
                <a:ext cx="19050" cy="1587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88" name="Rectangle 187"/>
              <p:cNvSpPr>
                <a:spLocks noChangeArrowheads="1"/>
              </p:cNvSpPr>
              <p:nvPr/>
            </p:nvSpPr>
            <p:spPr bwMode="auto">
              <a:xfrm>
                <a:off x="5457825" y="2867025"/>
                <a:ext cx="276225" cy="71437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89" name="Rectangle 188"/>
              <p:cNvSpPr>
                <a:spLocks noChangeArrowheads="1"/>
              </p:cNvSpPr>
              <p:nvPr/>
            </p:nvSpPr>
            <p:spPr bwMode="auto">
              <a:xfrm>
                <a:off x="5467350" y="287813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90" name="Rectangle 189"/>
              <p:cNvSpPr>
                <a:spLocks noChangeArrowheads="1"/>
              </p:cNvSpPr>
              <p:nvPr/>
            </p:nvSpPr>
            <p:spPr bwMode="auto">
              <a:xfrm>
                <a:off x="5483225" y="287813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91" name="Rectangle 190"/>
              <p:cNvSpPr>
                <a:spLocks noChangeArrowheads="1"/>
              </p:cNvSpPr>
              <p:nvPr/>
            </p:nvSpPr>
            <p:spPr bwMode="auto">
              <a:xfrm>
                <a:off x="5500688" y="287813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92" name="Rectangle 191"/>
              <p:cNvSpPr>
                <a:spLocks noChangeArrowheads="1"/>
              </p:cNvSpPr>
              <p:nvPr/>
            </p:nvSpPr>
            <p:spPr bwMode="auto">
              <a:xfrm>
                <a:off x="5516563" y="287813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93" name="Rectangle 192"/>
              <p:cNvSpPr>
                <a:spLocks noChangeArrowheads="1"/>
              </p:cNvSpPr>
              <p:nvPr/>
            </p:nvSpPr>
            <p:spPr bwMode="auto">
              <a:xfrm>
                <a:off x="5532438" y="287813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94" name="Rectangle 193"/>
              <p:cNvSpPr>
                <a:spLocks noChangeArrowheads="1"/>
              </p:cNvSpPr>
              <p:nvPr/>
            </p:nvSpPr>
            <p:spPr bwMode="auto">
              <a:xfrm>
                <a:off x="5548313" y="2878138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95" name="Oval 194"/>
              <p:cNvSpPr>
                <a:spLocks noChangeArrowheads="1"/>
              </p:cNvSpPr>
              <p:nvPr/>
            </p:nvSpPr>
            <p:spPr bwMode="auto">
              <a:xfrm>
                <a:off x="5691188" y="2894013"/>
                <a:ext cx="19050" cy="1587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96" name="Rectangle 195"/>
              <p:cNvSpPr>
                <a:spLocks noChangeArrowheads="1"/>
              </p:cNvSpPr>
              <p:nvPr/>
            </p:nvSpPr>
            <p:spPr bwMode="auto">
              <a:xfrm>
                <a:off x="5457825" y="2957513"/>
                <a:ext cx="276225" cy="71437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97" name="Rectangle 196"/>
              <p:cNvSpPr>
                <a:spLocks noChangeArrowheads="1"/>
              </p:cNvSpPr>
              <p:nvPr/>
            </p:nvSpPr>
            <p:spPr bwMode="auto">
              <a:xfrm>
                <a:off x="5467350" y="296862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98" name="Rectangle 197"/>
              <p:cNvSpPr>
                <a:spLocks noChangeArrowheads="1"/>
              </p:cNvSpPr>
              <p:nvPr/>
            </p:nvSpPr>
            <p:spPr bwMode="auto">
              <a:xfrm>
                <a:off x="5483225" y="296862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99" name="Rectangle 198"/>
              <p:cNvSpPr>
                <a:spLocks noChangeArrowheads="1"/>
              </p:cNvSpPr>
              <p:nvPr/>
            </p:nvSpPr>
            <p:spPr bwMode="auto">
              <a:xfrm>
                <a:off x="5500688" y="296862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00" name="Rectangle 199"/>
              <p:cNvSpPr>
                <a:spLocks noChangeArrowheads="1"/>
              </p:cNvSpPr>
              <p:nvPr/>
            </p:nvSpPr>
            <p:spPr bwMode="auto">
              <a:xfrm>
                <a:off x="5516563" y="296862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01" name="Rectangle 200"/>
              <p:cNvSpPr>
                <a:spLocks noChangeArrowheads="1"/>
              </p:cNvSpPr>
              <p:nvPr/>
            </p:nvSpPr>
            <p:spPr bwMode="auto">
              <a:xfrm>
                <a:off x="5532438" y="296862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02" name="Rectangle 201"/>
              <p:cNvSpPr>
                <a:spLocks noChangeArrowheads="1"/>
              </p:cNvSpPr>
              <p:nvPr/>
            </p:nvSpPr>
            <p:spPr bwMode="auto">
              <a:xfrm>
                <a:off x="5548313" y="2968625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03" name="Oval 202"/>
              <p:cNvSpPr>
                <a:spLocks noChangeArrowheads="1"/>
              </p:cNvSpPr>
              <p:nvPr/>
            </p:nvSpPr>
            <p:spPr bwMode="auto">
              <a:xfrm>
                <a:off x="5691188" y="2984500"/>
                <a:ext cx="19050" cy="1587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04" name="Rectangle 203"/>
              <p:cNvSpPr>
                <a:spLocks noChangeArrowheads="1"/>
              </p:cNvSpPr>
              <p:nvPr/>
            </p:nvSpPr>
            <p:spPr bwMode="auto">
              <a:xfrm>
                <a:off x="5457825" y="3048000"/>
                <a:ext cx="276225" cy="69850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05" name="Rectangle 204"/>
              <p:cNvSpPr>
                <a:spLocks noChangeArrowheads="1"/>
              </p:cNvSpPr>
              <p:nvPr/>
            </p:nvSpPr>
            <p:spPr bwMode="auto">
              <a:xfrm>
                <a:off x="5467350" y="305911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06" name="Rectangle 205"/>
              <p:cNvSpPr>
                <a:spLocks noChangeArrowheads="1"/>
              </p:cNvSpPr>
              <p:nvPr/>
            </p:nvSpPr>
            <p:spPr bwMode="auto">
              <a:xfrm>
                <a:off x="5483225" y="305911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07" name="Rectangle 206"/>
              <p:cNvSpPr>
                <a:spLocks noChangeArrowheads="1"/>
              </p:cNvSpPr>
              <p:nvPr/>
            </p:nvSpPr>
            <p:spPr bwMode="auto">
              <a:xfrm>
                <a:off x="5500688" y="305911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08" name="Rectangle 207"/>
              <p:cNvSpPr>
                <a:spLocks noChangeArrowheads="1"/>
              </p:cNvSpPr>
              <p:nvPr/>
            </p:nvSpPr>
            <p:spPr bwMode="auto">
              <a:xfrm>
                <a:off x="5516563" y="305911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09" name="Rectangle 208"/>
              <p:cNvSpPr>
                <a:spLocks noChangeArrowheads="1"/>
              </p:cNvSpPr>
              <p:nvPr/>
            </p:nvSpPr>
            <p:spPr bwMode="auto">
              <a:xfrm>
                <a:off x="5532438" y="305911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10" name="Rectangle 209"/>
              <p:cNvSpPr>
                <a:spLocks noChangeArrowheads="1"/>
              </p:cNvSpPr>
              <p:nvPr/>
            </p:nvSpPr>
            <p:spPr bwMode="auto">
              <a:xfrm>
                <a:off x="5548313" y="3059113"/>
                <a:ext cx="7938" cy="4762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11" name="Oval 210"/>
              <p:cNvSpPr>
                <a:spLocks noChangeArrowheads="1"/>
              </p:cNvSpPr>
              <p:nvPr/>
            </p:nvSpPr>
            <p:spPr bwMode="auto">
              <a:xfrm>
                <a:off x="5691188" y="3074988"/>
                <a:ext cx="19050" cy="1587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775">
                  <a:defRPr/>
                </a:pPr>
                <a:endParaRPr lang="en-US" sz="1324" dirty="0">
                  <a:solidFill>
                    <a:srgbClr val="1A1A1A"/>
                  </a:solidFill>
                  <a:latin typeface="Segoe UI"/>
                </a:endParaRPr>
              </a:p>
            </p:txBody>
          </p:sp>
        </p:grpSp>
        <p:sp>
          <p:nvSpPr>
            <p:cNvPr id="25" name="TextBox 747"/>
            <p:cNvSpPr txBox="1"/>
            <p:nvPr/>
          </p:nvSpPr>
          <p:spPr>
            <a:xfrm>
              <a:off x="5045295" y="2391170"/>
              <a:ext cx="2211433" cy="544880"/>
            </a:xfrm>
            <a:prstGeom prst="rect">
              <a:avLst/>
            </a:prstGeom>
            <a:solidFill>
              <a:srgbClr val="008DB5"/>
            </a:solidFill>
          </p:spPr>
          <p:txBody>
            <a:bodyPr wrap="square" lIns="134464" tIns="107571" rIns="134464" bIns="107571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75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324" dirty="0">
                  <a:solidFill>
                    <a:srgbClr val="FFFFFF"/>
                  </a:solidFill>
                  <a:latin typeface="Segoe UI"/>
                </a:rPr>
                <a:t>Management tool</a:t>
              </a:r>
            </a:p>
          </p:txBody>
        </p:sp>
      </p:grpSp>
      <p:cxnSp>
        <p:nvCxnSpPr>
          <p:cNvPr id="610" name="Straight Arrow Connector 609"/>
          <p:cNvCxnSpPr/>
          <p:nvPr/>
        </p:nvCxnSpPr>
        <p:spPr>
          <a:xfrm flipH="1">
            <a:off x="4572871" y="2955475"/>
            <a:ext cx="5150" cy="886811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1" name="Group 610"/>
          <p:cNvGrpSpPr/>
          <p:nvPr/>
        </p:nvGrpSpPr>
        <p:grpSpPr>
          <a:xfrm>
            <a:off x="3681198" y="1688892"/>
            <a:ext cx="1790576" cy="1397936"/>
            <a:chOff x="806029" y="2090533"/>
            <a:chExt cx="2435307" cy="1901289"/>
          </a:xfrm>
          <a:solidFill>
            <a:srgbClr val="006256"/>
          </a:solidFill>
        </p:grpSpPr>
        <p:sp>
          <p:nvSpPr>
            <p:cNvPr id="612" name="Freeform 44"/>
            <p:cNvSpPr>
              <a:spLocks noEditPoints="1"/>
            </p:cNvSpPr>
            <p:nvPr/>
          </p:nvSpPr>
          <p:spPr bwMode="auto">
            <a:xfrm rot="20568411">
              <a:off x="806029" y="2090533"/>
              <a:ext cx="2435307" cy="1901289"/>
            </a:xfrm>
            <a:custGeom>
              <a:avLst/>
              <a:gdLst>
                <a:gd name="T0" fmla="*/ 639 w 1123"/>
                <a:gd name="T1" fmla="*/ 125 h 878"/>
                <a:gd name="T2" fmla="*/ 1045 w 1123"/>
                <a:gd name="T3" fmla="*/ 247 h 878"/>
                <a:gd name="T4" fmla="*/ 1028 w 1123"/>
                <a:gd name="T5" fmla="*/ 173 h 878"/>
                <a:gd name="T6" fmla="*/ 1014 w 1123"/>
                <a:gd name="T7" fmla="*/ 158 h 878"/>
                <a:gd name="T8" fmla="*/ 713 w 1123"/>
                <a:gd name="T9" fmla="*/ 68 h 878"/>
                <a:gd name="T10" fmla="*/ 694 w 1123"/>
                <a:gd name="T11" fmla="*/ 72 h 878"/>
                <a:gd name="T12" fmla="*/ 639 w 1123"/>
                <a:gd name="T13" fmla="*/ 125 h 878"/>
                <a:gd name="T14" fmla="*/ 1115 w 1123"/>
                <a:gd name="T15" fmla="*/ 309 h 878"/>
                <a:gd name="T16" fmla="*/ 1098 w 1123"/>
                <a:gd name="T17" fmla="*/ 277 h 878"/>
                <a:gd name="T18" fmla="*/ 926 w 1123"/>
                <a:gd name="T19" fmla="*/ 226 h 878"/>
                <a:gd name="T20" fmla="*/ 375 w 1123"/>
                <a:gd name="T21" fmla="*/ 60 h 878"/>
                <a:gd name="T22" fmla="*/ 203 w 1123"/>
                <a:gd name="T23" fmla="*/ 8 h 878"/>
                <a:gd name="T24" fmla="*/ 171 w 1123"/>
                <a:gd name="T25" fmla="*/ 25 h 878"/>
                <a:gd name="T26" fmla="*/ 7 w 1123"/>
                <a:gd name="T27" fmla="*/ 569 h 878"/>
                <a:gd name="T28" fmla="*/ 24 w 1123"/>
                <a:gd name="T29" fmla="*/ 601 h 878"/>
                <a:gd name="T30" fmla="*/ 196 w 1123"/>
                <a:gd name="T31" fmla="*/ 653 h 878"/>
                <a:gd name="T32" fmla="*/ 748 w 1123"/>
                <a:gd name="T33" fmla="*/ 819 h 878"/>
                <a:gd name="T34" fmla="*/ 920 w 1123"/>
                <a:gd name="T35" fmla="*/ 871 h 878"/>
                <a:gd name="T36" fmla="*/ 952 w 1123"/>
                <a:gd name="T37" fmla="*/ 853 h 878"/>
                <a:gd name="T38" fmla="*/ 1115 w 1123"/>
                <a:gd name="T39" fmla="*/ 309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123" h="878">
                  <a:moveTo>
                    <a:pt x="639" y="125"/>
                  </a:moveTo>
                  <a:cubicBezTo>
                    <a:pt x="1045" y="247"/>
                    <a:pt x="1045" y="247"/>
                    <a:pt x="1045" y="247"/>
                  </a:cubicBezTo>
                  <a:cubicBezTo>
                    <a:pt x="1028" y="173"/>
                    <a:pt x="1028" y="173"/>
                    <a:pt x="1028" y="173"/>
                  </a:cubicBezTo>
                  <a:cubicBezTo>
                    <a:pt x="1028" y="173"/>
                    <a:pt x="1025" y="162"/>
                    <a:pt x="1014" y="158"/>
                  </a:cubicBezTo>
                  <a:cubicBezTo>
                    <a:pt x="713" y="68"/>
                    <a:pt x="713" y="68"/>
                    <a:pt x="713" y="68"/>
                  </a:cubicBezTo>
                  <a:cubicBezTo>
                    <a:pt x="713" y="68"/>
                    <a:pt x="702" y="65"/>
                    <a:pt x="694" y="72"/>
                  </a:cubicBezTo>
                  <a:lnTo>
                    <a:pt x="639" y="125"/>
                  </a:lnTo>
                  <a:close/>
                  <a:moveTo>
                    <a:pt x="1115" y="309"/>
                  </a:moveTo>
                  <a:cubicBezTo>
                    <a:pt x="1115" y="309"/>
                    <a:pt x="1123" y="285"/>
                    <a:pt x="1098" y="277"/>
                  </a:cubicBezTo>
                  <a:cubicBezTo>
                    <a:pt x="926" y="226"/>
                    <a:pt x="926" y="226"/>
                    <a:pt x="926" y="226"/>
                  </a:cubicBezTo>
                  <a:cubicBezTo>
                    <a:pt x="375" y="60"/>
                    <a:pt x="375" y="60"/>
                    <a:pt x="375" y="60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178" y="0"/>
                    <a:pt x="171" y="25"/>
                    <a:pt x="171" y="25"/>
                  </a:cubicBezTo>
                  <a:cubicBezTo>
                    <a:pt x="7" y="569"/>
                    <a:pt x="7" y="569"/>
                    <a:pt x="7" y="569"/>
                  </a:cubicBezTo>
                  <a:cubicBezTo>
                    <a:pt x="0" y="594"/>
                    <a:pt x="24" y="601"/>
                    <a:pt x="24" y="601"/>
                  </a:cubicBezTo>
                  <a:cubicBezTo>
                    <a:pt x="196" y="653"/>
                    <a:pt x="196" y="653"/>
                    <a:pt x="196" y="653"/>
                  </a:cubicBezTo>
                  <a:cubicBezTo>
                    <a:pt x="748" y="819"/>
                    <a:pt x="748" y="819"/>
                    <a:pt x="748" y="819"/>
                  </a:cubicBezTo>
                  <a:cubicBezTo>
                    <a:pt x="920" y="871"/>
                    <a:pt x="920" y="871"/>
                    <a:pt x="920" y="871"/>
                  </a:cubicBezTo>
                  <a:cubicBezTo>
                    <a:pt x="920" y="871"/>
                    <a:pt x="944" y="878"/>
                    <a:pt x="952" y="853"/>
                  </a:cubicBezTo>
                  <a:lnTo>
                    <a:pt x="1115" y="30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775">
                <a:defRPr/>
              </a:pPr>
              <a:endParaRPr lang="en-US" sz="1324" dirty="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613" name="TextBox 746"/>
            <p:cNvSpPr txBox="1"/>
            <p:nvPr/>
          </p:nvSpPr>
          <p:spPr>
            <a:xfrm>
              <a:off x="960481" y="2831066"/>
              <a:ext cx="2121974" cy="572525"/>
            </a:xfrm>
            <a:prstGeom prst="rect">
              <a:avLst/>
            </a:prstGeom>
            <a:grpFill/>
          </p:spPr>
          <p:txBody>
            <a:bodyPr wrap="square" lIns="134464" tIns="107571" rIns="134464" bIns="107571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775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471" dirty="0">
                  <a:solidFill>
                    <a:srgbClr val="FFFFFF"/>
                  </a:solidFill>
                  <a:latin typeface="Segoe UI"/>
                </a:rPr>
                <a:t>File Share / DFS</a:t>
              </a:r>
            </a:p>
          </p:txBody>
        </p:sp>
      </p:grpSp>
      <p:sp>
        <p:nvSpPr>
          <p:cNvPr id="614" name="Freeform 56"/>
          <p:cNvSpPr>
            <a:spLocks/>
          </p:cNvSpPr>
          <p:nvPr/>
        </p:nvSpPr>
        <p:spPr bwMode="auto">
          <a:xfrm>
            <a:off x="840940" y="1911820"/>
            <a:ext cx="1490540" cy="980449"/>
          </a:xfrm>
          <a:custGeom>
            <a:avLst/>
            <a:gdLst>
              <a:gd name="T0" fmla="*/ 462 w 550"/>
              <a:gd name="T1" fmla="*/ 159 h 362"/>
              <a:gd name="T2" fmla="*/ 462 w 550"/>
              <a:gd name="T3" fmla="*/ 152 h 362"/>
              <a:gd name="T4" fmla="*/ 311 w 550"/>
              <a:gd name="T5" fmla="*/ 0 h 362"/>
              <a:gd name="T6" fmla="*/ 184 w 550"/>
              <a:gd name="T7" fmla="*/ 68 h 362"/>
              <a:gd name="T8" fmla="*/ 143 w 550"/>
              <a:gd name="T9" fmla="*/ 57 h 362"/>
              <a:gd name="T10" fmla="*/ 94 w 550"/>
              <a:gd name="T11" fmla="*/ 72 h 362"/>
              <a:gd name="T12" fmla="*/ 55 w 550"/>
              <a:gd name="T13" fmla="*/ 143 h 362"/>
              <a:gd name="T14" fmla="*/ 0 w 550"/>
              <a:gd name="T15" fmla="*/ 243 h 362"/>
              <a:gd name="T16" fmla="*/ 106 w 550"/>
              <a:gd name="T17" fmla="*/ 362 h 362"/>
              <a:gd name="T18" fmla="*/ 119 w 550"/>
              <a:gd name="T19" fmla="*/ 362 h 362"/>
              <a:gd name="T20" fmla="*/ 131 w 550"/>
              <a:gd name="T21" fmla="*/ 362 h 362"/>
              <a:gd name="T22" fmla="*/ 379 w 550"/>
              <a:gd name="T23" fmla="*/ 362 h 362"/>
              <a:gd name="T24" fmla="*/ 384 w 550"/>
              <a:gd name="T25" fmla="*/ 362 h 362"/>
              <a:gd name="T26" fmla="*/ 390 w 550"/>
              <a:gd name="T27" fmla="*/ 362 h 362"/>
              <a:gd name="T28" fmla="*/ 409 w 550"/>
              <a:gd name="T29" fmla="*/ 362 h 362"/>
              <a:gd name="T30" fmla="*/ 448 w 550"/>
              <a:gd name="T31" fmla="*/ 362 h 362"/>
              <a:gd name="T32" fmla="*/ 550 w 550"/>
              <a:gd name="T33" fmla="*/ 260 h 362"/>
              <a:gd name="T34" fmla="*/ 462 w 550"/>
              <a:gd name="T35" fmla="*/ 15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0" h="362">
                <a:moveTo>
                  <a:pt x="462" y="159"/>
                </a:moveTo>
                <a:cubicBezTo>
                  <a:pt x="462" y="157"/>
                  <a:pt x="462" y="154"/>
                  <a:pt x="462" y="152"/>
                </a:cubicBezTo>
                <a:cubicBezTo>
                  <a:pt x="462" y="68"/>
                  <a:pt x="395" y="0"/>
                  <a:pt x="311" y="0"/>
                </a:cubicBezTo>
                <a:cubicBezTo>
                  <a:pt x="258" y="0"/>
                  <a:pt x="211" y="28"/>
                  <a:pt x="184" y="68"/>
                </a:cubicBezTo>
                <a:cubicBezTo>
                  <a:pt x="172" y="61"/>
                  <a:pt x="158" y="57"/>
                  <a:pt x="143" y="57"/>
                </a:cubicBezTo>
                <a:cubicBezTo>
                  <a:pt x="124" y="57"/>
                  <a:pt x="108" y="62"/>
                  <a:pt x="94" y="72"/>
                </a:cubicBezTo>
                <a:cubicBezTo>
                  <a:pt x="70" y="87"/>
                  <a:pt x="55" y="113"/>
                  <a:pt x="55" y="143"/>
                </a:cubicBezTo>
                <a:cubicBezTo>
                  <a:pt x="22" y="164"/>
                  <a:pt x="0" y="201"/>
                  <a:pt x="0" y="243"/>
                </a:cubicBezTo>
                <a:cubicBezTo>
                  <a:pt x="0" y="305"/>
                  <a:pt x="46" y="355"/>
                  <a:pt x="106" y="362"/>
                </a:cubicBezTo>
                <a:cubicBezTo>
                  <a:pt x="110" y="362"/>
                  <a:pt x="115" y="362"/>
                  <a:pt x="119" y="362"/>
                </a:cubicBezTo>
                <a:cubicBezTo>
                  <a:pt x="123" y="362"/>
                  <a:pt x="127" y="362"/>
                  <a:pt x="131" y="362"/>
                </a:cubicBezTo>
                <a:cubicBezTo>
                  <a:pt x="187" y="362"/>
                  <a:pt x="318" y="362"/>
                  <a:pt x="379" y="362"/>
                </a:cubicBezTo>
                <a:cubicBezTo>
                  <a:pt x="381" y="362"/>
                  <a:pt x="383" y="362"/>
                  <a:pt x="384" y="362"/>
                </a:cubicBezTo>
                <a:cubicBezTo>
                  <a:pt x="390" y="362"/>
                  <a:pt x="390" y="362"/>
                  <a:pt x="390" y="362"/>
                </a:cubicBezTo>
                <a:cubicBezTo>
                  <a:pt x="394" y="362"/>
                  <a:pt x="403" y="362"/>
                  <a:pt x="409" y="362"/>
                </a:cubicBezTo>
                <a:cubicBezTo>
                  <a:pt x="448" y="362"/>
                  <a:pt x="448" y="362"/>
                  <a:pt x="448" y="362"/>
                </a:cubicBezTo>
                <a:cubicBezTo>
                  <a:pt x="505" y="361"/>
                  <a:pt x="550" y="316"/>
                  <a:pt x="550" y="260"/>
                </a:cubicBezTo>
                <a:cubicBezTo>
                  <a:pt x="550" y="209"/>
                  <a:pt x="512" y="166"/>
                  <a:pt x="462" y="159"/>
                </a:cubicBezTo>
                <a:close/>
              </a:path>
            </a:pathLst>
          </a:custGeom>
          <a:solidFill>
            <a:srgbClr val="005E79"/>
          </a:solidFill>
          <a:ln>
            <a:noFill/>
          </a:ln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5">
              <a:defRPr/>
            </a:pPr>
            <a:endParaRPr lang="en-US" sz="1324" dirty="0">
              <a:solidFill>
                <a:srgbClr val="1A1A1A"/>
              </a:solidFill>
              <a:latin typeface="Segoe UI"/>
            </a:endParaRPr>
          </a:p>
        </p:txBody>
      </p:sp>
      <p:cxnSp>
        <p:nvCxnSpPr>
          <p:cNvPr id="615" name="Straight Arrow Connector 614"/>
          <p:cNvCxnSpPr/>
          <p:nvPr/>
        </p:nvCxnSpPr>
        <p:spPr>
          <a:xfrm>
            <a:off x="1627315" y="4341082"/>
            <a:ext cx="2347676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" name="Straight Connector 615"/>
          <p:cNvCxnSpPr/>
          <p:nvPr/>
        </p:nvCxnSpPr>
        <p:spPr>
          <a:xfrm>
            <a:off x="1586210" y="2994213"/>
            <a:ext cx="0" cy="135504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Straight Arrow Connector 616"/>
          <p:cNvCxnSpPr/>
          <p:nvPr/>
        </p:nvCxnSpPr>
        <p:spPr>
          <a:xfrm flipH="1" flipV="1">
            <a:off x="5259598" y="4333685"/>
            <a:ext cx="2479649" cy="7397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Straight Connector 617"/>
          <p:cNvCxnSpPr/>
          <p:nvPr/>
        </p:nvCxnSpPr>
        <p:spPr>
          <a:xfrm>
            <a:off x="7709140" y="2978645"/>
            <a:ext cx="0" cy="1355040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9" name="TextBox 748"/>
          <p:cNvSpPr txBox="1"/>
          <p:nvPr/>
        </p:nvSpPr>
        <p:spPr>
          <a:xfrm>
            <a:off x="919143" y="2346817"/>
            <a:ext cx="1363424" cy="420953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75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471" dirty="0">
                <a:solidFill>
                  <a:srgbClr val="FFFFFF"/>
                </a:solidFill>
                <a:latin typeface="Segoe UI"/>
              </a:rPr>
              <a:t>Office CDN</a:t>
            </a:r>
          </a:p>
        </p:txBody>
      </p:sp>
      <p:graphicFrame>
        <p:nvGraphicFramePr>
          <p:cNvPr id="626" name="Table 625">
            <a:extLst>
              <a:ext uri="{FF2B5EF4-FFF2-40B4-BE49-F238E27FC236}">
                <a16:creationId xmlns:a16="http://schemas.microsoft.com/office/drawing/2014/main" id="{89351AA1-02FD-4BC6-BBC8-D2E0B9D3080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2412" y="1248484"/>
          <a:ext cx="8709661" cy="38493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00462310"/>
                    </a:ext>
                  </a:extLst>
                </a:gridCol>
                <a:gridCol w="3093719">
                  <a:extLst>
                    <a:ext uri="{9D8B030D-6E8A-4147-A177-3AD203B41FA5}">
                      <a16:colId xmlns:a16="http://schemas.microsoft.com/office/drawing/2014/main" val="3184742026"/>
                    </a:ext>
                  </a:extLst>
                </a:gridCol>
                <a:gridCol w="2872742">
                  <a:extLst>
                    <a:ext uri="{9D8B030D-6E8A-4147-A177-3AD203B41FA5}">
                      <a16:colId xmlns:a16="http://schemas.microsoft.com/office/drawing/2014/main" val="801849830"/>
                    </a:ext>
                  </a:extLst>
                </a:gridCol>
              </a:tblGrid>
              <a:tr h="384931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bg1"/>
                          </a:solidFill>
                        </a:rPr>
                        <a:t>Cloud Managed</a:t>
                      </a:r>
                    </a:p>
                  </a:txBody>
                  <a:tcPr marL="67232" marR="67232" marT="33616" marB="33616">
                    <a:lnL w="12700" cap="flat" cmpd="sng" algn="ctr">
                      <a:solidFill>
                        <a:srgbClr val="005E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E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E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E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E7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bg1"/>
                          </a:solidFill>
                        </a:rPr>
                        <a:t>Locally Managed</a:t>
                      </a:r>
                    </a:p>
                  </a:txBody>
                  <a:tcPr marL="67232" marR="67232" marT="33616" marB="33616">
                    <a:lnL w="12700" cap="flat" cmpd="sng" algn="ctr">
                      <a:solidFill>
                        <a:srgbClr val="005E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E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E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E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2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>
                          <a:solidFill>
                            <a:schemeClr val="bg1"/>
                          </a:solidFill>
                        </a:rPr>
                        <a:t>Enterprise Managed</a:t>
                      </a:r>
                    </a:p>
                  </a:txBody>
                  <a:tcPr marL="67232" marR="67232" marT="33616" marB="33616">
                    <a:lnL w="12700" cap="flat" cmpd="sng" algn="ctr">
                      <a:solidFill>
                        <a:srgbClr val="005E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5E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5E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E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8D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41069"/>
                  </a:ext>
                </a:extLst>
              </a:tr>
            </a:tbl>
          </a:graphicData>
        </a:graphic>
      </p:graphicFrame>
      <p:pic>
        <p:nvPicPr>
          <p:cNvPr id="620" name="Picture 4" descr="Image result for twitter logo">
            <a:extLst>
              <a:ext uri="{FF2B5EF4-FFF2-40B4-BE49-F238E27FC236}">
                <a16:creationId xmlns:a16="http://schemas.microsoft.com/office/drawing/2014/main" id="{947B424C-3BC4-40D1-92D0-D1819DFCB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1" name="Text Placeholder 6">
            <a:extLst>
              <a:ext uri="{FF2B5EF4-FFF2-40B4-BE49-F238E27FC236}">
                <a16:creationId xmlns:a16="http://schemas.microsoft.com/office/drawing/2014/main" id="{62210649-F2B6-4E84-8F26-ED07219E85E8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260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" grpId="0" animBg="1"/>
      <p:bldP spid="6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/>
          <p:cNvSpPr/>
          <p:nvPr/>
        </p:nvSpPr>
        <p:spPr bwMode="auto">
          <a:xfrm>
            <a:off x="308796" y="1967705"/>
            <a:ext cx="202653" cy="202653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9" kern="0" dirty="0">
                <a:solidFill>
                  <a:srgbClr val="FFFFFF"/>
                </a:solidFill>
                <a:latin typeface="Segoe UI"/>
              </a:rPr>
              <a:t>2</a:t>
            </a:r>
          </a:p>
        </p:txBody>
      </p:sp>
      <p:sp>
        <p:nvSpPr>
          <p:cNvPr id="53" name="Oval 52"/>
          <p:cNvSpPr/>
          <p:nvPr/>
        </p:nvSpPr>
        <p:spPr bwMode="auto">
          <a:xfrm>
            <a:off x="308796" y="2337440"/>
            <a:ext cx="202653" cy="202653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9" kern="0" dirty="0">
                <a:solidFill>
                  <a:srgbClr val="FFFFFF"/>
                </a:solidFill>
                <a:latin typeface="Segoe UI"/>
              </a:rPr>
              <a:t>3</a:t>
            </a:r>
          </a:p>
        </p:txBody>
      </p:sp>
      <p:sp>
        <p:nvSpPr>
          <p:cNvPr id="54" name="Oval 53"/>
          <p:cNvSpPr/>
          <p:nvPr/>
        </p:nvSpPr>
        <p:spPr bwMode="auto">
          <a:xfrm>
            <a:off x="308796" y="2821475"/>
            <a:ext cx="202653" cy="202653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9" kern="0" dirty="0">
                <a:solidFill>
                  <a:srgbClr val="FFFFFF"/>
                </a:solidFill>
                <a:latin typeface="Segoe UI"/>
              </a:rPr>
              <a:t>4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>
          <a:xfrm>
            <a:off x="145903" y="156449"/>
            <a:ext cx="7395505" cy="786132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85775">
              <a:defRPr/>
            </a:pPr>
            <a:r>
              <a:rPr lang="en-US" sz="2647" spc="-75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Cloud Managed Deployment </a:t>
            </a:r>
          </a:p>
        </p:txBody>
      </p:sp>
      <p:sp>
        <p:nvSpPr>
          <p:cNvPr id="193" name="Rectangle 158"/>
          <p:cNvSpPr/>
          <p:nvPr/>
        </p:nvSpPr>
        <p:spPr bwMode="auto">
          <a:xfrm>
            <a:off x="1" y="1037496"/>
            <a:ext cx="4347893" cy="374599"/>
          </a:xfrm>
          <a:custGeom>
            <a:avLst/>
            <a:gdLst>
              <a:gd name="connsiteX0" fmla="*/ 0 w 12077510"/>
              <a:gd name="connsiteY0" fmla="*/ 0 h 956944"/>
              <a:gd name="connsiteX1" fmla="*/ 12077510 w 12077510"/>
              <a:gd name="connsiteY1" fmla="*/ 0 h 956944"/>
              <a:gd name="connsiteX2" fmla="*/ 12077510 w 12077510"/>
              <a:gd name="connsiteY2" fmla="*/ 956944 h 956944"/>
              <a:gd name="connsiteX3" fmla="*/ 0 w 12077510"/>
              <a:gd name="connsiteY3" fmla="*/ 956944 h 956944"/>
              <a:gd name="connsiteX4" fmla="*/ 0 w 12077510"/>
              <a:gd name="connsiteY4" fmla="*/ 0 h 956944"/>
              <a:gd name="connsiteX0" fmla="*/ 0 w 12077510"/>
              <a:gd name="connsiteY0" fmla="*/ 0 h 956944"/>
              <a:gd name="connsiteX1" fmla="*/ 12077510 w 12077510"/>
              <a:gd name="connsiteY1" fmla="*/ 0 h 956944"/>
              <a:gd name="connsiteX2" fmla="*/ 11211236 w 12077510"/>
              <a:gd name="connsiteY2" fmla="*/ 956944 h 956944"/>
              <a:gd name="connsiteX3" fmla="*/ 0 w 12077510"/>
              <a:gd name="connsiteY3" fmla="*/ 956944 h 956944"/>
              <a:gd name="connsiteX4" fmla="*/ 0 w 12077510"/>
              <a:gd name="connsiteY4" fmla="*/ 0 h 95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7510" h="956944">
                <a:moveTo>
                  <a:pt x="0" y="0"/>
                </a:moveTo>
                <a:lnTo>
                  <a:pt x="12077510" y="0"/>
                </a:lnTo>
                <a:lnTo>
                  <a:pt x="11211236" y="956944"/>
                </a:lnTo>
                <a:lnTo>
                  <a:pt x="0" y="956944"/>
                </a:lnTo>
                <a:lnTo>
                  <a:pt x="0" y="0"/>
                </a:lnTo>
                <a:close/>
              </a:path>
            </a:pathLst>
          </a:cu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145903" y="973188"/>
            <a:ext cx="3395443" cy="50244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defTabSz="67229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2059" kern="0" dirty="0">
                <a:solidFill>
                  <a:srgbClr val="FFFFFF"/>
                </a:solidFill>
                <a:latin typeface="Segoe UI Light"/>
              </a:rPr>
              <a:t>Initial Deployment</a:t>
            </a:r>
          </a:p>
        </p:txBody>
      </p:sp>
      <p:sp>
        <p:nvSpPr>
          <p:cNvPr id="177" name="Oval 176"/>
          <p:cNvSpPr/>
          <p:nvPr/>
        </p:nvSpPr>
        <p:spPr bwMode="auto">
          <a:xfrm>
            <a:off x="308796" y="1521768"/>
            <a:ext cx="202653" cy="202653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9" kern="0" dirty="0">
                <a:solidFill>
                  <a:srgbClr val="FFFFFF"/>
                </a:solidFill>
                <a:latin typeface="Segoe UI"/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E066F59-2DC9-40C2-9051-958FDF0A7B22}"/>
              </a:ext>
            </a:extLst>
          </p:cNvPr>
          <p:cNvSpPr/>
          <p:nvPr/>
        </p:nvSpPr>
        <p:spPr bwMode="auto">
          <a:xfrm>
            <a:off x="4900666" y="2743158"/>
            <a:ext cx="4191857" cy="56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Pro" panose="020B0502040504020203" pitchFamily="34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A2B2C05-F0A5-4461-8230-72625316C009}"/>
              </a:ext>
            </a:extLst>
          </p:cNvPr>
          <p:cNvCxnSpPr>
            <a:cxnSpLocks/>
            <a:stCxn id="98" idx="2"/>
            <a:endCxn id="78" idx="6"/>
          </p:cNvCxnSpPr>
          <p:nvPr/>
        </p:nvCxnSpPr>
        <p:spPr>
          <a:xfrm flipH="1" flipV="1">
            <a:off x="6863330" y="3481531"/>
            <a:ext cx="953195" cy="2519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D78E50A-EFF5-431A-8952-BF0C3E2CA808}"/>
              </a:ext>
            </a:extLst>
          </p:cNvPr>
          <p:cNvGrpSpPr/>
          <p:nvPr/>
        </p:nvGrpSpPr>
        <p:grpSpPr>
          <a:xfrm>
            <a:off x="8319898" y="3215821"/>
            <a:ext cx="1123104" cy="390305"/>
            <a:chOff x="11697672" y="4942314"/>
            <a:chExt cx="1527498" cy="5308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469FE496-0D2E-41DC-ABF2-90919F0305B5}"/>
                </a:ext>
              </a:extLst>
            </p:cNvPr>
            <p:cNvSpPr/>
            <p:nvPr/>
          </p:nvSpPr>
          <p:spPr bwMode="auto">
            <a:xfrm>
              <a:off x="11697672" y="4942314"/>
              <a:ext cx="217760" cy="217759"/>
            </a:xfrm>
            <a:prstGeom prst="ellipse">
              <a:avLst/>
            </a:prstGeom>
            <a:solidFill>
              <a:srgbClr val="005E79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35" kern="0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F4B0724-2DED-4993-9A01-F4AD99DECBCB}"/>
                </a:ext>
              </a:extLst>
            </p:cNvPr>
            <p:cNvSpPr/>
            <p:nvPr/>
          </p:nvSpPr>
          <p:spPr bwMode="auto">
            <a:xfrm>
              <a:off x="11697674" y="5185415"/>
              <a:ext cx="1527496" cy="28774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35" kern="0" dirty="0">
                  <a:solidFill>
                    <a:srgbClr val="1A1A1A">
                      <a:lumMod val="50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ODT</a:t>
              </a:r>
            </a:p>
            <a:p>
              <a:pPr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35" kern="0" dirty="0">
                  <a:solidFill>
                    <a:srgbClr val="1A1A1A">
                      <a:lumMod val="50000"/>
                    </a:srgb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configuration.xml</a:t>
              </a:r>
            </a:p>
          </p:txBody>
        </p:sp>
      </p:grp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B978A366-8F83-4295-BA60-2282D86C5042}"/>
              </a:ext>
            </a:extLst>
          </p:cNvPr>
          <p:cNvCxnSpPr>
            <a:cxnSpLocks/>
            <a:stCxn id="78" idx="0"/>
          </p:cNvCxnSpPr>
          <p:nvPr/>
        </p:nvCxnSpPr>
        <p:spPr>
          <a:xfrm rot="5400000" flipH="1" flipV="1">
            <a:off x="5835412" y="2444883"/>
            <a:ext cx="1708420" cy="5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A40BE365-AC29-4D52-9B5A-769B01C833DD}"/>
              </a:ext>
            </a:extLst>
          </p:cNvPr>
          <p:cNvSpPr/>
          <p:nvPr/>
        </p:nvSpPr>
        <p:spPr bwMode="auto">
          <a:xfrm>
            <a:off x="6603903" y="2298968"/>
            <a:ext cx="160109" cy="160109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Pro" panose="020B0502040504020203" pitchFamily="34" charset="0"/>
              </a:rPr>
              <a:t>5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72948B0-2DB6-4CEA-9B2F-E51555B9735E}"/>
              </a:ext>
            </a:extLst>
          </p:cNvPr>
          <p:cNvGrpSpPr/>
          <p:nvPr/>
        </p:nvGrpSpPr>
        <p:grpSpPr>
          <a:xfrm>
            <a:off x="6515908" y="3299095"/>
            <a:ext cx="347422" cy="364871"/>
            <a:chOff x="7358146" y="5029140"/>
            <a:chExt cx="826735" cy="868259"/>
          </a:xfrm>
        </p:grpSpPr>
        <p:sp>
          <p:nvSpPr>
            <p:cNvPr id="78" name="Flowchart: Connector 77">
              <a:extLst>
                <a:ext uri="{FF2B5EF4-FFF2-40B4-BE49-F238E27FC236}">
                  <a16:creationId xmlns:a16="http://schemas.microsoft.com/office/drawing/2014/main" id="{401331C0-3820-45ED-B23F-DBF45450C0FD}"/>
                </a:ext>
              </a:extLst>
            </p:cNvPr>
            <p:cNvSpPr/>
            <p:nvPr/>
          </p:nvSpPr>
          <p:spPr bwMode="auto">
            <a:xfrm>
              <a:off x="7358146" y="5029140"/>
              <a:ext cx="826735" cy="868259"/>
            </a:xfrm>
            <a:prstGeom prst="flowChartConnector">
              <a:avLst/>
            </a:prstGeom>
            <a:solidFill>
              <a:srgbClr val="005E79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Pro" panose="020B0502040504020203" pitchFamily="34" charset="0"/>
              </a:endParaRPr>
            </a:p>
          </p:txBody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8AB16CAE-4C33-4033-BF1E-53EAD7CAA91A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7426708" y="5412658"/>
              <a:ext cx="260593" cy="205085"/>
            </a:xfrm>
            <a:custGeom>
              <a:avLst/>
              <a:gdLst>
                <a:gd name="connsiteX0" fmla="*/ 427036 w 1971675"/>
                <a:gd name="connsiteY0" fmla="*/ 1374775 h 1409700"/>
                <a:gd name="connsiteX1" fmla="*/ 1544636 w 1971675"/>
                <a:gd name="connsiteY1" fmla="*/ 1374775 h 1409700"/>
                <a:gd name="connsiteX2" fmla="*/ 1544636 w 1971675"/>
                <a:gd name="connsiteY2" fmla="*/ 1409700 h 1409700"/>
                <a:gd name="connsiteX3" fmla="*/ 427036 w 1971675"/>
                <a:gd name="connsiteY3" fmla="*/ 1409700 h 1409700"/>
                <a:gd name="connsiteX4" fmla="*/ 104775 w 1971675"/>
                <a:gd name="connsiteY4" fmla="*/ 104775 h 1409700"/>
                <a:gd name="connsiteX5" fmla="*/ 104775 w 1971675"/>
                <a:gd name="connsiteY5" fmla="*/ 1028700 h 1409700"/>
                <a:gd name="connsiteX6" fmla="*/ 761999 w 1971675"/>
                <a:gd name="connsiteY6" fmla="*/ 1028700 h 1409700"/>
                <a:gd name="connsiteX7" fmla="*/ 1198562 w 1971675"/>
                <a:gd name="connsiteY7" fmla="*/ 1028700 h 1409700"/>
                <a:gd name="connsiteX8" fmla="*/ 1879600 w 1971675"/>
                <a:gd name="connsiteY8" fmla="*/ 1028700 h 1409700"/>
                <a:gd name="connsiteX9" fmla="*/ 1879600 w 1971675"/>
                <a:gd name="connsiteY9" fmla="*/ 104775 h 1409700"/>
                <a:gd name="connsiteX10" fmla="*/ 985837 w 1971675"/>
                <a:gd name="connsiteY10" fmla="*/ 23812 h 1409700"/>
                <a:gd name="connsiteX11" fmla="*/ 957262 w 1971675"/>
                <a:gd name="connsiteY11" fmla="*/ 46831 h 1409700"/>
                <a:gd name="connsiteX12" fmla="*/ 985837 w 1971675"/>
                <a:gd name="connsiteY12" fmla="*/ 69850 h 1409700"/>
                <a:gd name="connsiteX13" fmla="*/ 1014412 w 1971675"/>
                <a:gd name="connsiteY13" fmla="*/ 46831 h 1409700"/>
                <a:gd name="connsiteX14" fmla="*/ 985837 w 1971675"/>
                <a:gd name="connsiteY14" fmla="*/ 23812 h 1409700"/>
                <a:gd name="connsiteX15" fmla="*/ 103772 w 1971675"/>
                <a:gd name="connsiteY15" fmla="*/ 0 h 1409700"/>
                <a:gd name="connsiteX16" fmla="*/ 1856372 w 1971675"/>
                <a:gd name="connsiteY16" fmla="*/ 0 h 1409700"/>
                <a:gd name="connsiteX17" fmla="*/ 1971675 w 1971675"/>
                <a:gd name="connsiteY17" fmla="*/ 103909 h 1409700"/>
                <a:gd name="connsiteX18" fmla="*/ 1971675 w 1971675"/>
                <a:gd name="connsiteY18" fmla="*/ 1027546 h 1409700"/>
                <a:gd name="connsiteX19" fmla="*/ 1856372 w 1971675"/>
                <a:gd name="connsiteY19" fmla="*/ 1143000 h 1409700"/>
                <a:gd name="connsiteX20" fmla="*/ 1277877 w 1971675"/>
                <a:gd name="connsiteY20" fmla="*/ 1143000 h 1409700"/>
                <a:gd name="connsiteX21" fmla="*/ 1198562 w 1971675"/>
                <a:gd name="connsiteY21" fmla="*/ 1143000 h 1409700"/>
                <a:gd name="connsiteX22" fmla="*/ 1198562 w 1971675"/>
                <a:gd name="connsiteY22" fmla="*/ 1212850 h 1409700"/>
                <a:gd name="connsiteX23" fmla="*/ 1198562 w 1971675"/>
                <a:gd name="connsiteY23" fmla="*/ 1258887 h 1409700"/>
                <a:gd name="connsiteX24" fmla="*/ 1452561 w 1971675"/>
                <a:gd name="connsiteY24" fmla="*/ 1258887 h 1409700"/>
                <a:gd name="connsiteX25" fmla="*/ 1544636 w 1971675"/>
                <a:gd name="connsiteY25" fmla="*/ 1374774 h 1409700"/>
                <a:gd name="connsiteX26" fmla="*/ 427036 w 1971675"/>
                <a:gd name="connsiteY26" fmla="*/ 1374774 h 1409700"/>
                <a:gd name="connsiteX27" fmla="*/ 519111 w 1971675"/>
                <a:gd name="connsiteY27" fmla="*/ 1258887 h 1409700"/>
                <a:gd name="connsiteX28" fmla="*/ 761999 w 1971675"/>
                <a:gd name="connsiteY28" fmla="*/ 1258887 h 1409700"/>
                <a:gd name="connsiteX29" fmla="*/ 761999 w 1971675"/>
                <a:gd name="connsiteY29" fmla="*/ 1212850 h 1409700"/>
                <a:gd name="connsiteX30" fmla="*/ 761999 w 1971675"/>
                <a:gd name="connsiteY30" fmla="*/ 1143000 h 1409700"/>
                <a:gd name="connsiteX31" fmla="*/ 673281 w 1971675"/>
                <a:gd name="connsiteY31" fmla="*/ 1143000 h 1409700"/>
                <a:gd name="connsiteX32" fmla="*/ 103772 w 1971675"/>
                <a:gd name="connsiteY32" fmla="*/ 1143000 h 1409700"/>
                <a:gd name="connsiteX33" fmla="*/ 0 w 1971675"/>
                <a:gd name="connsiteY33" fmla="*/ 1027546 h 1409700"/>
                <a:gd name="connsiteX34" fmla="*/ 0 w 1971675"/>
                <a:gd name="connsiteY34" fmla="*/ 103909 h 1409700"/>
                <a:gd name="connsiteX35" fmla="*/ 103772 w 1971675"/>
                <a:gd name="connsiteY3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71675" h="1409700">
                  <a:moveTo>
                    <a:pt x="427036" y="1374775"/>
                  </a:moveTo>
                  <a:lnTo>
                    <a:pt x="1544636" y="1374775"/>
                  </a:lnTo>
                  <a:lnTo>
                    <a:pt x="1544636" y="1409700"/>
                  </a:lnTo>
                  <a:lnTo>
                    <a:pt x="427036" y="1409700"/>
                  </a:lnTo>
                  <a:close/>
                  <a:moveTo>
                    <a:pt x="104775" y="104775"/>
                  </a:moveTo>
                  <a:lnTo>
                    <a:pt x="104775" y="1028700"/>
                  </a:lnTo>
                  <a:lnTo>
                    <a:pt x="761999" y="1028700"/>
                  </a:lnTo>
                  <a:lnTo>
                    <a:pt x="1198562" y="1028700"/>
                  </a:lnTo>
                  <a:lnTo>
                    <a:pt x="1879600" y="1028700"/>
                  </a:lnTo>
                  <a:lnTo>
                    <a:pt x="1879600" y="104775"/>
                  </a:lnTo>
                  <a:close/>
                  <a:moveTo>
                    <a:pt x="985837" y="23812"/>
                  </a:moveTo>
                  <a:cubicBezTo>
                    <a:pt x="970055" y="23812"/>
                    <a:pt x="957262" y="34118"/>
                    <a:pt x="957262" y="46831"/>
                  </a:cubicBezTo>
                  <a:cubicBezTo>
                    <a:pt x="957262" y="59544"/>
                    <a:pt x="970055" y="69850"/>
                    <a:pt x="985837" y="69850"/>
                  </a:cubicBezTo>
                  <a:cubicBezTo>
                    <a:pt x="1001619" y="69850"/>
                    <a:pt x="1014412" y="59544"/>
                    <a:pt x="1014412" y="46831"/>
                  </a:cubicBezTo>
                  <a:cubicBezTo>
                    <a:pt x="1014412" y="34118"/>
                    <a:pt x="1001619" y="23812"/>
                    <a:pt x="985837" y="23812"/>
                  </a:cubicBezTo>
                  <a:close/>
                  <a:moveTo>
                    <a:pt x="103772" y="0"/>
                  </a:moveTo>
                  <a:cubicBezTo>
                    <a:pt x="1856372" y="0"/>
                    <a:pt x="1856372" y="0"/>
                    <a:pt x="1856372" y="0"/>
                  </a:cubicBezTo>
                  <a:cubicBezTo>
                    <a:pt x="1925554" y="0"/>
                    <a:pt x="1971675" y="46182"/>
                    <a:pt x="1971675" y="103909"/>
                  </a:cubicBezTo>
                  <a:lnTo>
                    <a:pt x="1971675" y="1027546"/>
                  </a:lnTo>
                  <a:cubicBezTo>
                    <a:pt x="1971675" y="1085273"/>
                    <a:pt x="1925554" y="1143000"/>
                    <a:pt x="1856372" y="1143000"/>
                  </a:cubicBezTo>
                  <a:cubicBezTo>
                    <a:pt x="1637297" y="1143000"/>
                    <a:pt x="1445606" y="1143000"/>
                    <a:pt x="1277877" y="1143000"/>
                  </a:cubicBezTo>
                  <a:lnTo>
                    <a:pt x="1198562" y="1143000"/>
                  </a:lnTo>
                  <a:lnTo>
                    <a:pt x="1198562" y="1212850"/>
                  </a:lnTo>
                  <a:lnTo>
                    <a:pt x="1198562" y="1258887"/>
                  </a:lnTo>
                  <a:lnTo>
                    <a:pt x="1452561" y="1258887"/>
                  </a:lnTo>
                  <a:lnTo>
                    <a:pt x="1544636" y="1374774"/>
                  </a:lnTo>
                  <a:lnTo>
                    <a:pt x="427036" y="1374774"/>
                  </a:lnTo>
                  <a:lnTo>
                    <a:pt x="519111" y="1258887"/>
                  </a:lnTo>
                  <a:lnTo>
                    <a:pt x="761999" y="1258887"/>
                  </a:lnTo>
                  <a:lnTo>
                    <a:pt x="761999" y="1212850"/>
                  </a:lnTo>
                  <a:lnTo>
                    <a:pt x="761999" y="1143000"/>
                  </a:lnTo>
                  <a:lnTo>
                    <a:pt x="673281" y="1143000"/>
                  </a:lnTo>
                  <a:cubicBezTo>
                    <a:pt x="103772" y="1143000"/>
                    <a:pt x="103772" y="1143000"/>
                    <a:pt x="103772" y="1143000"/>
                  </a:cubicBezTo>
                  <a:cubicBezTo>
                    <a:pt x="46121" y="1143000"/>
                    <a:pt x="0" y="1085273"/>
                    <a:pt x="0" y="1027546"/>
                  </a:cubicBezTo>
                  <a:cubicBezTo>
                    <a:pt x="0" y="103909"/>
                    <a:pt x="0" y="103909"/>
                    <a:pt x="0" y="103909"/>
                  </a:cubicBezTo>
                  <a:cubicBezTo>
                    <a:pt x="0" y="46182"/>
                    <a:pt x="46121" y="0"/>
                    <a:pt x="1037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Pro" panose="020B05020405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55665A79-6F25-4768-B94D-059B039B1956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7634563" y="5181198"/>
              <a:ext cx="220720" cy="173705"/>
            </a:xfrm>
            <a:custGeom>
              <a:avLst/>
              <a:gdLst>
                <a:gd name="connsiteX0" fmla="*/ 427036 w 1971675"/>
                <a:gd name="connsiteY0" fmla="*/ 1374775 h 1409700"/>
                <a:gd name="connsiteX1" fmla="*/ 1544636 w 1971675"/>
                <a:gd name="connsiteY1" fmla="*/ 1374775 h 1409700"/>
                <a:gd name="connsiteX2" fmla="*/ 1544636 w 1971675"/>
                <a:gd name="connsiteY2" fmla="*/ 1409700 h 1409700"/>
                <a:gd name="connsiteX3" fmla="*/ 427036 w 1971675"/>
                <a:gd name="connsiteY3" fmla="*/ 1409700 h 1409700"/>
                <a:gd name="connsiteX4" fmla="*/ 104775 w 1971675"/>
                <a:gd name="connsiteY4" fmla="*/ 104775 h 1409700"/>
                <a:gd name="connsiteX5" fmla="*/ 104775 w 1971675"/>
                <a:gd name="connsiteY5" fmla="*/ 1028700 h 1409700"/>
                <a:gd name="connsiteX6" fmla="*/ 761999 w 1971675"/>
                <a:gd name="connsiteY6" fmla="*/ 1028700 h 1409700"/>
                <a:gd name="connsiteX7" fmla="*/ 1198562 w 1971675"/>
                <a:gd name="connsiteY7" fmla="*/ 1028700 h 1409700"/>
                <a:gd name="connsiteX8" fmla="*/ 1879600 w 1971675"/>
                <a:gd name="connsiteY8" fmla="*/ 1028700 h 1409700"/>
                <a:gd name="connsiteX9" fmla="*/ 1879600 w 1971675"/>
                <a:gd name="connsiteY9" fmla="*/ 104775 h 1409700"/>
                <a:gd name="connsiteX10" fmla="*/ 985837 w 1971675"/>
                <a:gd name="connsiteY10" fmla="*/ 23812 h 1409700"/>
                <a:gd name="connsiteX11" fmla="*/ 957262 w 1971675"/>
                <a:gd name="connsiteY11" fmla="*/ 46831 h 1409700"/>
                <a:gd name="connsiteX12" fmla="*/ 985837 w 1971675"/>
                <a:gd name="connsiteY12" fmla="*/ 69850 h 1409700"/>
                <a:gd name="connsiteX13" fmla="*/ 1014412 w 1971675"/>
                <a:gd name="connsiteY13" fmla="*/ 46831 h 1409700"/>
                <a:gd name="connsiteX14" fmla="*/ 985837 w 1971675"/>
                <a:gd name="connsiteY14" fmla="*/ 23812 h 1409700"/>
                <a:gd name="connsiteX15" fmla="*/ 103772 w 1971675"/>
                <a:gd name="connsiteY15" fmla="*/ 0 h 1409700"/>
                <a:gd name="connsiteX16" fmla="*/ 1856372 w 1971675"/>
                <a:gd name="connsiteY16" fmla="*/ 0 h 1409700"/>
                <a:gd name="connsiteX17" fmla="*/ 1971675 w 1971675"/>
                <a:gd name="connsiteY17" fmla="*/ 103909 h 1409700"/>
                <a:gd name="connsiteX18" fmla="*/ 1971675 w 1971675"/>
                <a:gd name="connsiteY18" fmla="*/ 1027546 h 1409700"/>
                <a:gd name="connsiteX19" fmla="*/ 1856372 w 1971675"/>
                <a:gd name="connsiteY19" fmla="*/ 1143000 h 1409700"/>
                <a:gd name="connsiteX20" fmla="*/ 1277877 w 1971675"/>
                <a:gd name="connsiteY20" fmla="*/ 1143000 h 1409700"/>
                <a:gd name="connsiteX21" fmla="*/ 1198562 w 1971675"/>
                <a:gd name="connsiteY21" fmla="*/ 1143000 h 1409700"/>
                <a:gd name="connsiteX22" fmla="*/ 1198562 w 1971675"/>
                <a:gd name="connsiteY22" fmla="*/ 1212850 h 1409700"/>
                <a:gd name="connsiteX23" fmla="*/ 1198562 w 1971675"/>
                <a:gd name="connsiteY23" fmla="*/ 1258887 h 1409700"/>
                <a:gd name="connsiteX24" fmla="*/ 1452561 w 1971675"/>
                <a:gd name="connsiteY24" fmla="*/ 1258887 h 1409700"/>
                <a:gd name="connsiteX25" fmla="*/ 1544636 w 1971675"/>
                <a:gd name="connsiteY25" fmla="*/ 1374774 h 1409700"/>
                <a:gd name="connsiteX26" fmla="*/ 427036 w 1971675"/>
                <a:gd name="connsiteY26" fmla="*/ 1374774 h 1409700"/>
                <a:gd name="connsiteX27" fmla="*/ 519111 w 1971675"/>
                <a:gd name="connsiteY27" fmla="*/ 1258887 h 1409700"/>
                <a:gd name="connsiteX28" fmla="*/ 761999 w 1971675"/>
                <a:gd name="connsiteY28" fmla="*/ 1258887 h 1409700"/>
                <a:gd name="connsiteX29" fmla="*/ 761999 w 1971675"/>
                <a:gd name="connsiteY29" fmla="*/ 1212850 h 1409700"/>
                <a:gd name="connsiteX30" fmla="*/ 761999 w 1971675"/>
                <a:gd name="connsiteY30" fmla="*/ 1143000 h 1409700"/>
                <a:gd name="connsiteX31" fmla="*/ 673281 w 1971675"/>
                <a:gd name="connsiteY31" fmla="*/ 1143000 h 1409700"/>
                <a:gd name="connsiteX32" fmla="*/ 103772 w 1971675"/>
                <a:gd name="connsiteY32" fmla="*/ 1143000 h 1409700"/>
                <a:gd name="connsiteX33" fmla="*/ 0 w 1971675"/>
                <a:gd name="connsiteY33" fmla="*/ 1027546 h 1409700"/>
                <a:gd name="connsiteX34" fmla="*/ 0 w 1971675"/>
                <a:gd name="connsiteY34" fmla="*/ 103909 h 1409700"/>
                <a:gd name="connsiteX35" fmla="*/ 103772 w 1971675"/>
                <a:gd name="connsiteY3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71675" h="1409700">
                  <a:moveTo>
                    <a:pt x="427036" y="1374775"/>
                  </a:moveTo>
                  <a:lnTo>
                    <a:pt x="1544636" y="1374775"/>
                  </a:lnTo>
                  <a:lnTo>
                    <a:pt x="1544636" y="1409700"/>
                  </a:lnTo>
                  <a:lnTo>
                    <a:pt x="427036" y="1409700"/>
                  </a:lnTo>
                  <a:close/>
                  <a:moveTo>
                    <a:pt x="104775" y="104775"/>
                  </a:moveTo>
                  <a:lnTo>
                    <a:pt x="104775" y="1028700"/>
                  </a:lnTo>
                  <a:lnTo>
                    <a:pt x="761999" y="1028700"/>
                  </a:lnTo>
                  <a:lnTo>
                    <a:pt x="1198562" y="1028700"/>
                  </a:lnTo>
                  <a:lnTo>
                    <a:pt x="1879600" y="1028700"/>
                  </a:lnTo>
                  <a:lnTo>
                    <a:pt x="1879600" y="104775"/>
                  </a:lnTo>
                  <a:close/>
                  <a:moveTo>
                    <a:pt x="985837" y="23812"/>
                  </a:moveTo>
                  <a:cubicBezTo>
                    <a:pt x="970055" y="23812"/>
                    <a:pt x="957262" y="34118"/>
                    <a:pt x="957262" y="46831"/>
                  </a:cubicBezTo>
                  <a:cubicBezTo>
                    <a:pt x="957262" y="59544"/>
                    <a:pt x="970055" y="69850"/>
                    <a:pt x="985837" y="69850"/>
                  </a:cubicBezTo>
                  <a:cubicBezTo>
                    <a:pt x="1001619" y="69850"/>
                    <a:pt x="1014412" y="59544"/>
                    <a:pt x="1014412" y="46831"/>
                  </a:cubicBezTo>
                  <a:cubicBezTo>
                    <a:pt x="1014412" y="34118"/>
                    <a:pt x="1001619" y="23812"/>
                    <a:pt x="985837" y="23812"/>
                  </a:cubicBezTo>
                  <a:close/>
                  <a:moveTo>
                    <a:pt x="103772" y="0"/>
                  </a:moveTo>
                  <a:cubicBezTo>
                    <a:pt x="1856372" y="0"/>
                    <a:pt x="1856372" y="0"/>
                    <a:pt x="1856372" y="0"/>
                  </a:cubicBezTo>
                  <a:cubicBezTo>
                    <a:pt x="1925554" y="0"/>
                    <a:pt x="1971675" y="46182"/>
                    <a:pt x="1971675" y="103909"/>
                  </a:cubicBezTo>
                  <a:lnTo>
                    <a:pt x="1971675" y="1027546"/>
                  </a:lnTo>
                  <a:cubicBezTo>
                    <a:pt x="1971675" y="1085273"/>
                    <a:pt x="1925554" y="1143000"/>
                    <a:pt x="1856372" y="1143000"/>
                  </a:cubicBezTo>
                  <a:cubicBezTo>
                    <a:pt x="1637297" y="1143000"/>
                    <a:pt x="1445606" y="1143000"/>
                    <a:pt x="1277877" y="1143000"/>
                  </a:cubicBezTo>
                  <a:lnTo>
                    <a:pt x="1198562" y="1143000"/>
                  </a:lnTo>
                  <a:lnTo>
                    <a:pt x="1198562" y="1212850"/>
                  </a:lnTo>
                  <a:lnTo>
                    <a:pt x="1198562" y="1258887"/>
                  </a:lnTo>
                  <a:lnTo>
                    <a:pt x="1452561" y="1258887"/>
                  </a:lnTo>
                  <a:lnTo>
                    <a:pt x="1544636" y="1374774"/>
                  </a:lnTo>
                  <a:lnTo>
                    <a:pt x="427036" y="1374774"/>
                  </a:lnTo>
                  <a:lnTo>
                    <a:pt x="519111" y="1258887"/>
                  </a:lnTo>
                  <a:lnTo>
                    <a:pt x="761999" y="1258887"/>
                  </a:lnTo>
                  <a:lnTo>
                    <a:pt x="761999" y="1212850"/>
                  </a:lnTo>
                  <a:lnTo>
                    <a:pt x="761999" y="1143000"/>
                  </a:lnTo>
                  <a:lnTo>
                    <a:pt x="673281" y="1143000"/>
                  </a:lnTo>
                  <a:cubicBezTo>
                    <a:pt x="103772" y="1143000"/>
                    <a:pt x="103772" y="1143000"/>
                    <a:pt x="103772" y="1143000"/>
                  </a:cubicBezTo>
                  <a:cubicBezTo>
                    <a:pt x="46121" y="1143000"/>
                    <a:pt x="0" y="1085273"/>
                    <a:pt x="0" y="1027546"/>
                  </a:cubicBezTo>
                  <a:cubicBezTo>
                    <a:pt x="0" y="103909"/>
                    <a:pt x="0" y="103909"/>
                    <a:pt x="0" y="103909"/>
                  </a:cubicBezTo>
                  <a:cubicBezTo>
                    <a:pt x="0" y="46182"/>
                    <a:pt x="46121" y="0"/>
                    <a:pt x="1037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Pro" panose="020B05020405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1E38AFD5-CEB5-4102-A273-7AEC2424F3B1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7700707" y="5384907"/>
              <a:ext cx="388896" cy="306059"/>
            </a:xfrm>
            <a:custGeom>
              <a:avLst/>
              <a:gdLst>
                <a:gd name="connsiteX0" fmla="*/ 427036 w 1971675"/>
                <a:gd name="connsiteY0" fmla="*/ 1374775 h 1409700"/>
                <a:gd name="connsiteX1" fmla="*/ 1544636 w 1971675"/>
                <a:gd name="connsiteY1" fmla="*/ 1374775 h 1409700"/>
                <a:gd name="connsiteX2" fmla="*/ 1544636 w 1971675"/>
                <a:gd name="connsiteY2" fmla="*/ 1409700 h 1409700"/>
                <a:gd name="connsiteX3" fmla="*/ 427036 w 1971675"/>
                <a:gd name="connsiteY3" fmla="*/ 1409700 h 1409700"/>
                <a:gd name="connsiteX4" fmla="*/ 104775 w 1971675"/>
                <a:gd name="connsiteY4" fmla="*/ 104775 h 1409700"/>
                <a:gd name="connsiteX5" fmla="*/ 104775 w 1971675"/>
                <a:gd name="connsiteY5" fmla="*/ 1028700 h 1409700"/>
                <a:gd name="connsiteX6" fmla="*/ 761999 w 1971675"/>
                <a:gd name="connsiteY6" fmla="*/ 1028700 h 1409700"/>
                <a:gd name="connsiteX7" fmla="*/ 1198562 w 1971675"/>
                <a:gd name="connsiteY7" fmla="*/ 1028700 h 1409700"/>
                <a:gd name="connsiteX8" fmla="*/ 1879600 w 1971675"/>
                <a:gd name="connsiteY8" fmla="*/ 1028700 h 1409700"/>
                <a:gd name="connsiteX9" fmla="*/ 1879600 w 1971675"/>
                <a:gd name="connsiteY9" fmla="*/ 104775 h 1409700"/>
                <a:gd name="connsiteX10" fmla="*/ 985837 w 1971675"/>
                <a:gd name="connsiteY10" fmla="*/ 23812 h 1409700"/>
                <a:gd name="connsiteX11" fmla="*/ 957262 w 1971675"/>
                <a:gd name="connsiteY11" fmla="*/ 46831 h 1409700"/>
                <a:gd name="connsiteX12" fmla="*/ 985837 w 1971675"/>
                <a:gd name="connsiteY12" fmla="*/ 69850 h 1409700"/>
                <a:gd name="connsiteX13" fmla="*/ 1014412 w 1971675"/>
                <a:gd name="connsiteY13" fmla="*/ 46831 h 1409700"/>
                <a:gd name="connsiteX14" fmla="*/ 985837 w 1971675"/>
                <a:gd name="connsiteY14" fmla="*/ 23812 h 1409700"/>
                <a:gd name="connsiteX15" fmla="*/ 103772 w 1971675"/>
                <a:gd name="connsiteY15" fmla="*/ 0 h 1409700"/>
                <a:gd name="connsiteX16" fmla="*/ 1856372 w 1971675"/>
                <a:gd name="connsiteY16" fmla="*/ 0 h 1409700"/>
                <a:gd name="connsiteX17" fmla="*/ 1971675 w 1971675"/>
                <a:gd name="connsiteY17" fmla="*/ 103909 h 1409700"/>
                <a:gd name="connsiteX18" fmla="*/ 1971675 w 1971675"/>
                <a:gd name="connsiteY18" fmla="*/ 1027546 h 1409700"/>
                <a:gd name="connsiteX19" fmla="*/ 1856372 w 1971675"/>
                <a:gd name="connsiteY19" fmla="*/ 1143000 h 1409700"/>
                <a:gd name="connsiteX20" fmla="*/ 1277877 w 1971675"/>
                <a:gd name="connsiteY20" fmla="*/ 1143000 h 1409700"/>
                <a:gd name="connsiteX21" fmla="*/ 1198562 w 1971675"/>
                <a:gd name="connsiteY21" fmla="*/ 1143000 h 1409700"/>
                <a:gd name="connsiteX22" fmla="*/ 1198562 w 1971675"/>
                <a:gd name="connsiteY22" fmla="*/ 1212850 h 1409700"/>
                <a:gd name="connsiteX23" fmla="*/ 1198562 w 1971675"/>
                <a:gd name="connsiteY23" fmla="*/ 1258887 h 1409700"/>
                <a:gd name="connsiteX24" fmla="*/ 1452561 w 1971675"/>
                <a:gd name="connsiteY24" fmla="*/ 1258887 h 1409700"/>
                <a:gd name="connsiteX25" fmla="*/ 1544636 w 1971675"/>
                <a:gd name="connsiteY25" fmla="*/ 1374774 h 1409700"/>
                <a:gd name="connsiteX26" fmla="*/ 427036 w 1971675"/>
                <a:gd name="connsiteY26" fmla="*/ 1374774 h 1409700"/>
                <a:gd name="connsiteX27" fmla="*/ 519111 w 1971675"/>
                <a:gd name="connsiteY27" fmla="*/ 1258887 h 1409700"/>
                <a:gd name="connsiteX28" fmla="*/ 761999 w 1971675"/>
                <a:gd name="connsiteY28" fmla="*/ 1258887 h 1409700"/>
                <a:gd name="connsiteX29" fmla="*/ 761999 w 1971675"/>
                <a:gd name="connsiteY29" fmla="*/ 1212850 h 1409700"/>
                <a:gd name="connsiteX30" fmla="*/ 761999 w 1971675"/>
                <a:gd name="connsiteY30" fmla="*/ 1143000 h 1409700"/>
                <a:gd name="connsiteX31" fmla="*/ 673281 w 1971675"/>
                <a:gd name="connsiteY31" fmla="*/ 1143000 h 1409700"/>
                <a:gd name="connsiteX32" fmla="*/ 103772 w 1971675"/>
                <a:gd name="connsiteY32" fmla="*/ 1143000 h 1409700"/>
                <a:gd name="connsiteX33" fmla="*/ 0 w 1971675"/>
                <a:gd name="connsiteY33" fmla="*/ 1027546 h 1409700"/>
                <a:gd name="connsiteX34" fmla="*/ 0 w 1971675"/>
                <a:gd name="connsiteY34" fmla="*/ 103909 h 1409700"/>
                <a:gd name="connsiteX35" fmla="*/ 103772 w 1971675"/>
                <a:gd name="connsiteY3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71675" h="1409700">
                  <a:moveTo>
                    <a:pt x="427036" y="1374775"/>
                  </a:moveTo>
                  <a:lnTo>
                    <a:pt x="1544636" y="1374775"/>
                  </a:lnTo>
                  <a:lnTo>
                    <a:pt x="1544636" y="1409700"/>
                  </a:lnTo>
                  <a:lnTo>
                    <a:pt x="427036" y="1409700"/>
                  </a:lnTo>
                  <a:close/>
                  <a:moveTo>
                    <a:pt x="104775" y="104775"/>
                  </a:moveTo>
                  <a:lnTo>
                    <a:pt x="104775" y="1028700"/>
                  </a:lnTo>
                  <a:lnTo>
                    <a:pt x="761999" y="1028700"/>
                  </a:lnTo>
                  <a:lnTo>
                    <a:pt x="1198562" y="1028700"/>
                  </a:lnTo>
                  <a:lnTo>
                    <a:pt x="1879600" y="1028700"/>
                  </a:lnTo>
                  <a:lnTo>
                    <a:pt x="1879600" y="104775"/>
                  </a:lnTo>
                  <a:close/>
                  <a:moveTo>
                    <a:pt x="985837" y="23812"/>
                  </a:moveTo>
                  <a:cubicBezTo>
                    <a:pt x="970055" y="23812"/>
                    <a:pt x="957262" y="34118"/>
                    <a:pt x="957262" y="46831"/>
                  </a:cubicBezTo>
                  <a:cubicBezTo>
                    <a:pt x="957262" y="59544"/>
                    <a:pt x="970055" y="69850"/>
                    <a:pt x="985837" y="69850"/>
                  </a:cubicBezTo>
                  <a:cubicBezTo>
                    <a:pt x="1001619" y="69850"/>
                    <a:pt x="1014412" y="59544"/>
                    <a:pt x="1014412" y="46831"/>
                  </a:cubicBezTo>
                  <a:cubicBezTo>
                    <a:pt x="1014412" y="34118"/>
                    <a:pt x="1001619" y="23812"/>
                    <a:pt x="985837" y="23812"/>
                  </a:cubicBezTo>
                  <a:close/>
                  <a:moveTo>
                    <a:pt x="103772" y="0"/>
                  </a:moveTo>
                  <a:cubicBezTo>
                    <a:pt x="1856372" y="0"/>
                    <a:pt x="1856372" y="0"/>
                    <a:pt x="1856372" y="0"/>
                  </a:cubicBezTo>
                  <a:cubicBezTo>
                    <a:pt x="1925554" y="0"/>
                    <a:pt x="1971675" y="46182"/>
                    <a:pt x="1971675" y="103909"/>
                  </a:cubicBezTo>
                  <a:lnTo>
                    <a:pt x="1971675" y="1027546"/>
                  </a:lnTo>
                  <a:cubicBezTo>
                    <a:pt x="1971675" y="1085273"/>
                    <a:pt x="1925554" y="1143000"/>
                    <a:pt x="1856372" y="1143000"/>
                  </a:cubicBezTo>
                  <a:cubicBezTo>
                    <a:pt x="1637297" y="1143000"/>
                    <a:pt x="1445606" y="1143000"/>
                    <a:pt x="1277877" y="1143000"/>
                  </a:cubicBezTo>
                  <a:lnTo>
                    <a:pt x="1198562" y="1143000"/>
                  </a:lnTo>
                  <a:lnTo>
                    <a:pt x="1198562" y="1212850"/>
                  </a:lnTo>
                  <a:lnTo>
                    <a:pt x="1198562" y="1258887"/>
                  </a:lnTo>
                  <a:lnTo>
                    <a:pt x="1452561" y="1258887"/>
                  </a:lnTo>
                  <a:lnTo>
                    <a:pt x="1544636" y="1374774"/>
                  </a:lnTo>
                  <a:lnTo>
                    <a:pt x="427036" y="1374774"/>
                  </a:lnTo>
                  <a:lnTo>
                    <a:pt x="519111" y="1258887"/>
                  </a:lnTo>
                  <a:lnTo>
                    <a:pt x="761999" y="1258887"/>
                  </a:lnTo>
                  <a:lnTo>
                    <a:pt x="761999" y="1212850"/>
                  </a:lnTo>
                  <a:lnTo>
                    <a:pt x="761999" y="1143000"/>
                  </a:lnTo>
                  <a:lnTo>
                    <a:pt x="673281" y="1143000"/>
                  </a:lnTo>
                  <a:cubicBezTo>
                    <a:pt x="103772" y="1143000"/>
                    <a:pt x="103772" y="1143000"/>
                    <a:pt x="103772" y="1143000"/>
                  </a:cubicBezTo>
                  <a:cubicBezTo>
                    <a:pt x="46121" y="1143000"/>
                    <a:pt x="0" y="1085273"/>
                    <a:pt x="0" y="1027546"/>
                  </a:cubicBezTo>
                  <a:cubicBezTo>
                    <a:pt x="0" y="103909"/>
                    <a:pt x="0" y="103909"/>
                    <a:pt x="0" y="103909"/>
                  </a:cubicBezTo>
                  <a:cubicBezTo>
                    <a:pt x="0" y="46182"/>
                    <a:pt x="46121" y="0"/>
                    <a:pt x="1037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Pro" panose="020B05020405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635665D7-411C-4085-8799-D36CD3A96E8E}"/>
              </a:ext>
            </a:extLst>
          </p:cNvPr>
          <p:cNvSpPr txBox="1"/>
          <p:nvPr/>
        </p:nvSpPr>
        <p:spPr>
          <a:xfrm>
            <a:off x="4695475" y="2390638"/>
            <a:ext cx="1181495" cy="362667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defTabSz="67229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50" b="1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Internet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03BFB8B-ECC1-4AC1-95FB-60003C8525AD}"/>
              </a:ext>
            </a:extLst>
          </p:cNvPr>
          <p:cNvSpPr txBox="1"/>
          <p:nvPr/>
        </p:nvSpPr>
        <p:spPr>
          <a:xfrm>
            <a:off x="4695475" y="4199326"/>
            <a:ext cx="2976547" cy="362667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defTabSz="67229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50" b="1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on-premises infrastructure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223BF72-A7A9-49B5-AE59-227D7523D4F2}"/>
              </a:ext>
            </a:extLst>
          </p:cNvPr>
          <p:cNvSpPr txBox="1"/>
          <p:nvPr/>
        </p:nvSpPr>
        <p:spPr>
          <a:xfrm>
            <a:off x="4695475" y="4430558"/>
            <a:ext cx="2185239" cy="319066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defTabSz="67229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735" kern="0" dirty="0">
                <a:solidFill>
                  <a:srgbClr val="1A1A1A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Note 1-way vs. 2-way communication arrows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2A8097B-FE16-4F1B-B061-05826CB82FA4}"/>
              </a:ext>
            </a:extLst>
          </p:cNvPr>
          <p:cNvGrpSpPr/>
          <p:nvPr/>
        </p:nvGrpSpPr>
        <p:grpSpPr>
          <a:xfrm>
            <a:off x="7725421" y="3267740"/>
            <a:ext cx="623618" cy="585497"/>
            <a:chOff x="9719293" y="5822370"/>
            <a:chExt cx="831490" cy="780663"/>
          </a:xfrm>
        </p:grpSpPr>
        <p:sp>
          <p:nvSpPr>
            <p:cNvPr id="98" name="Flowchart: Connector 97">
              <a:extLst>
                <a:ext uri="{FF2B5EF4-FFF2-40B4-BE49-F238E27FC236}">
                  <a16:creationId xmlns:a16="http://schemas.microsoft.com/office/drawing/2014/main" id="{D12A97DF-7E7D-4379-9355-355F39DC3DD8}"/>
                </a:ext>
              </a:extLst>
            </p:cNvPr>
            <p:cNvSpPr/>
            <p:nvPr/>
          </p:nvSpPr>
          <p:spPr bwMode="auto">
            <a:xfrm>
              <a:off x="9840765" y="5822370"/>
              <a:ext cx="549238" cy="576825"/>
            </a:xfrm>
            <a:prstGeom prst="flowChartConnector">
              <a:avLst/>
            </a:prstGeom>
            <a:solidFill>
              <a:srgbClr val="005E79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471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1D5D01A-7566-4D6E-8B8E-9E5852AF8BCD}"/>
                </a:ext>
              </a:extLst>
            </p:cNvPr>
            <p:cNvSpPr/>
            <p:nvPr/>
          </p:nvSpPr>
          <p:spPr bwMode="auto">
            <a:xfrm>
              <a:off x="9719293" y="6320948"/>
              <a:ext cx="831490" cy="28208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35" kern="0" dirty="0">
                  <a:solidFill>
                    <a:srgbClr val="1A1A1A">
                      <a:lumMod val="50000"/>
                    </a:srgbClr>
                  </a:solidFill>
                  <a:latin typeface="Segoe Pro" panose="020B0502040504020203" pitchFamily="34" charset="0"/>
                  <a:cs typeface="Segoe UI" panose="020B0502040204020203" pitchFamily="34" charset="0"/>
                </a:rPr>
                <a:t>Admin Client</a:t>
              </a:r>
            </a:p>
          </p:txBody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60192DD2-A0EE-4398-902A-FD881136D992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0006109" y="6035133"/>
              <a:ext cx="217903" cy="171488"/>
            </a:xfrm>
            <a:custGeom>
              <a:avLst/>
              <a:gdLst>
                <a:gd name="connsiteX0" fmla="*/ 427036 w 1971675"/>
                <a:gd name="connsiteY0" fmla="*/ 1374775 h 1409700"/>
                <a:gd name="connsiteX1" fmla="*/ 1544636 w 1971675"/>
                <a:gd name="connsiteY1" fmla="*/ 1374775 h 1409700"/>
                <a:gd name="connsiteX2" fmla="*/ 1544636 w 1971675"/>
                <a:gd name="connsiteY2" fmla="*/ 1409700 h 1409700"/>
                <a:gd name="connsiteX3" fmla="*/ 427036 w 1971675"/>
                <a:gd name="connsiteY3" fmla="*/ 1409700 h 1409700"/>
                <a:gd name="connsiteX4" fmla="*/ 104775 w 1971675"/>
                <a:gd name="connsiteY4" fmla="*/ 104775 h 1409700"/>
                <a:gd name="connsiteX5" fmla="*/ 104775 w 1971675"/>
                <a:gd name="connsiteY5" fmla="*/ 1028700 h 1409700"/>
                <a:gd name="connsiteX6" fmla="*/ 761999 w 1971675"/>
                <a:gd name="connsiteY6" fmla="*/ 1028700 h 1409700"/>
                <a:gd name="connsiteX7" fmla="*/ 1198562 w 1971675"/>
                <a:gd name="connsiteY7" fmla="*/ 1028700 h 1409700"/>
                <a:gd name="connsiteX8" fmla="*/ 1879600 w 1971675"/>
                <a:gd name="connsiteY8" fmla="*/ 1028700 h 1409700"/>
                <a:gd name="connsiteX9" fmla="*/ 1879600 w 1971675"/>
                <a:gd name="connsiteY9" fmla="*/ 104775 h 1409700"/>
                <a:gd name="connsiteX10" fmla="*/ 985837 w 1971675"/>
                <a:gd name="connsiteY10" fmla="*/ 23812 h 1409700"/>
                <a:gd name="connsiteX11" fmla="*/ 957262 w 1971675"/>
                <a:gd name="connsiteY11" fmla="*/ 46831 h 1409700"/>
                <a:gd name="connsiteX12" fmla="*/ 985837 w 1971675"/>
                <a:gd name="connsiteY12" fmla="*/ 69850 h 1409700"/>
                <a:gd name="connsiteX13" fmla="*/ 1014412 w 1971675"/>
                <a:gd name="connsiteY13" fmla="*/ 46831 h 1409700"/>
                <a:gd name="connsiteX14" fmla="*/ 985837 w 1971675"/>
                <a:gd name="connsiteY14" fmla="*/ 23812 h 1409700"/>
                <a:gd name="connsiteX15" fmla="*/ 103772 w 1971675"/>
                <a:gd name="connsiteY15" fmla="*/ 0 h 1409700"/>
                <a:gd name="connsiteX16" fmla="*/ 1856372 w 1971675"/>
                <a:gd name="connsiteY16" fmla="*/ 0 h 1409700"/>
                <a:gd name="connsiteX17" fmla="*/ 1971675 w 1971675"/>
                <a:gd name="connsiteY17" fmla="*/ 103909 h 1409700"/>
                <a:gd name="connsiteX18" fmla="*/ 1971675 w 1971675"/>
                <a:gd name="connsiteY18" fmla="*/ 1027546 h 1409700"/>
                <a:gd name="connsiteX19" fmla="*/ 1856372 w 1971675"/>
                <a:gd name="connsiteY19" fmla="*/ 1143000 h 1409700"/>
                <a:gd name="connsiteX20" fmla="*/ 1277877 w 1971675"/>
                <a:gd name="connsiteY20" fmla="*/ 1143000 h 1409700"/>
                <a:gd name="connsiteX21" fmla="*/ 1198562 w 1971675"/>
                <a:gd name="connsiteY21" fmla="*/ 1143000 h 1409700"/>
                <a:gd name="connsiteX22" fmla="*/ 1198562 w 1971675"/>
                <a:gd name="connsiteY22" fmla="*/ 1212850 h 1409700"/>
                <a:gd name="connsiteX23" fmla="*/ 1198562 w 1971675"/>
                <a:gd name="connsiteY23" fmla="*/ 1258887 h 1409700"/>
                <a:gd name="connsiteX24" fmla="*/ 1452561 w 1971675"/>
                <a:gd name="connsiteY24" fmla="*/ 1258887 h 1409700"/>
                <a:gd name="connsiteX25" fmla="*/ 1544636 w 1971675"/>
                <a:gd name="connsiteY25" fmla="*/ 1374774 h 1409700"/>
                <a:gd name="connsiteX26" fmla="*/ 427036 w 1971675"/>
                <a:gd name="connsiteY26" fmla="*/ 1374774 h 1409700"/>
                <a:gd name="connsiteX27" fmla="*/ 519111 w 1971675"/>
                <a:gd name="connsiteY27" fmla="*/ 1258887 h 1409700"/>
                <a:gd name="connsiteX28" fmla="*/ 761999 w 1971675"/>
                <a:gd name="connsiteY28" fmla="*/ 1258887 h 1409700"/>
                <a:gd name="connsiteX29" fmla="*/ 761999 w 1971675"/>
                <a:gd name="connsiteY29" fmla="*/ 1212850 h 1409700"/>
                <a:gd name="connsiteX30" fmla="*/ 761999 w 1971675"/>
                <a:gd name="connsiteY30" fmla="*/ 1143000 h 1409700"/>
                <a:gd name="connsiteX31" fmla="*/ 673281 w 1971675"/>
                <a:gd name="connsiteY31" fmla="*/ 1143000 h 1409700"/>
                <a:gd name="connsiteX32" fmla="*/ 103772 w 1971675"/>
                <a:gd name="connsiteY32" fmla="*/ 1143000 h 1409700"/>
                <a:gd name="connsiteX33" fmla="*/ 0 w 1971675"/>
                <a:gd name="connsiteY33" fmla="*/ 1027546 h 1409700"/>
                <a:gd name="connsiteX34" fmla="*/ 0 w 1971675"/>
                <a:gd name="connsiteY34" fmla="*/ 103909 h 1409700"/>
                <a:gd name="connsiteX35" fmla="*/ 103772 w 1971675"/>
                <a:gd name="connsiteY35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971675" h="1409700">
                  <a:moveTo>
                    <a:pt x="427036" y="1374775"/>
                  </a:moveTo>
                  <a:lnTo>
                    <a:pt x="1544636" y="1374775"/>
                  </a:lnTo>
                  <a:lnTo>
                    <a:pt x="1544636" y="1409700"/>
                  </a:lnTo>
                  <a:lnTo>
                    <a:pt x="427036" y="1409700"/>
                  </a:lnTo>
                  <a:close/>
                  <a:moveTo>
                    <a:pt x="104775" y="104775"/>
                  </a:moveTo>
                  <a:lnTo>
                    <a:pt x="104775" y="1028700"/>
                  </a:lnTo>
                  <a:lnTo>
                    <a:pt x="761999" y="1028700"/>
                  </a:lnTo>
                  <a:lnTo>
                    <a:pt x="1198562" y="1028700"/>
                  </a:lnTo>
                  <a:lnTo>
                    <a:pt x="1879600" y="1028700"/>
                  </a:lnTo>
                  <a:lnTo>
                    <a:pt x="1879600" y="104775"/>
                  </a:lnTo>
                  <a:close/>
                  <a:moveTo>
                    <a:pt x="985837" y="23812"/>
                  </a:moveTo>
                  <a:cubicBezTo>
                    <a:pt x="970055" y="23812"/>
                    <a:pt x="957262" y="34118"/>
                    <a:pt x="957262" y="46831"/>
                  </a:cubicBezTo>
                  <a:cubicBezTo>
                    <a:pt x="957262" y="59544"/>
                    <a:pt x="970055" y="69850"/>
                    <a:pt x="985837" y="69850"/>
                  </a:cubicBezTo>
                  <a:cubicBezTo>
                    <a:pt x="1001619" y="69850"/>
                    <a:pt x="1014412" y="59544"/>
                    <a:pt x="1014412" y="46831"/>
                  </a:cubicBezTo>
                  <a:cubicBezTo>
                    <a:pt x="1014412" y="34118"/>
                    <a:pt x="1001619" y="23812"/>
                    <a:pt x="985837" y="23812"/>
                  </a:cubicBezTo>
                  <a:close/>
                  <a:moveTo>
                    <a:pt x="103772" y="0"/>
                  </a:moveTo>
                  <a:cubicBezTo>
                    <a:pt x="1856372" y="0"/>
                    <a:pt x="1856372" y="0"/>
                    <a:pt x="1856372" y="0"/>
                  </a:cubicBezTo>
                  <a:cubicBezTo>
                    <a:pt x="1925554" y="0"/>
                    <a:pt x="1971675" y="46182"/>
                    <a:pt x="1971675" y="103909"/>
                  </a:cubicBezTo>
                  <a:lnTo>
                    <a:pt x="1971675" y="1027546"/>
                  </a:lnTo>
                  <a:cubicBezTo>
                    <a:pt x="1971675" y="1085273"/>
                    <a:pt x="1925554" y="1143000"/>
                    <a:pt x="1856372" y="1143000"/>
                  </a:cubicBezTo>
                  <a:cubicBezTo>
                    <a:pt x="1637297" y="1143000"/>
                    <a:pt x="1445606" y="1143000"/>
                    <a:pt x="1277877" y="1143000"/>
                  </a:cubicBezTo>
                  <a:lnTo>
                    <a:pt x="1198562" y="1143000"/>
                  </a:lnTo>
                  <a:lnTo>
                    <a:pt x="1198562" y="1212850"/>
                  </a:lnTo>
                  <a:lnTo>
                    <a:pt x="1198562" y="1258887"/>
                  </a:lnTo>
                  <a:lnTo>
                    <a:pt x="1452561" y="1258887"/>
                  </a:lnTo>
                  <a:lnTo>
                    <a:pt x="1544636" y="1374774"/>
                  </a:lnTo>
                  <a:lnTo>
                    <a:pt x="427036" y="1374774"/>
                  </a:lnTo>
                  <a:lnTo>
                    <a:pt x="519111" y="1258887"/>
                  </a:lnTo>
                  <a:lnTo>
                    <a:pt x="761999" y="1258887"/>
                  </a:lnTo>
                  <a:lnTo>
                    <a:pt x="761999" y="1212850"/>
                  </a:lnTo>
                  <a:lnTo>
                    <a:pt x="761999" y="1143000"/>
                  </a:lnTo>
                  <a:lnTo>
                    <a:pt x="673281" y="1143000"/>
                  </a:lnTo>
                  <a:cubicBezTo>
                    <a:pt x="103772" y="1143000"/>
                    <a:pt x="103772" y="1143000"/>
                    <a:pt x="103772" y="1143000"/>
                  </a:cubicBezTo>
                  <a:cubicBezTo>
                    <a:pt x="46121" y="1143000"/>
                    <a:pt x="0" y="1085273"/>
                    <a:pt x="0" y="1027546"/>
                  </a:cubicBezTo>
                  <a:cubicBezTo>
                    <a:pt x="0" y="103909"/>
                    <a:pt x="0" y="103909"/>
                    <a:pt x="0" y="103909"/>
                  </a:cubicBezTo>
                  <a:cubicBezTo>
                    <a:pt x="0" y="46182"/>
                    <a:pt x="46121" y="0"/>
                    <a:pt x="1037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Pro" panose="020B05020405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084863E-8F6A-48AD-B620-0175134A62A1}"/>
              </a:ext>
            </a:extLst>
          </p:cNvPr>
          <p:cNvSpPr/>
          <p:nvPr/>
        </p:nvSpPr>
        <p:spPr bwMode="auto">
          <a:xfrm>
            <a:off x="6385057" y="3595396"/>
            <a:ext cx="623618" cy="2115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solidFill>
                  <a:prstClr val="black"/>
                </a:solidFill>
                <a:latin typeface="Segoe Pro" panose="020B0502040504020203" pitchFamily="34" charset="0"/>
                <a:cs typeface="Segoe UI" panose="020B0502040204020203" pitchFamily="34" charset="0"/>
              </a:rPr>
              <a:t>Client devices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587EB60-AE21-4E64-9E52-3C98787A037D}"/>
              </a:ext>
            </a:extLst>
          </p:cNvPr>
          <p:cNvGrpSpPr/>
          <p:nvPr/>
        </p:nvGrpSpPr>
        <p:grpSpPr>
          <a:xfrm>
            <a:off x="4484758" y="3110145"/>
            <a:ext cx="2077587" cy="208134"/>
            <a:chOff x="5281177" y="4451660"/>
            <a:chExt cx="2770116" cy="277512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6BEB5ACA-B96B-4F00-BF96-4717B0176703}"/>
                </a:ext>
              </a:extLst>
            </p:cNvPr>
            <p:cNvSpPr/>
            <p:nvPr/>
          </p:nvSpPr>
          <p:spPr bwMode="auto">
            <a:xfrm>
              <a:off x="5281177" y="4451660"/>
              <a:ext cx="2511638" cy="27751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r"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35" i="1" kern="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steup.exe /configure </a:t>
              </a:r>
              <a:r>
                <a:rPr lang="en-US" sz="735" kern="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command</a:t>
              </a: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564C72A4-92B5-4A17-A826-464F9C0F8D0F}"/>
                </a:ext>
              </a:extLst>
            </p:cNvPr>
            <p:cNvSpPr/>
            <p:nvPr/>
          </p:nvSpPr>
          <p:spPr bwMode="auto">
            <a:xfrm>
              <a:off x="7837815" y="4480839"/>
              <a:ext cx="213478" cy="213478"/>
            </a:xfrm>
            <a:prstGeom prst="ellipse">
              <a:avLst/>
            </a:prstGeom>
            <a:solidFill>
              <a:srgbClr val="005E79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35" kern="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Pro" panose="020B0502040504020203" pitchFamily="34" charset="0"/>
                </a:rPr>
                <a:t>4</a:t>
              </a:r>
            </a:p>
          </p:txBody>
        </p:sp>
      </p:grpSp>
      <p:cxnSp>
        <p:nvCxnSpPr>
          <p:cNvPr id="105" name="Connector: Elbow 104">
            <a:extLst>
              <a:ext uri="{FF2B5EF4-FFF2-40B4-BE49-F238E27FC236}">
                <a16:creationId xmlns:a16="http://schemas.microsoft.com/office/drawing/2014/main" id="{509A572F-184D-42F1-B032-8AB50D51C60A}"/>
              </a:ext>
            </a:extLst>
          </p:cNvPr>
          <p:cNvCxnSpPr>
            <a:cxnSpLocks/>
            <a:stCxn id="98" idx="0"/>
          </p:cNvCxnSpPr>
          <p:nvPr/>
        </p:nvCxnSpPr>
        <p:spPr>
          <a:xfrm rot="16200000" flipV="1">
            <a:off x="7201400" y="2446650"/>
            <a:ext cx="1573227" cy="68952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4BCF0E2-85A3-45FB-8656-9B6BF946E1F8}"/>
              </a:ext>
            </a:extLst>
          </p:cNvPr>
          <p:cNvSpPr/>
          <p:nvPr/>
        </p:nvSpPr>
        <p:spPr bwMode="auto">
          <a:xfrm>
            <a:off x="7933038" y="2066926"/>
            <a:ext cx="240145" cy="21156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solidFill>
                  <a:srgbClr val="44546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ODT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DF9559A-6D1B-43B7-B764-0CBDC814C574}"/>
              </a:ext>
            </a:extLst>
          </p:cNvPr>
          <p:cNvSpPr/>
          <p:nvPr/>
        </p:nvSpPr>
        <p:spPr bwMode="auto">
          <a:xfrm>
            <a:off x="7945843" y="1909003"/>
            <a:ext cx="160109" cy="160109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Pro" panose="020B0502040504020203" pitchFamily="34" charset="0"/>
              </a:rPr>
              <a:t>1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4D020D9-A35B-4E4B-9839-36A5D3D34FAA}"/>
              </a:ext>
            </a:extLst>
          </p:cNvPr>
          <p:cNvSpPr/>
          <p:nvPr/>
        </p:nvSpPr>
        <p:spPr bwMode="auto">
          <a:xfrm>
            <a:off x="7333321" y="3398241"/>
            <a:ext cx="160109" cy="160109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2D18BB-F303-4391-8FC6-B0E46128549F}"/>
              </a:ext>
            </a:extLst>
          </p:cNvPr>
          <p:cNvGrpSpPr/>
          <p:nvPr/>
        </p:nvGrpSpPr>
        <p:grpSpPr>
          <a:xfrm>
            <a:off x="224184" y="1449242"/>
            <a:ext cx="4402785" cy="2207573"/>
            <a:chOff x="298912" y="1932323"/>
            <a:chExt cx="5870380" cy="2943431"/>
          </a:xfrm>
        </p:grpSpPr>
        <p:sp>
          <p:nvSpPr>
            <p:cNvPr id="58" name="TextBox 57"/>
            <p:cNvSpPr txBox="1"/>
            <p:nvPr/>
          </p:nvSpPr>
          <p:spPr>
            <a:xfrm>
              <a:off x="634424" y="2556032"/>
              <a:ext cx="5517688" cy="53416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324" kern="0" dirty="0">
                  <a:solidFill>
                    <a:srgbClr val="1A1A1A">
                      <a:lumMod val="50000"/>
                    </a:srgbClr>
                  </a:solidFill>
                  <a:latin typeface="Segoe UI"/>
                </a:rPr>
                <a:t>Build configuration file to update from the CDN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22300" y="2999050"/>
              <a:ext cx="5207000" cy="561356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defTabSz="685775">
                <a:defRPr/>
              </a:pPr>
              <a:r>
                <a:rPr lang="en-US" sz="1324" kern="0" dirty="0">
                  <a:solidFill>
                    <a:srgbClr val="1A1A1A">
                      <a:lumMod val="50000"/>
                    </a:srgbClr>
                  </a:solidFill>
                  <a:latin typeface="Segoe UI"/>
                </a:rPr>
                <a:t>Push configuration files to client devices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51604" y="3604094"/>
              <a:ext cx="5517688" cy="534169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324" kern="0" dirty="0">
                  <a:solidFill>
                    <a:srgbClr val="1A1A1A">
                      <a:lumMod val="50000"/>
                    </a:srgbClr>
                  </a:solidFill>
                  <a:latin typeface="Segoe UI"/>
                </a:rPr>
                <a:t>Run setup from client device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26897" y="1932323"/>
              <a:ext cx="5517688" cy="778680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324" kern="0" dirty="0">
                  <a:solidFill>
                    <a:srgbClr val="1A1A1A">
                      <a:lumMod val="50000"/>
                    </a:srgbClr>
                  </a:solidFill>
                  <a:latin typeface="Segoe UI"/>
                </a:rPr>
                <a:t>Download Office Deployment Tool from Microsoft Download Center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3D9FBB3-8BDE-442B-9CDE-5961C836589C}"/>
                </a:ext>
              </a:extLst>
            </p:cNvPr>
            <p:cNvSpPr txBox="1"/>
            <p:nvPr/>
          </p:nvSpPr>
          <p:spPr>
            <a:xfrm>
              <a:off x="298912" y="4097074"/>
              <a:ext cx="5517688" cy="778680"/>
            </a:xfrm>
            <a:prstGeom prst="rect">
              <a:avLst/>
            </a:prstGeom>
            <a:noFill/>
          </p:spPr>
          <p:txBody>
            <a:bodyPr wrap="square" lIns="134464" tIns="107571" rIns="134464" bIns="107571" rtlCol="0">
              <a:spAutoFit/>
            </a:bodyPr>
            <a:lstStyle/>
            <a:p>
              <a:pPr marL="210091" indent="-210091" defTabSz="672290">
                <a:lnSpc>
                  <a:spcPct val="90000"/>
                </a:lnSpc>
                <a:spcAft>
                  <a:spcPts val="441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324" kern="0" dirty="0">
                  <a:solidFill>
                    <a:srgbClr val="1A1A1A">
                      <a:lumMod val="50000"/>
                    </a:srgbClr>
                  </a:solidFill>
                  <a:latin typeface="Segoe UI"/>
                </a:rPr>
                <a:t>Client downloads Office package and installs Office</a:t>
              </a:r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D8AD3D86-8CAC-4C21-9D08-9FBDCFFA4FE1}"/>
              </a:ext>
            </a:extLst>
          </p:cNvPr>
          <p:cNvSpPr/>
          <p:nvPr/>
        </p:nvSpPr>
        <p:spPr bwMode="auto">
          <a:xfrm>
            <a:off x="299271" y="3154850"/>
            <a:ext cx="202653" cy="202653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9" kern="0" dirty="0">
                <a:solidFill>
                  <a:srgbClr val="FFFFFF"/>
                </a:solidFill>
                <a:latin typeface="Segoe UI"/>
              </a:rPr>
              <a:t>5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3E255315-1B99-4C2D-8268-E3B2A54EB2D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3253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868109" y="1097831"/>
            <a:ext cx="1093639" cy="806903"/>
          </a:xfrm>
          <a:prstGeom prst="rect">
            <a:avLst/>
          </a:prstGeom>
          <a:effectLst/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4F55E82-45D1-4883-8C7F-802E41945A07}"/>
              </a:ext>
            </a:extLst>
          </p:cNvPr>
          <p:cNvGrpSpPr/>
          <p:nvPr/>
        </p:nvGrpSpPr>
        <p:grpSpPr>
          <a:xfrm>
            <a:off x="5611162" y="356276"/>
            <a:ext cx="2021284" cy="1183688"/>
            <a:chOff x="5685555" y="5241671"/>
            <a:chExt cx="3378022" cy="1812595"/>
          </a:xfrm>
          <a:noFill/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FF299E7F-BC5A-4816-A1D8-88499BBE8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13253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5685555" y="5241671"/>
              <a:ext cx="3378022" cy="1812595"/>
            </a:xfrm>
            <a:prstGeom prst="rect">
              <a:avLst/>
            </a:prstGeom>
          </p:spPr>
        </p:pic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FAA293C5-1FF3-41D9-91FF-608399EB698D}"/>
                </a:ext>
              </a:extLst>
            </p:cNvPr>
            <p:cNvSpPr/>
            <p:nvPr/>
          </p:nvSpPr>
          <p:spPr>
            <a:xfrm>
              <a:off x="6087804" y="6390472"/>
              <a:ext cx="2529494" cy="57813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2059" kern="0" dirty="0">
                  <a:solidFill>
                    <a:srgbClr val="FFFFFF"/>
                  </a:solidFill>
                  <a:latin typeface="Segoe UI Light"/>
                </a:rPr>
                <a:t>Office cloud</a:t>
              </a:r>
              <a:endParaRPr lang="en-US" sz="1324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B4E4CDC-24FE-4CE5-A6A1-EE851C45CF10}"/>
              </a:ext>
            </a:extLst>
          </p:cNvPr>
          <p:cNvSpPr/>
          <p:nvPr/>
        </p:nvSpPr>
        <p:spPr>
          <a:xfrm>
            <a:off x="6994877" y="1591632"/>
            <a:ext cx="1024639" cy="27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7229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324" kern="0" dirty="0">
                <a:solidFill>
                  <a:srgbClr val="FFFFFF"/>
                </a:solidFill>
                <a:latin typeface="Segoe UI"/>
              </a:rPr>
              <a:t>Office CDN</a:t>
            </a:r>
          </a:p>
        </p:txBody>
      </p:sp>
      <p:sp>
        <p:nvSpPr>
          <p:cNvPr id="56" name="Rectangle 158">
            <a:extLst>
              <a:ext uri="{FF2B5EF4-FFF2-40B4-BE49-F238E27FC236}">
                <a16:creationId xmlns:a16="http://schemas.microsoft.com/office/drawing/2014/main" id="{98FC1947-DF50-4C09-96FD-619DDD7F69E8}"/>
              </a:ext>
            </a:extLst>
          </p:cNvPr>
          <p:cNvSpPr/>
          <p:nvPr/>
        </p:nvSpPr>
        <p:spPr bwMode="auto">
          <a:xfrm>
            <a:off x="1" y="3711560"/>
            <a:ext cx="4370071" cy="374599"/>
          </a:xfrm>
          <a:custGeom>
            <a:avLst/>
            <a:gdLst>
              <a:gd name="connsiteX0" fmla="*/ 0 w 12077510"/>
              <a:gd name="connsiteY0" fmla="*/ 0 h 956944"/>
              <a:gd name="connsiteX1" fmla="*/ 12077510 w 12077510"/>
              <a:gd name="connsiteY1" fmla="*/ 0 h 956944"/>
              <a:gd name="connsiteX2" fmla="*/ 12077510 w 12077510"/>
              <a:gd name="connsiteY2" fmla="*/ 956944 h 956944"/>
              <a:gd name="connsiteX3" fmla="*/ 0 w 12077510"/>
              <a:gd name="connsiteY3" fmla="*/ 956944 h 956944"/>
              <a:gd name="connsiteX4" fmla="*/ 0 w 12077510"/>
              <a:gd name="connsiteY4" fmla="*/ 0 h 956944"/>
              <a:gd name="connsiteX0" fmla="*/ 0 w 12077510"/>
              <a:gd name="connsiteY0" fmla="*/ 0 h 956944"/>
              <a:gd name="connsiteX1" fmla="*/ 12077510 w 12077510"/>
              <a:gd name="connsiteY1" fmla="*/ 0 h 956944"/>
              <a:gd name="connsiteX2" fmla="*/ 11211236 w 12077510"/>
              <a:gd name="connsiteY2" fmla="*/ 956944 h 956944"/>
              <a:gd name="connsiteX3" fmla="*/ 0 w 12077510"/>
              <a:gd name="connsiteY3" fmla="*/ 956944 h 956944"/>
              <a:gd name="connsiteX4" fmla="*/ 0 w 12077510"/>
              <a:gd name="connsiteY4" fmla="*/ 0 h 95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7510" h="956944">
                <a:moveTo>
                  <a:pt x="0" y="0"/>
                </a:moveTo>
                <a:lnTo>
                  <a:pt x="12077510" y="0"/>
                </a:lnTo>
                <a:lnTo>
                  <a:pt x="11211236" y="956944"/>
                </a:lnTo>
                <a:lnTo>
                  <a:pt x="0" y="956944"/>
                </a:lnTo>
                <a:lnTo>
                  <a:pt x="0" y="0"/>
                </a:lnTo>
                <a:close/>
              </a:path>
            </a:pathLst>
          </a:custGeom>
          <a:solidFill>
            <a:srgbClr val="008DB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95829C-C4AB-4CC6-9151-DAE583045A48}"/>
              </a:ext>
            </a:extLst>
          </p:cNvPr>
          <p:cNvSpPr txBox="1"/>
          <p:nvPr/>
        </p:nvSpPr>
        <p:spPr>
          <a:xfrm>
            <a:off x="145903" y="3647672"/>
            <a:ext cx="2979008" cy="50244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defTabSz="67229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2059" kern="0" dirty="0">
                <a:solidFill>
                  <a:srgbClr val="FFFFFF"/>
                </a:solidFill>
                <a:latin typeface="Segoe UI Light"/>
              </a:rPr>
              <a:t>Updates</a:t>
            </a:r>
          </a:p>
        </p:txBody>
      </p:sp>
      <p:pic>
        <p:nvPicPr>
          <p:cNvPr id="51" name="Picture 4" descr="Image result for twitter logo">
            <a:extLst>
              <a:ext uri="{FF2B5EF4-FFF2-40B4-BE49-F238E27FC236}">
                <a16:creationId xmlns:a16="http://schemas.microsoft.com/office/drawing/2014/main" id="{106992EA-3D2D-4E47-B6C3-9CFF2E5F1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6">
            <a:extLst>
              <a:ext uri="{FF2B5EF4-FFF2-40B4-BE49-F238E27FC236}">
                <a16:creationId xmlns:a16="http://schemas.microsoft.com/office/drawing/2014/main" id="{C8F16EA4-26C4-45B2-908A-8C9D4E659DF3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6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a16="http://schemas.microsoft.com/office/drawing/2014/main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itle 1"/>
          <p:cNvSpPr txBox="1">
            <a:spLocks/>
          </p:cNvSpPr>
          <p:nvPr/>
        </p:nvSpPr>
        <p:spPr>
          <a:xfrm>
            <a:off x="157698" y="144845"/>
            <a:ext cx="7395505" cy="799467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85775">
              <a:defRPr/>
            </a:pPr>
            <a:r>
              <a:rPr lang="en-US" sz="2647" spc="-75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Locally Managed Deployment 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238465" y="2110603"/>
            <a:ext cx="4085886" cy="767394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marL="210091" indent="-210091" defTabSz="67229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324" kern="0" dirty="0">
                <a:solidFill>
                  <a:srgbClr val="1A1A1A">
                    <a:lumMod val="50000"/>
                  </a:srgbClr>
                </a:solidFill>
                <a:latin typeface="Segoe UI"/>
              </a:rPr>
              <a:t>Build configuration.xml files to point the client to the local file distribution locations for install and update</a:t>
            </a:r>
          </a:p>
        </p:txBody>
      </p:sp>
      <p:sp>
        <p:nvSpPr>
          <p:cNvPr id="234" name="Oval 233"/>
          <p:cNvSpPr/>
          <p:nvPr/>
        </p:nvSpPr>
        <p:spPr bwMode="auto">
          <a:xfrm>
            <a:off x="308797" y="2203682"/>
            <a:ext cx="202653" cy="202653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9" kern="0" dirty="0">
                <a:solidFill>
                  <a:srgbClr val="FFFFFF"/>
                </a:solidFill>
                <a:latin typeface="Segoe UI"/>
              </a:rPr>
              <a:t>3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238465" y="2721350"/>
            <a:ext cx="4085886" cy="584010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marL="210091" indent="-210091" defTabSz="67229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324" kern="0" dirty="0">
                <a:solidFill>
                  <a:srgbClr val="1A1A1A">
                    <a:lumMod val="50000"/>
                  </a:srgbClr>
                </a:solidFill>
                <a:latin typeface="Segoe UI"/>
              </a:rPr>
              <a:t>Push ODT, configuration.xml, and source files to file distribution locations</a:t>
            </a:r>
          </a:p>
        </p:txBody>
      </p:sp>
      <p:sp>
        <p:nvSpPr>
          <p:cNvPr id="235" name="Oval 234"/>
          <p:cNvSpPr/>
          <p:nvPr/>
        </p:nvSpPr>
        <p:spPr bwMode="auto">
          <a:xfrm>
            <a:off x="308797" y="2796431"/>
            <a:ext cx="202653" cy="202653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9" kern="0" dirty="0">
                <a:solidFill>
                  <a:srgbClr val="FFFFFF"/>
                </a:solidFill>
                <a:latin typeface="Segoe UI"/>
              </a:rPr>
              <a:t>4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238465" y="3156576"/>
            <a:ext cx="4085886" cy="400627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marL="210091" indent="-210091" defTabSz="67229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324" kern="0" dirty="0">
                <a:solidFill>
                  <a:srgbClr val="1A1A1A">
                    <a:lumMod val="50000"/>
                  </a:srgbClr>
                </a:solidFill>
                <a:latin typeface="Segoe UI"/>
              </a:rPr>
              <a:t>Run setup from the client device</a:t>
            </a:r>
          </a:p>
        </p:txBody>
      </p:sp>
      <p:sp>
        <p:nvSpPr>
          <p:cNvPr id="236" name="Oval 235"/>
          <p:cNvSpPr/>
          <p:nvPr/>
        </p:nvSpPr>
        <p:spPr bwMode="auto">
          <a:xfrm>
            <a:off x="308797" y="3244643"/>
            <a:ext cx="202653" cy="202653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9" kern="0" dirty="0">
                <a:solidFill>
                  <a:srgbClr val="FFFFFF"/>
                </a:solidFill>
                <a:latin typeface="Segoe UI"/>
              </a:rPr>
              <a:t>5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238465" y="3591801"/>
            <a:ext cx="4085886" cy="584010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marL="210091" indent="-210091" defTabSz="67229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324" kern="0" dirty="0">
                <a:solidFill>
                  <a:srgbClr val="1A1A1A">
                    <a:lumMod val="50000"/>
                  </a:srgbClr>
                </a:solidFill>
                <a:latin typeface="Segoe UI"/>
              </a:rPr>
              <a:t>Client Client downloads Office package from network shares and installs Office</a:t>
            </a:r>
          </a:p>
        </p:txBody>
      </p:sp>
      <p:sp>
        <p:nvSpPr>
          <p:cNvPr id="237" name="Oval 236"/>
          <p:cNvSpPr/>
          <p:nvPr/>
        </p:nvSpPr>
        <p:spPr bwMode="auto">
          <a:xfrm>
            <a:off x="308797" y="3692856"/>
            <a:ext cx="202653" cy="202653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9" kern="0" dirty="0">
                <a:solidFill>
                  <a:srgbClr val="FFFFFF"/>
                </a:solidFill>
                <a:latin typeface="Segoe UI"/>
              </a:rPr>
              <a:t>6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238465" y="1435609"/>
            <a:ext cx="4085886" cy="584010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marL="210091" indent="-210091" defTabSz="67229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324" kern="0" dirty="0">
                <a:solidFill>
                  <a:srgbClr val="1A1A1A">
                    <a:lumMod val="50000"/>
                  </a:srgbClr>
                </a:solidFill>
                <a:latin typeface="Segoe UI"/>
              </a:rPr>
              <a:t>Download Office Deployment Tool (ODT) from Microsoft Download Center</a:t>
            </a:r>
          </a:p>
        </p:txBody>
      </p:sp>
      <p:sp>
        <p:nvSpPr>
          <p:cNvPr id="238" name="Oval 237"/>
          <p:cNvSpPr/>
          <p:nvPr/>
        </p:nvSpPr>
        <p:spPr bwMode="auto">
          <a:xfrm>
            <a:off x="308797" y="1522049"/>
            <a:ext cx="202653" cy="202653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9" kern="0" dirty="0">
                <a:solidFill>
                  <a:srgbClr val="FFFFFF"/>
                </a:solidFill>
                <a:latin typeface="Segoe UI"/>
              </a:rPr>
              <a:t>1</a:t>
            </a:r>
          </a:p>
        </p:txBody>
      </p:sp>
      <p:sp>
        <p:nvSpPr>
          <p:cNvPr id="241" name="TextBox 240"/>
          <p:cNvSpPr txBox="1"/>
          <p:nvPr/>
        </p:nvSpPr>
        <p:spPr>
          <a:xfrm>
            <a:off x="238465" y="1837715"/>
            <a:ext cx="4085886" cy="400627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marL="210091" indent="-210091" defTabSz="67229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324" kern="0" dirty="0">
                <a:solidFill>
                  <a:srgbClr val="1A1A1A">
                    <a:lumMod val="50000"/>
                  </a:srgbClr>
                </a:solidFill>
                <a:latin typeface="Segoe UI"/>
              </a:rPr>
              <a:t>Download source files from the Office CDN</a:t>
            </a:r>
          </a:p>
        </p:txBody>
      </p:sp>
      <p:sp>
        <p:nvSpPr>
          <p:cNvPr id="249" name="Oval 248"/>
          <p:cNvSpPr/>
          <p:nvPr/>
        </p:nvSpPr>
        <p:spPr bwMode="auto">
          <a:xfrm>
            <a:off x="308797" y="1923551"/>
            <a:ext cx="202653" cy="202653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9" kern="0" dirty="0">
                <a:solidFill>
                  <a:srgbClr val="FFFFFF"/>
                </a:solidFill>
                <a:latin typeface="Segoe UI"/>
              </a:rPr>
              <a:t>2</a:t>
            </a:r>
          </a:p>
        </p:txBody>
      </p:sp>
      <p:sp>
        <p:nvSpPr>
          <p:cNvPr id="80" name="Rectangle 158">
            <a:extLst>
              <a:ext uri="{FF2B5EF4-FFF2-40B4-BE49-F238E27FC236}">
                <a16:creationId xmlns:a16="http://schemas.microsoft.com/office/drawing/2014/main" id="{1AB11485-386E-416E-957C-4B58842F78AE}"/>
              </a:ext>
            </a:extLst>
          </p:cNvPr>
          <p:cNvSpPr/>
          <p:nvPr/>
        </p:nvSpPr>
        <p:spPr bwMode="auto">
          <a:xfrm>
            <a:off x="1" y="1037496"/>
            <a:ext cx="4347893" cy="374599"/>
          </a:xfrm>
          <a:custGeom>
            <a:avLst/>
            <a:gdLst>
              <a:gd name="connsiteX0" fmla="*/ 0 w 12077510"/>
              <a:gd name="connsiteY0" fmla="*/ 0 h 956944"/>
              <a:gd name="connsiteX1" fmla="*/ 12077510 w 12077510"/>
              <a:gd name="connsiteY1" fmla="*/ 0 h 956944"/>
              <a:gd name="connsiteX2" fmla="*/ 12077510 w 12077510"/>
              <a:gd name="connsiteY2" fmla="*/ 956944 h 956944"/>
              <a:gd name="connsiteX3" fmla="*/ 0 w 12077510"/>
              <a:gd name="connsiteY3" fmla="*/ 956944 h 956944"/>
              <a:gd name="connsiteX4" fmla="*/ 0 w 12077510"/>
              <a:gd name="connsiteY4" fmla="*/ 0 h 956944"/>
              <a:gd name="connsiteX0" fmla="*/ 0 w 12077510"/>
              <a:gd name="connsiteY0" fmla="*/ 0 h 956944"/>
              <a:gd name="connsiteX1" fmla="*/ 12077510 w 12077510"/>
              <a:gd name="connsiteY1" fmla="*/ 0 h 956944"/>
              <a:gd name="connsiteX2" fmla="*/ 11211236 w 12077510"/>
              <a:gd name="connsiteY2" fmla="*/ 956944 h 956944"/>
              <a:gd name="connsiteX3" fmla="*/ 0 w 12077510"/>
              <a:gd name="connsiteY3" fmla="*/ 956944 h 956944"/>
              <a:gd name="connsiteX4" fmla="*/ 0 w 12077510"/>
              <a:gd name="connsiteY4" fmla="*/ 0 h 95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7510" h="956944">
                <a:moveTo>
                  <a:pt x="0" y="0"/>
                </a:moveTo>
                <a:lnTo>
                  <a:pt x="12077510" y="0"/>
                </a:lnTo>
                <a:lnTo>
                  <a:pt x="11211236" y="956944"/>
                </a:lnTo>
                <a:lnTo>
                  <a:pt x="0" y="956944"/>
                </a:lnTo>
                <a:lnTo>
                  <a:pt x="0" y="0"/>
                </a:lnTo>
                <a:close/>
              </a:path>
            </a:pathLst>
          </a:cu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4895407-0403-484E-B71A-9B156FBA7699}"/>
              </a:ext>
            </a:extLst>
          </p:cNvPr>
          <p:cNvSpPr txBox="1"/>
          <p:nvPr/>
        </p:nvSpPr>
        <p:spPr>
          <a:xfrm>
            <a:off x="145903" y="973188"/>
            <a:ext cx="3395443" cy="50244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defTabSz="67229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2059" kern="0" dirty="0">
                <a:solidFill>
                  <a:srgbClr val="FFFFFF"/>
                </a:solidFill>
                <a:latin typeface="Segoe UI Light"/>
              </a:rPr>
              <a:t>Initial Deployment</a:t>
            </a:r>
          </a:p>
        </p:txBody>
      </p:sp>
      <p:cxnSp>
        <p:nvCxnSpPr>
          <p:cNvPr id="175" name="Connector: Elbow 109">
            <a:extLst>
              <a:ext uri="{FF2B5EF4-FFF2-40B4-BE49-F238E27FC236}">
                <a16:creationId xmlns:a16="http://schemas.microsoft.com/office/drawing/2014/main" id="{961A0B4D-2D88-4F0F-89E2-D9223053303F}"/>
              </a:ext>
            </a:extLst>
          </p:cNvPr>
          <p:cNvCxnSpPr>
            <a:cxnSpLocks/>
          </p:cNvCxnSpPr>
          <p:nvPr/>
        </p:nvCxnSpPr>
        <p:spPr>
          <a:xfrm flipH="1" flipV="1">
            <a:off x="7884321" y="1776413"/>
            <a:ext cx="18724" cy="152372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FCA0DB0-90C6-41EB-986E-E2F364EE4F58}"/>
              </a:ext>
            </a:extLst>
          </p:cNvPr>
          <p:cNvSpPr/>
          <p:nvPr/>
        </p:nvSpPr>
        <p:spPr bwMode="auto">
          <a:xfrm>
            <a:off x="7633738" y="2288748"/>
            <a:ext cx="325316" cy="21156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solidFill>
                  <a:srgbClr val="0D0D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Files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0D69278-A22E-45EE-870B-938D5B3BD0AA}"/>
              </a:ext>
            </a:extLst>
          </p:cNvPr>
          <p:cNvSpPr/>
          <p:nvPr/>
        </p:nvSpPr>
        <p:spPr bwMode="auto">
          <a:xfrm>
            <a:off x="7814142" y="2509261"/>
            <a:ext cx="160109" cy="160109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Pro" panose="020B0502040504020203" pitchFamily="34" charset="0"/>
              </a:rPr>
              <a:t>2</a:t>
            </a:r>
          </a:p>
        </p:txBody>
      </p:sp>
      <p:cxnSp>
        <p:nvCxnSpPr>
          <p:cNvPr id="178" name="Connector: Elbow 161">
            <a:extLst>
              <a:ext uri="{FF2B5EF4-FFF2-40B4-BE49-F238E27FC236}">
                <a16:creationId xmlns:a16="http://schemas.microsoft.com/office/drawing/2014/main" id="{B2AECAAE-A312-41E0-A97D-8089060143D5}"/>
              </a:ext>
            </a:extLst>
          </p:cNvPr>
          <p:cNvCxnSpPr>
            <a:cxnSpLocks/>
            <a:stCxn id="193" idx="2"/>
            <a:endCxn id="207" idx="6"/>
          </p:cNvCxnSpPr>
          <p:nvPr/>
        </p:nvCxnSpPr>
        <p:spPr>
          <a:xfrm flipH="1" flipV="1">
            <a:off x="6746348" y="3452968"/>
            <a:ext cx="1089227" cy="2507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EB3B6624-304B-4CA1-B953-541CE65B86CA}"/>
              </a:ext>
            </a:extLst>
          </p:cNvPr>
          <p:cNvSpPr/>
          <p:nvPr/>
        </p:nvSpPr>
        <p:spPr bwMode="auto">
          <a:xfrm>
            <a:off x="7198627" y="3368806"/>
            <a:ext cx="158228" cy="158228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Pro" panose="020B0502040504020203" pitchFamily="34" charset="0"/>
              </a:rPr>
              <a:t>4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FC03B0F-A5CB-470B-8854-4856157ABC37}"/>
              </a:ext>
            </a:extLst>
          </p:cNvPr>
          <p:cNvSpPr txBox="1"/>
          <p:nvPr/>
        </p:nvSpPr>
        <p:spPr>
          <a:xfrm>
            <a:off x="4714525" y="4170751"/>
            <a:ext cx="4258802" cy="362667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defTabSz="67229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50" b="1" kern="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on-premises infrastructure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E29FC06-E57E-4DA1-A61A-DD7191E0154E}"/>
              </a:ext>
            </a:extLst>
          </p:cNvPr>
          <p:cNvSpPr txBox="1"/>
          <p:nvPr/>
        </p:nvSpPr>
        <p:spPr>
          <a:xfrm>
            <a:off x="4714525" y="4401983"/>
            <a:ext cx="4429583" cy="319066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defTabSz="67229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735" kern="0" dirty="0">
                <a:solidFill>
                  <a:srgbClr val="1A1A1A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Note 1-way vs. 2-way communication arrows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0C40B7AD-F58B-497D-BB00-840D278BBE3D}"/>
              </a:ext>
            </a:extLst>
          </p:cNvPr>
          <p:cNvSpPr/>
          <p:nvPr/>
        </p:nvSpPr>
        <p:spPr bwMode="auto">
          <a:xfrm>
            <a:off x="8338948" y="3187246"/>
            <a:ext cx="160109" cy="160109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Pro" panose="020B0502040504020203" pitchFamily="34" charset="0"/>
              </a:rPr>
              <a:t>3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A925C83E-92EE-47B0-8445-6B58C181E03E}"/>
              </a:ext>
            </a:extLst>
          </p:cNvPr>
          <p:cNvSpPr/>
          <p:nvPr/>
        </p:nvSpPr>
        <p:spPr bwMode="auto">
          <a:xfrm>
            <a:off x="8338949" y="3365988"/>
            <a:ext cx="1123103" cy="2115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solidFill>
                  <a:srgbClr val="0D0D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ODT</a:t>
            </a:r>
          </a:p>
          <a:p>
            <a:pPr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solidFill>
                  <a:srgbClr val="0D0D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configuration.xml</a:t>
            </a:r>
          </a:p>
        </p:txBody>
      </p:sp>
      <p:sp>
        <p:nvSpPr>
          <p:cNvPr id="193" name="Flowchart: Connector 192">
            <a:extLst>
              <a:ext uri="{FF2B5EF4-FFF2-40B4-BE49-F238E27FC236}">
                <a16:creationId xmlns:a16="http://schemas.microsoft.com/office/drawing/2014/main" id="{A61B3C6D-BB01-4BF0-8DD2-4119151F6249}"/>
              </a:ext>
            </a:extLst>
          </p:cNvPr>
          <p:cNvSpPr/>
          <p:nvPr/>
        </p:nvSpPr>
        <p:spPr bwMode="auto">
          <a:xfrm>
            <a:off x="7835575" y="3239165"/>
            <a:ext cx="411929" cy="432619"/>
          </a:xfrm>
          <a:prstGeom prst="flowChartConnector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F4BFCDA-5FBF-4A13-A5C4-3F4DBC8F15D7}"/>
              </a:ext>
            </a:extLst>
          </p:cNvPr>
          <p:cNvSpPr/>
          <p:nvPr/>
        </p:nvSpPr>
        <p:spPr bwMode="auto">
          <a:xfrm>
            <a:off x="7744471" y="3613098"/>
            <a:ext cx="623618" cy="2115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solidFill>
                  <a:srgbClr val="1A1A1A"/>
                </a:solidFill>
                <a:latin typeface="Segoe Pro" panose="020B0502040504020203" pitchFamily="34" charset="0"/>
                <a:cs typeface="Segoe UI" panose="020B0502040204020203" pitchFamily="34" charset="0"/>
              </a:rPr>
              <a:t>Admin Client</a:t>
            </a:r>
          </a:p>
        </p:txBody>
      </p:sp>
      <p:sp>
        <p:nvSpPr>
          <p:cNvPr id="195" name="Freeform 18">
            <a:extLst>
              <a:ext uri="{FF2B5EF4-FFF2-40B4-BE49-F238E27FC236}">
                <a16:creationId xmlns:a16="http://schemas.microsoft.com/office/drawing/2014/main" id="{0A2BA904-11FA-4BF8-B0C1-B0222FF11EE7}"/>
              </a:ext>
            </a:extLst>
          </p:cNvPr>
          <p:cNvSpPr>
            <a:spLocks noChangeAspect="1"/>
          </p:cNvSpPr>
          <p:nvPr/>
        </p:nvSpPr>
        <p:spPr bwMode="black">
          <a:xfrm>
            <a:off x="7959583" y="3398737"/>
            <a:ext cx="163427" cy="128616"/>
          </a:xfrm>
          <a:custGeom>
            <a:avLst/>
            <a:gdLst>
              <a:gd name="connsiteX0" fmla="*/ 427036 w 1971675"/>
              <a:gd name="connsiteY0" fmla="*/ 1374775 h 1409700"/>
              <a:gd name="connsiteX1" fmla="*/ 1544636 w 1971675"/>
              <a:gd name="connsiteY1" fmla="*/ 1374775 h 1409700"/>
              <a:gd name="connsiteX2" fmla="*/ 1544636 w 1971675"/>
              <a:gd name="connsiteY2" fmla="*/ 1409700 h 1409700"/>
              <a:gd name="connsiteX3" fmla="*/ 427036 w 1971675"/>
              <a:gd name="connsiteY3" fmla="*/ 1409700 h 1409700"/>
              <a:gd name="connsiteX4" fmla="*/ 104775 w 1971675"/>
              <a:gd name="connsiteY4" fmla="*/ 104775 h 1409700"/>
              <a:gd name="connsiteX5" fmla="*/ 104775 w 1971675"/>
              <a:gd name="connsiteY5" fmla="*/ 1028700 h 1409700"/>
              <a:gd name="connsiteX6" fmla="*/ 761999 w 1971675"/>
              <a:gd name="connsiteY6" fmla="*/ 1028700 h 1409700"/>
              <a:gd name="connsiteX7" fmla="*/ 1198562 w 1971675"/>
              <a:gd name="connsiteY7" fmla="*/ 1028700 h 1409700"/>
              <a:gd name="connsiteX8" fmla="*/ 1879600 w 1971675"/>
              <a:gd name="connsiteY8" fmla="*/ 1028700 h 1409700"/>
              <a:gd name="connsiteX9" fmla="*/ 1879600 w 1971675"/>
              <a:gd name="connsiteY9" fmla="*/ 104775 h 1409700"/>
              <a:gd name="connsiteX10" fmla="*/ 985837 w 1971675"/>
              <a:gd name="connsiteY10" fmla="*/ 23812 h 1409700"/>
              <a:gd name="connsiteX11" fmla="*/ 957262 w 1971675"/>
              <a:gd name="connsiteY11" fmla="*/ 46831 h 1409700"/>
              <a:gd name="connsiteX12" fmla="*/ 985837 w 1971675"/>
              <a:gd name="connsiteY12" fmla="*/ 69850 h 1409700"/>
              <a:gd name="connsiteX13" fmla="*/ 1014412 w 1971675"/>
              <a:gd name="connsiteY13" fmla="*/ 46831 h 1409700"/>
              <a:gd name="connsiteX14" fmla="*/ 985837 w 1971675"/>
              <a:gd name="connsiteY14" fmla="*/ 23812 h 1409700"/>
              <a:gd name="connsiteX15" fmla="*/ 103772 w 1971675"/>
              <a:gd name="connsiteY15" fmla="*/ 0 h 1409700"/>
              <a:gd name="connsiteX16" fmla="*/ 1856372 w 1971675"/>
              <a:gd name="connsiteY16" fmla="*/ 0 h 1409700"/>
              <a:gd name="connsiteX17" fmla="*/ 1971675 w 1971675"/>
              <a:gd name="connsiteY17" fmla="*/ 103909 h 1409700"/>
              <a:gd name="connsiteX18" fmla="*/ 1971675 w 1971675"/>
              <a:gd name="connsiteY18" fmla="*/ 1027546 h 1409700"/>
              <a:gd name="connsiteX19" fmla="*/ 1856372 w 1971675"/>
              <a:gd name="connsiteY19" fmla="*/ 1143000 h 1409700"/>
              <a:gd name="connsiteX20" fmla="*/ 1277877 w 1971675"/>
              <a:gd name="connsiteY20" fmla="*/ 1143000 h 1409700"/>
              <a:gd name="connsiteX21" fmla="*/ 1198562 w 1971675"/>
              <a:gd name="connsiteY21" fmla="*/ 1143000 h 1409700"/>
              <a:gd name="connsiteX22" fmla="*/ 1198562 w 1971675"/>
              <a:gd name="connsiteY22" fmla="*/ 1212850 h 1409700"/>
              <a:gd name="connsiteX23" fmla="*/ 1198562 w 1971675"/>
              <a:gd name="connsiteY23" fmla="*/ 1258887 h 1409700"/>
              <a:gd name="connsiteX24" fmla="*/ 1452561 w 1971675"/>
              <a:gd name="connsiteY24" fmla="*/ 1258887 h 1409700"/>
              <a:gd name="connsiteX25" fmla="*/ 1544636 w 1971675"/>
              <a:gd name="connsiteY25" fmla="*/ 1374774 h 1409700"/>
              <a:gd name="connsiteX26" fmla="*/ 427036 w 1971675"/>
              <a:gd name="connsiteY26" fmla="*/ 1374774 h 1409700"/>
              <a:gd name="connsiteX27" fmla="*/ 519111 w 1971675"/>
              <a:gd name="connsiteY27" fmla="*/ 1258887 h 1409700"/>
              <a:gd name="connsiteX28" fmla="*/ 761999 w 1971675"/>
              <a:gd name="connsiteY28" fmla="*/ 1258887 h 1409700"/>
              <a:gd name="connsiteX29" fmla="*/ 761999 w 1971675"/>
              <a:gd name="connsiteY29" fmla="*/ 1212850 h 1409700"/>
              <a:gd name="connsiteX30" fmla="*/ 761999 w 1971675"/>
              <a:gd name="connsiteY30" fmla="*/ 1143000 h 1409700"/>
              <a:gd name="connsiteX31" fmla="*/ 673281 w 1971675"/>
              <a:gd name="connsiteY31" fmla="*/ 1143000 h 1409700"/>
              <a:gd name="connsiteX32" fmla="*/ 103772 w 1971675"/>
              <a:gd name="connsiteY32" fmla="*/ 1143000 h 1409700"/>
              <a:gd name="connsiteX33" fmla="*/ 0 w 1971675"/>
              <a:gd name="connsiteY33" fmla="*/ 1027546 h 1409700"/>
              <a:gd name="connsiteX34" fmla="*/ 0 w 1971675"/>
              <a:gd name="connsiteY34" fmla="*/ 103909 h 1409700"/>
              <a:gd name="connsiteX35" fmla="*/ 103772 w 1971675"/>
              <a:gd name="connsiteY35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71675" h="1409700">
                <a:moveTo>
                  <a:pt x="427036" y="1374775"/>
                </a:moveTo>
                <a:lnTo>
                  <a:pt x="1544636" y="1374775"/>
                </a:lnTo>
                <a:lnTo>
                  <a:pt x="1544636" y="1409700"/>
                </a:lnTo>
                <a:lnTo>
                  <a:pt x="427036" y="1409700"/>
                </a:lnTo>
                <a:close/>
                <a:moveTo>
                  <a:pt x="104775" y="104775"/>
                </a:moveTo>
                <a:lnTo>
                  <a:pt x="104775" y="1028700"/>
                </a:lnTo>
                <a:lnTo>
                  <a:pt x="761999" y="1028700"/>
                </a:lnTo>
                <a:lnTo>
                  <a:pt x="1198562" y="1028700"/>
                </a:lnTo>
                <a:lnTo>
                  <a:pt x="1879600" y="1028700"/>
                </a:lnTo>
                <a:lnTo>
                  <a:pt x="1879600" y="104775"/>
                </a:lnTo>
                <a:close/>
                <a:moveTo>
                  <a:pt x="985837" y="23812"/>
                </a:moveTo>
                <a:cubicBezTo>
                  <a:pt x="970055" y="23812"/>
                  <a:pt x="957262" y="34118"/>
                  <a:pt x="957262" y="46831"/>
                </a:cubicBezTo>
                <a:cubicBezTo>
                  <a:pt x="957262" y="59544"/>
                  <a:pt x="970055" y="69850"/>
                  <a:pt x="985837" y="69850"/>
                </a:cubicBezTo>
                <a:cubicBezTo>
                  <a:pt x="1001619" y="69850"/>
                  <a:pt x="1014412" y="59544"/>
                  <a:pt x="1014412" y="46831"/>
                </a:cubicBezTo>
                <a:cubicBezTo>
                  <a:pt x="1014412" y="34118"/>
                  <a:pt x="1001619" y="23812"/>
                  <a:pt x="985837" y="23812"/>
                </a:cubicBezTo>
                <a:close/>
                <a:moveTo>
                  <a:pt x="103772" y="0"/>
                </a:moveTo>
                <a:cubicBezTo>
                  <a:pt x="1856372" y="0"/>
                  <a:pt x="1856372" y="0"/>
                  <a:pt x="1856372" y="0"/>
                </a:cubicBezTo>
                <a:cubicBezTo>
                  <a:pt x="1925554" y="0"/>
                  <a:pt x="1971675" y="46182"/>
                  <a:pt x="1971675" y="103909"/>
                </a:cubicBezTo>
                <a:lnTo>
                  <a:pt x="1971675" y="1027546"/>
                </a:lnTo>
                <a:cubicBezTo>
                  <a:pt x="1971675" y="1085273"/>
                  <a:pt x="1925554" y="1143000"/>
                  <a:pt x="1856372" y="1143000"/>
                </a:cubicBezTo>
                <a:cubicBezTo>
                  <a:pt x="1637297" y="1143000"/>
                  <a:pt x="1445606" y="1143000"/>
                  <a:pt x="1277877" y="1143000"/>
                </a:cubicBezTo>
                <a:lnTo>
                  <a:pt x="1198562" y="1143000"/>
                </a:lnTo>
                <a:lnTo>
                  <a:pt x="1198562" y="1212850"/>
                </a:lnTo>
                <a:lnTo>
                  <a:pt x="1198562" y="1258887"/>
                </a:lnTo>
                <a:lnTo>
                  <a:pt x="1452561" y="1258887"/>
                </a:lnTo>
                <a:lnTo>
                  <a:pt x="1544636" y="1374774"/>
                </a:lnTo>
                <a:lnTo>
                  <a:pt x="427036" y="1374774"/>
                </a:lnTo>
                <a:lnTo>
                  <a:pt x="519111" y="1258887"/>
                </a:lnTo>
                <a:lnTo>
                  <a:pt x="761999" y="1258887"/>
                </a:lnTo>
                <a:lnTo>
                  <a:pt x="761999" y="1212850"/>
                </a:lnTo>
                <a:lnTo>
                  <a:pt x="761999" y="1143000"/>
                </a:lnTo>
                <a:lnTo>
                  <a:pt x="673281" y="1143000"/>
                </a:lnTo>
                <a:cubicBezTo>
                  <a:pt x="103772" y="1143000"/>
                  <a:pt x="103772" y="1143000"/>
                  <a:pt x="103772" y="1143000"/>
                </a:cubicBezTo>
                <a:cubicBezTo>
                  <a:pt x="46121" y="1143000"/>
                  <a:pt x="0" y="1085273"/>
                  <a:pt x="0" y="1027546"/>
                </a:cubicBezTo>
                <a:cubicBezTo>
                  <a:pt x="0" y="103909"/>
                  <a:pt x="0" y="103909"/>
                  <a:pt x="0" y="103909"/>
                </a:cubicBezTo>
                <a:cubicBezTo>
                  <a:pt x="0" y="46182"/>
                  <a:pt x="46121" y="0"/>
                  <a:pt x="1037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Pro" panose="020B0502040504020203" pitchFamily="34" charset="0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FD9E9863-6D07-4A39-AA14-BDEC2069FACE}"/>
              </a:ext>
            </a:extLst>
          </p:cNvPr>
          <p:cNvCxnSpPr>
            <a:cxnSpLocks/>
            <a:stCxn id="193" idx="0"/>
          </p:cNvCxnSpPr>
          <p:nvPr/>
        </p:nvCxnSpPr>
        <p:spPr>
          <a:xfrm rot="16200000" flipV="1">
            <a:off x="7220450" y="2418075"/>
            <a:ext cx="1573227" cy="68952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81C1B1D-BF4E-4624-B123-F041E9F4F9F0}"/>
              </a:ext>
            </a:extLst>
          </p:cNvPr>
          <p:cNvSpPr/>
          <p:nvPr/>
        </p:nvSpPr>
        <p:spPr bwMode="auto">
          <a:xfrm>
            <a:off x="7952088" y="2038351"/>
            <a:ext cx="240145" cy="21156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solidFill>
                  <a:srgbClr val="0D0D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ODT</a:t>
            </a: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E4735D6C-55EB-4E63-AAAC-3769BB10678F}"/>
              </a:ext>
            </a:extLst>
          </p:cNvPr>
          <p:cNvSpPr/>
          <p:nvPr/>
        </p:nvSpPr>
        <p:spPr bwMode="auto">
          <a:xfrm>
            <a:off x="7962512" y="1854235"/>
            <a:ext cx="160109" cy="160109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Pro" panose="020B0502040504020203" pitchFamily="34" charset="0"/>
              </a:rPr>
              <a:t>1</a:t>
            </a:r>
          </a:p>
        </p:txBody>
      </p:sp>
      <p:sp>
        <p:nvSpPr>
          <p:cNvPr id="207" name="Flowchart: Connector 206">
            <a:extLst>
              <a:ext uri="{FF2B5EF4-FFF2-40B4-BE49-F238E27FC236}">
                <a16:creationId xmlns:a16="http://schemas.microsoft.com/office/drawing/2014/main" id="{11A41132-E5A5-4E5A-BF17-D6FB675F95C9}"/>
              </a:ext>
            </a:extLst>
          </p:cNvPr>
          <p:cNvSpPr/>
          <p:nvPr/>
        </p:nvSpPr>
        <p:spPr bwMode="auto">
          <a:xfrm>
            <a:off x="6370691" y="3255705"/>
            <a:ext cx="375657" cy="394524"/>
          </a:xfrm>
          <a:prstGeom prst="flowChartConnector">
            <a:avLst/>
          </a:prstGeom>
          <a:solidFill>
            <a:srgbClr val="005E79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Freeform 23">
            <a:extLst>
              <a:ext uri="{FF2B5EF4-FFF2-40B4-BE49-F238E27FC236}">
                <a16:creationId xmlns:a16="http://schemas.microsoft.com/office/drawing/2014/main" id="{7D247000-C61F-44EB-9B48-D54B2F3EFD01}"/>
              </a:ext>
            </a:extLst>
          </p:cNvPr>
          <p:cNvSpPr>
            <a:spLocks noEditPoints="1"/>
          </p:cNvSpPr>
          <p:nvPr/>
        </p:nvSpPr>
        <p:spPr bwMode="auto">
          <a:xfrm>
            <a:off x="6476094" y="3325066"/>
            <a:ext cx="171947" cy="264579"/>
          </a:xfrm>
          <a:custGeom>
            <a:avLst/>
            <a:gdLst>
              <a:gd name="T0" fmla="*/ 621 w 736"/>
              <a:gd name="T1" fmla="*/ 43 h 1132"/>
              <a:gd name="T2" fmla="*/ 368 w 736"/>
              <a:gd name="T3" fmla="*/ 0 h 1132"/>
              <a:gd name="T4" fmla="*/ 114 w 736"/>
              <a:gd name="T5" fmla="*/ 43 h 1132"/>
              <a:gd name="T6" fmla="*/ 1 w 736"/>
              <a:gd name="T7" fmla="*/ 146 h 1132"/>
              <a:gd name="T8" fmla="*/ 0 w 736"/>
              <a:gd name="T9" fmla="*/ 146 h 1132"/>
              <a:gd name="T10" fmla="*/ 0 w 736"/>
              <a:gd name="T11" fmla="*/ 964 h 1132"/>
              <a:gd name="T12" fmla="*/ 0 w 736"/>
              <a:gd name="T13" fmla="*/ 964 h 1132"/>
              <a:gd name="T14" fmla="*/ 0 w 736"/>
              <a:gd name="T15" fmla="*/ 971 h 1132"/>
              <a:gd name="T16" fmla="*/ 114 w 736"/>
              <a:gd name="T17" fmla="*/ 1089 h 1132"/>
              <a:gd name="T18" fmla="*/ 368 w 736"/>
              <a:gd name="T19" fmla="*/ 1132 h 1132"/>
              <a:gd name="T20" fmla="*/ 621 w 736"/>
              <a:gd name="T21" fmla="*/ 1089 h 1132"/>
              <a:gd name="T22" fmla="*/ 736 w 736"/>
              <a:gd name="T23" fmla="*/ 971 h 1132"/>
              <a:gd name="T24" fmla="*/ 735 w 736"/>
              <a:gd name="T25" fmla="*/ 964 h 1132"/>
              <a:gd name="T26" fmla="*/ 736 w 736"/>
              <a:gd name="T27" fmla="*/ 964 h 1132"/>
              <a:gd name="T28" fmla="*/ 736 w 736"/>
              <a:gd name="T29" fmla="*/ 146 h 1132"/>
              <a:gd name="T30" fmla="*/ 734 w 736"/>
              <a:gd name="T31" fmla="*/ 146 h 1132"/>
              <a:gd name="T32" fmla="*/ 621 w 736"/>
              <a:gd name="T33" fmla="*/ 43 h 1132"/>
              <a:gd name="T34" fmla="*/ 696 w 736"/>
              <a:gd name="T35" fmla="*/ 507 h 1132"/>
              <a:gd name="T36" fmla="*/ 366 w 736"/>
              <a:gd name="T37" fmla="*/ 616 h 1132"/>
              <a:gd name="T38" fmla="*/ 40 w 736"/>
              <a:gd name="T39" fmla="*/ 514 h 1132"/>
              <a:gd name="T40" fmla="*/ 40 w 736"/>
              <a:gd name="T41" fmla="*/ 400 h 1132"/>
              <a:gd name="T42" fmla="*/ 366 w 736"/>
              <a:gd name="T43" fmla="*/ 487 h 1132"/>
              <a:gd name="T44" fmla="*/ 696 w 736"/>
              <a:gd name="T45" fmla="*/ 396 h 1132"/>
              <a:gd name="T46" fmla="*/ 696 w 736"/>
              <a:gd name="T47" fmla="*/ 507 h 1132"/>
              <a:gd name="T48" fmla="*/ 40 w 736"/>
              <a:gd name="T49" fmla="*/ 557 h 1132"/>
              <a:gd name="T50" fmla="*/ 366 w 736"/>
              <a:gd name="T51" fmla="*/ 644 h 1132"/>
              <a:gd name="T52" fmla="*/ 696 w 736"/>
              <a:gd name="T53" fmla="*/ 553 h 1132"/>
              <a:gd name="T54" fmla="*/ 696 w 736"/>
              <a:gd name="T55" fmla="*/ 666 h 1132"/>
              <a:gd name="T56" fmla="*/ 366 w 736"/>
              <a:gd name="T57" fmla="*/ 776 h 1132"/>
              <a:gd name="T58" fmla="*/ 40 w 736"/>
              <a:gd name="T59" fmla="*/ 674 h 1132"/>
              <a:gd name="T60" fmla="*/ 40 w 736"/>
              <a:gd name="T61" fmla="*/ 557 h 1132"/>
              <a:gd name="T62" fmla="*/ 696 w 736"/>
              <a:gd name="T63" fmla="*/ 350 h 1132"/>
              <a:gd name="T64" fmla="*/ 366 w 736"/>
              <a:gd name="T65" fmla="*/ 459 h 1132"/>
              <a:gd name="T66" fmla="*/ 40 w 736"/>
              <a:gd name="T67" fmla="*/ 357 h 1132"/>
              <a:gd name="T68" fmla="*/ 40 w 736"/>
              <a:gd name="T69" fmla="*/ 236 h 1132"/>
              <a:gd name="T70" fmla="*/ 114 w 736"/>
              <a:gd name="T71" fmla="*/ 279 h 1132"/>
              <a:gd name="T72" fmla="*/ 368 w 736"/>
              <a:gd name="T73" fmla="*/ 322 h 1132"/>
              <a:gd name="T74" fmla="*/ 621 w 736"/>
              <a:gd name="T75" fmla="*/ 279 h 1132"/>
              <a:gd name="T76" fmla="*/ 696 w 736"/>
              <a:gd name="T77" fmla="*/ 236 h 1132"/>
              <a:gd name="T78" fmla="*/ 696 w 736"/>
              <a:gd name="T79" fmla="*/ 350 h 1132"/>
              <a:gd name="T80" fmla="*/ 40 w 736"/>
              <a:gd name="T81" fmla="*/ 716 h 1132"/>
              <a:gd name="T82" fmla="*/ 366 w 736"/>
              <a:gd name="T83" fmla="*/ 804 h 1132"/>
              <a:gd name="T84" fmla="*/ 696 w 736"/>
              <a:gd name="T85" fmla="*/ 713 h 1132"/>
              <a:gd name="T86" fmla="*/ 696 w 736"/>
              <a:gd name="T87" fmla="*/ 826 h 1132"/>
              <a:gd name="T88" fmla="*/ 366 w 736"/>
              <a:gd name="T89" fmla="*/ 935 h 1132"/>
              <a:gd name="T90" fmla="*/ 40 w 736"/>
              <a:gd name="T91" fmla="*/ 834 h 1132"/>
              <a:gd name="T92" fmla="*/ 40 w 736"/>
              <a:gd name="T93" fmla="*/ 716 h 1132"/>
              <a:gd name="T94" fmla="*/ 368 w 736"/>
              <a:gd name="T95" fmla="*/ 40 h 1132"/>
              <a:gd name="T96" fmla="*/ 696 w 736"/>
              <a:gd name="T97" fmla="*/ 161 h 1132"/>
              <a:gd name="T98" fmla="*/ 368 w 736"/>
              <a:gd name="T99" fmla="*/ 282 h 1132"/>
              <a:gd name="T100" fmla="*/ 40 w 736"/>
              <a:gd name="T101" fmla="*/ 161 h 1132"/>
              <a:gd name="T102" fmla="*/ 368 w 736"/>
              <a:gd name="T103" fmla="*/ 40 h 1132"/>
              <a:gd name="T104" fmla="*/ 368 w 736"/>
              <a:gd name="T105" fmla="*/ 1092 h 1132"/>
              <a:gd name="T106" fmla="*/ 40 w 736"/>
              <a:gd name="T107" fmla="*/ 971 h 1132"/>
              <a:gd name="T108" fmla="*/ 42 w 736"/>
              <a:gd name="T109" fmla="*/ 959 h 1132"/>
              <a:gd name="T110" fmla="*/ 40 w 736"/>
              <a:gd name="T111" fmla="*/ 959 h 1132"/>
              <a:gd name="T112" fmla="*/ 40 w 736"/>
              <a:gd name="T113" fmla="*/ 876 h 1132"/>
              <a:gd name="T114" fmla="*/ 366 w 736"/>
              <a:gd name="T115" fmla="*/ 963 h 1132"/>
              <a:gd name="T116" fmla="*/ 696 w 736"/>
              <a:gd name="T117" fmla="*/ 872 h 1132"/>
              <a:gd name="T118" fmla="*/ 696 w 736"/>
              <a:gd name="T119" fmla="*/ 958 h 1132"/>
              <a:gd name="T120" fmla="*/ 693 w 736"/>
              <a:gd name="T121" fmla="*/ 958 h 1132"/>
              <a:gd name="T122" fmla="*/ 696 w 736"/>
              <a:gd name="T123" fmla="*/ 971 h 1132"/>
              <a:gd name="T124" fmla="*/ 368 w 736"/>
              <a:gd name="T125" fmla="*/ 1092 h 1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36" h="1132">
                <a:moveTo>
                  <a:pt x="621" y="43"/>
                </a:moveTo>
                <a:cubicBezTo>
                  <a:pt x="553" y="16"/>
                  <a:pt x="463" y="0"/>
                  <a:pt x="368" y="0"/>
                </a:cubicBezTo>
                <a:cubicBezTo>
                  <a:pt x="272" y="0"/>
                  <a:pt x="182" y="16"/>
                  <a:pt x="114" y="43"/>
                </a:cubicBezTo>
                <a:cubicBezTo>
                  <a:pt x="48" y="70"/>
                  <a:pt x="9" y="106"/>
                  <a:pt x="1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964"/>
                  <a:pt x="0" y="964"/>
                  <a:pt x="0" y="964"/>
                </a:cubicBezTo>
                <a:cubicBezTo>
                  <a:pt x="0" y="964"/>
                  <a:pt x="0" y="964"/>
                  <a:pt x="0" y="964"/>
                </a:cubicBezTo>
                <a:cubicBezTo>
                  <a:pt x="0" y="966"/>
                  <a:pt x="0" y="969"/>
                  <a:pt x="0" y="971"/>
                </a:cubicBezTo>
                <a:cubicBezTo>
                  <a:pt x="0" y="1018"/>
                  <a:pt x="40" y="1060"/>
                  <a:pt x="114" y="1089"/>
                </a:cubicBezTo>
                <a:cubicBezTo>
                  <a:pt x="182" y="1117"/>
                  <a:pt x="272" y="1132"/>
                  <a:pt x="368" y="1132"/>
                </a:cubicBezTo>
                <a:cubicBezTo>
                  <a:pt x="463" y="1132"/>
                  <a:pt x="553" y="1117"/>
                  <a:pt x="621" y="1089"/>
                </a:cubicBezTo>
                <a:cubicBezTo>
                  <a:pt x="695" y="1060"/>
                  <a:pt x="736" y="1018"/>
                  <a:pt x="736" y="971"/>
                </a:cubicBezTo>
                <a:cubicBezTo>
                  <a:pt x="736" y="969"/>
                  <a:pt x="735" y="966"/>
                  <a:pt x="735" y="964"/>
                </a:cubicBezTo>
                <a:cubicBezTo>
                  <a:pt x="736" y="964"/>
                  <a:pt x="736" y="964"/>
                  <a:pt x="736" y="964"/>
                </a:cubicBezTo>
                <a:cubicBezTo>
                  <a:pt x="736" y="146"/>
                  <a:pt x="736" y="146"/>
                  <a:pt x="736" y="146"/>
                </a:cubicBezTo>
                <a:cubicBezTo>
                  <a:pt x="734" y="146"/>
                  <a:pt x="734" y="146"/>
                  <a:pt x="734" y="146"/>
                </a:cubicBezTo>
                <a:cubicBezTo>
                  <a:pt x="726" y="106"/>
                  <a:pt x="687" y="70"/>
                  <a:pt x="621" y="43"/>
                </a:cubicBezTo>
                <a:close/>
                <a:moveTo>
                  <a:pt x="696" y="507"/>
                </a:moveTo>
                <a:cubicBezTo>
                  <a:pt x="671" y="563"/>
                  <a:pt x="545" y="616"/>
                  <a:pt x="366" y="616"/>
                </a:cubicBezTo>
                <a:cubicBezTo>
                  <a:pt x="195" y="616"/>
                  <a:pt x="72" y="567"/>
                  <a:pt x="40" y="514"/>
                </a:cubicBezTo>
                <a:cubicBezTo>
                  <a:pt x="40" y="400"/>
                  <a:pt x="40" y="400"/>
                  <a:pt x="40" y="400"/>
                </a:cubicBezTo>
                <a:cubicBezTo>
                  <a:pt x="98" y="452"/>
                  <a:pt x="221" y="487"/>
                  <a:pt x="366" y="487"/>
                </a:cubicBezTo>
                <a:cubicBezTo>
                  <a:pt x="514" y="487"/>
                  <a:pt x="639" y="450"/>
                  <a:pt x="696" y="396"/>
                </a:cubicBezTo>
                <a:lnTo>
                  <a:pt x="696" y="507"/>
                </a:lnTo>
                <a:close/>
                <a:moveTo>
                  <a:pt x="40" y="557"/>
                </a:moveTo>
                <a:cubicBezTo>
                  <a:pt x="98" y="609"/>
                  <a:pt x="221" y="644"/>
                  <a:pt x="366" y="644"/>
                </a:cubicBezTo>
                <a:cubicBezTo>
                  <a:pt x="514" y="644"/>
                  <a:pt x="639" y="607"/>
                  <a:pt x="696" y="553"/>
                </a:cubicBezTo>
                <a:cubicBezTo>
                  <a:pt x="696" y="666"/>
                  <a:pt x="696" y="666"/>
                  <a:pt x="696" y="666"/>
                </a:cubicBezTo>
                <a:cubicBezTo>
                  <a:pt x="671" y="722"/>
                  <a:pt x="545" y="776"/>
                  <a:pt x="366" y="776"/>
                </a:cubicBezTo>
                <a:cubicBezTo>
                  <a:pt x="195" y="776"/>
                  <a:pt x="72" y="727"/>
                  <a:pt x="40" y="674"/>
                </a:cubicBezTo>
                <a:lnTo>
                  <a:pt x="40" y="557"/>
                </a:lnTo>
                <a:close/>
                <a:moveTo>
                  <a:pt x="696" y="350"/>
                </a:moveTo>
                <a:cubicBezTo>
                  <a:pt x="671" y="405"/>
                  <a:pt x="545" y="459"/>
                  <a:pt x="366" y="459"/>
                </a:cubicBezTo>
                <a:cubicBezTo>
                  <a:pt x="195" y="459"/>
                  <a:pt x="72" y="410"/>
                  <a:pt x="40" y="357"/>
                </a:cubicBezTo>
                <a:cubicBezTo>
                  <a:pt x="40" y="236"/>
                  <a:pt x="40" y="236"/>
                  <a:pt x="40" y="236"/>
                </a:cubicBezTo>
                <a:cubicBezTo>
                  <a:pt x="58" y="252"/>
                  <a:pt x="83" y="267"/>
                  <a:pt x="114" y="279"/>
                </a:cubicBezTo>
                <a:cubicBezTo>
                  <a:pt x="182" y="307"/>
                  <a:pt x="272" y="322"/>
                  <a:pt x="368" y="322"/>
                </a:cubicBezTo>
                <a:cubicBezTo>
                  <a:pt x="463" y="322"/>
                  <a:pt x="553" y="307"/>
                  <a:pt x="621" y="279"/>
                </a:cubicBezTo>
                <a:cubicBezTo>
                  <a:pt x="652" y="267"/>
                  <a:pt x="677" y="252"/>
                  <a:pt x="696" y="236"/>
                </a:cubicBezTo>
                <a:lnTo>
                  <a:pt x="696" y="350"/>
                </a:lnTo>
                <a:close/>
                <a:moveTo>
                  <a:pt x="40" y="716"/>
                </a:moveTo>
                <a:cubicBezTo>
                  <a:pt x="98" y="769"/>
                  <a:pt x="221" y="804"/>
                  <a:pt x="366" y="804"/>
                </a:cubicBezTo>
                <a:cubicBezTo>
                  <a:pt x="514" y="804"/>
                  <a:pt x="639" y="767"/>
                  <a:pt x="696" y="713"/>
                </a:cubicBezTo>
                <a:cubicBezTo>
                  <a:pt x="696" y="826"/>
                  <a:pt x="696" y="826"/>
                  <a:pt x="696" y="826"/>
                </a:cubicBezTo>
                <a:cubicBezTo>
                  <a:pt x="671" y="882"/>
                  <a:pt x="545" y="935"/>
                  <a:pt x="366" y="935"/>
                </a:cubicBezTo>
                <a:cubicBezTo>
                  <a:pt x="195" y="935"/>
                  <a:pt x="72" y="887"/>
                  <a:pt x="40" y="834"/>
                </a:cubicBezTo>
                <a:lnTo>
                  <a:pt x="40" y="716"/>
                </a:lnTo>
                <a:close/>
                <a:moveTo>
                  <a:pt x="368" y="40"/>
                </a:moveTo>
                <a:cubicBezTo>
                  <a:pt x="561" y="40"/>
                  <a:pt x="696" y="104"/>
                  <a:pt x="696" y="161"/>
                </a:cubicBezTo>
                <a:cubicBezTo>
                  <a:pt x="696" y="218"/>
                  <a:pt x="561" y="282"/>
                  <a:pt x="368" y="282"/>
                </a:cubicBezTo>
                <a:cubicBezTo>
                  <a:pt x="174" y="282"/>
                  <a:pt x="40" y="218"/>
                  <a:pt x="40" y="161"/>
                </a:cubicBezTo>
                <a:cubicBezTo>
                  <a:pt x="40" y="104"/>
                  <a:pt x="174" y="40"/>
                  <a:pt x="368" y="40"/>
                </a:cubicBezTo>
                <a:close/>
                <a:moveTo>
                  <a:pt x="368" y="1092"/>
                </a:moveTo>
                <a:cubicBezTo>
                  <a:pt x="174" y="1092"/>
                  <a:pt x="40" y="1028"/>
                  <a:pt x="40" y="971"/>
                </a:cubicBezTo>
                <a:cubicBezTo>
                  <a:pt x="40" y="967"/>
                  <a:pt x="41" y="963"/>
                  <a:pt x="42" y="959"/>
                </a:cubicBezTo>
                <a:cubicBezTo>
                  <a:pt x="41" y="959"/>
                  <a:pt x="41" y="959"/>
                  <a:pt x="40" y="959"/>
                </a:cubicBezTo>
                <a:cubicBezTo>
                  <a:pt x="40" y="876"/>
                  <a:pt x="40" y="876"/>
                  <a:pt x="40" y="876"/>
                </a:cubicBezTo>
                <a:cubicBezTo>
                  <a:pt x="98" y="928"/>
                  <a:pt x="221" y="963"/>
                  <a:pt x="366" y="963"/>
                </a:cubicBezTo>
                <a:cubicBezTo>
                  <a:pt x="514" y="963"/>
                  <a:pt x="639" y="926"/>
                  <a:pt x="696" y="872"/>
                </a:cubicBezTo>
                <a:cubicBezTo>
                  <a:pt x="696" y="958"/>
                  <a:pt x="696" y="958"/>
                  <a:pt x="696" y="958"/>
                </a:cubicBezTo>
                <a:cubicBezTo>
                  <a:pt x="695" y="958"/>
                  <a:pt x="694" y="958"/>
                  <a:pt x="693" y="958"/>
                </a:cubicBezTo>
                <a:cubicBezTo>
                  <a:pt x="695" y="962"/>
                  <a:pt x="696" y="967"/>
                  <a:pt x="696" y="971"/>
                </a:cubicBezTo>
                <a:cubicBezTo>
                  <a:pt x="696" y="1028"/>
                  <a:pt x="561" y="1092"/>
                  <a:pt x="368" y="10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 dirty="0">
              <a:solidFill>
                <a:srgbClr val="1A1A1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99705688-2032-44D1-B5DF-10E6C46AF6C2}"/>
              </a:ext>
            </a:extLst>
          </p:cNvPr>
          <p:cNvSpPr/>
          <p:nvPr/>
        </p:nvSpPr>
        <p:spPr bwMode="auto">
          <a:xfrm>
            <a:off x="6244283" y="3727398"/>
            <a:ext cx="623618" cy="2115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solidFill>
                  <a:srgbClr val="1A1A1A"/>
                </a:solidFill>
                <a:latin typeface="Segoe Pro" panose="020B0502040504020203" pitchFamily="34" charset="0"/>
                <a:cs typeface="Segoe UI" panose="020B0502040204020203" pitchFamily="34" charset="0"/>
              </a:rPr>
              <a:t>File Distribution Servers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3F1A871E-2942-4509-8F29-3073DB5AE653}"/>
              </a:ext>
            </a:extLst>
          </p:cNvPr>
          <p:cNvSpPr/>
          <p:nvPr/>
        </p:nvSpPr>
        <p:spPr bwMode="auto">
          <a:xfrm>
            <a:off x="6719145" y="3024475"/>
            <a:ext cx="363381" cy="1049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solidFill>
                  <a:srgbClr val="0D0D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DFS 1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471065B-5AC4-4C6D-8D6C-376427723264}"/>
              </a:ext>
            </a:extLst>
          </p:cNvPr>
          <p:cNvSpPr/>
          <p:nvPr/>
        </p:nvSpPr>
        <p:spPr bwMode="auto">
          <a:xfrm>
            <a:off x="6720631" y="3160994"/>
            <a:ext cx="348158" cy="1049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solidFill>
                  <a:srgbClr val="0D0D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DFS 2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3B91E392-8661-4917-8F60-F1BBA8D65124}"/>
              </a:ext>
            </a:extLst>
          </p:cNvPr>
          <p:cNvSpPr/>
          <p:nvPr/>
        </p:nvSpPr>
        <p:spPr bwMode="auto">
          <a:xfrm>
            <a:off x="6720638" y="3297513"/>
            <a:ext cx="348158" cy="10498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solidFill>
                  <a:srgbClr val="0D0D0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DFS 3</a:t>
            </a:r>
          </a:p>
        </p:txBody>
      </p:sp>
      <p:sp>
        <p:nvSpPr>
          <p:cNvPr id="221" name="Flowchart: Connector 220">
            <a:extLst>
              <a:ext uri="{FF2B5EF4-FFF2-40B4-BE49-F238E27FC236}">
                <a16:creationId xmlns:a16="http://schemas.microsoft.com/office/drawing/2014/main" id="{F9AE1347-B6AB-43C3-AF1E-639D157D0E71}"/>
              </a:ext>
            </a:extLst>
          </p:cNvPr>
          <p:cNvSpPr/>
          <p:nvPr/>
        </p:nvSpPr>
        <p:spPr bwMode="auto">
          <a:xfrm>
            <a:off x="5327664" y="3284808"/>
            <a:ext cx="347422" cy="364871"/>
          </a:xfrm>
          <a:prstGeom prst="flowChartConnector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Pro" panose="020B0502040504020203" pitchFamily="34" charset="0"/>
            </a:endParaRPr>
          </a:p>
        </p:txBody>
      </p:sp>
      <p:sp>
        <p:nvSpPr>
          <p:cNvPr id="222" name="Freeform 18">
            <a:extLst>
              <a:ext uri="{FF2B5EF4-FFF2-40B4-BE49-F238E27FC236}">
                <a16:creationId xmlns:a16="http://schemas.microsoft.com/office/drawing/2014/main" id="{E25C879C-CC34-4DC2-8BC4-01DF1044B4DC}"/>
              </a:ext>
            </a:extLst>
          </p:cNvPr>
          <p:cNvSpPr>
            <a:spLocks noChangeAspect="1"/>
          </p:cNvSpPr>
          <p:nvPr/>
        </p:nvSpPr>
        <p:spPr bwMode="black">
          <a:xfrm>
            <a:off x="5356476" y="3445975"/>
            <a:ext cx="109510" cy="86183"/>
          </a:xfrm>
          <a:custGeom>
            <a:avLst/>
            <a:gdLst>
              <a:gd name="connsiteX0" fmla="*/ 427036 w 1971675"/>
              <a:gd name="connsiteY0" fmla="*/ 1374775 h 1409700"/>
              <a:gd name="connsiteX1" fmla="*/ 1544636 w 1971675"/>
              <a:gd name="connsiteY1" fmla="*/ 1374775 h 1409700"/>
              <a:gd name="connsiteX2" fmla="*/ 1544636 w 1971675"/>
              <a:gd name="connsiteY2" fmla="*/ 1409700 h 1409700"/>
              <a:gd name="connsiteX3" fmla="*/ 427036 w 1971675"/>
              <a:gd name="connsiteY3" fmla="*/ 1409700 h 1409700"/>
              <a:gd name="connsiteX4" fmla="*/ 104775 w 1971675"/>
              <a:gd name="connsiteY4" fmla="*/ 104775 h 1409700"/>
              <a:gd name="connsiteX5" fmla="*/ 104775 w 1971675"/>
              <a:gd name="connsiteY5" fmla="*/ 1028700 h 1409700"/>
              <a:gd name="connsiteX6" fmla="*/ 761999 w 1971675"/>
              <a:gd name="connsiteY6" fmla="*/ 1028700 h 1409700"/>
              <a:gd name="connsiteX7" fmla="*/ 1198562 w 1971675"/>
              <a:gd name="connsiteY7" fmla="*/ 1028700 h 1409700"/>
              <a:gd name="connsiteX8" fmla="*/ 1879600 w 1971675"/>
              <a:gd name="connsiteY8" fmla="*/ 1028700 h 1409700"/>
              <a:gd name="connsiteX9" fmla="*/ 1879600 w 1971675"/>
              <a:gd name="connsiteY9" fmla="*/ 104775 h 1409700"/>
              <a:gd name="connsiteX10" fmla="*/ 985837 w 1971675"/>
              <a:gd name="connsiteY10" fmla="*/ 23812 h 1409700"/>
              <a:gd name="connsiteX11" fmla="*/ 957262 w 1971675"/>
              <a:gd name="connsiteY11" fmla="*/ 46831 h 1409700"/>
              <a:gd name="connsiteX12" fmla="*/ 985837 w 1971675"/>
              <a:gd name="connsiteY12" fmla="*/ 69850 h 1409700"/>
              <a:gd name="connsiteX13" fmla="*/ 1014412 w 1971675"/>
              <a:gd name="connsiteY13" fmla="*/ 46831 h 1409700"/>
              <a:gd name="connsiteX14" fmla="*/ 985837 w 1971675"/>
              <a:gd name="connsiteY14" fmla="*/ 23812 h 1409700"/>
              <a:gd name="connsiteX15" fmla="*/ 103772 w 1971675"/>
              <a:gd name="connsiteY15" fmla="*/ 0 h 1409700"/>
              <a:gd name="connsiteX16" fmla="*/ 1856372 w 1971675"/>
              <a:gd name="connsiteY16" fmla="*/ 0 h 1409700"/>
              <a:gd name="connsiteX17" fmla="*/ 1971675 w 1971675"/>
              <a:gd name="connsiteY17" fmla="*/ 103909 h 1409700"/>
              <a:gd name="connsiteX18" fmla="*/ 1971675 w 1971675"/>
              <a:gd name="connsiteY18" fmla="*/ 1027546 h 1409700"/>
              <a:gd name="connsiteX19" fmla="*/ 1856372 w 1971675"/>
              <a:gd name="connsiteY19" fmla="*/ 1143000 h 1409700"/>
              <a:gd name="connsiteX20" fmla="*/ 1277877 w 1971675"/>
              <a:gd name="connsiteY20" fmla="*/ 1143000 h 1409700"/>
              <a:gd name="connsiteX21" fmla="*/ 1198562 w 1971675"/>
              <a:gd name="connsiteY21" fmla="*/ 1143000 h 1409700"/>
              <a:gd name="connsiteX22" fmla="*/ 1198562 w 1971675"/>
              <a:gd name="connsiteY22" fmla="*/ 1212850 h 1409700"/>
              <a:gd name="connsiteX23" fmla="*/ 1198562 w 1971675"/>
              <a:gd name="connsiteY23" fmla="*/ 1258887 h 1409700"/>
              <a:gd name="connsiteX24" fmla="*/ 1452561 w 1971675"/>
              <a:gd name="connsiteY24" fmla="*/ 1258887 h 1409700"/>
              <a:gd name="connsiteX25" fmla="*/ 1544636 w 1971675"/>
              <a:gd name="connsiteY25" fmla="*/ 1374774 h 1409700"/>
              <a:gd name="connsiteX26" fmla="*/ 427036 w 1971675"/>
              <a:gd name="connsiteY26" fmla="*/ 1374774 h 1409700"/>
              <a:gd name="connsiteX27" fmla="*/ 519111 w 1971675"/>
              <a:gd name="connsiteY27" fmla="*/ 1258887 h 1409700"/>
              <a:gd name="connsiteX28" fmla="*/ 761999 w 1971675"/>
              <a:gd name="connsiteY28" fmla="*/ 1258887 h 1409700"/>
              <a:gd name="connsiteX29" fmla="*/ 761999 w 1971675"/>
              <a:gd name="connsiteY29" fmla="*/ 1212850 h 1409700"/>
              <a:gd name="connsiteX30" fmla="*/ 761999 w 1971675"/>
              <a:gd name="connsiteY30" fmla="*/ 1143000 h 1409700"/>
              <a:gd name="connsiteX31" fmla="*/ 673281 w 1971675"/>
              <a:gd name="connsiteY31" fmla="*/ 1143000 h 1409700"/>
              <a:gd name="connsiteX32" fmla="*/ 103772 w 1971675"/>
              <a:gd name="connsiteY32" fmla="*/ 1143000 h 1409700"/>
              <a:gd name="connsiteX33" fmla="*/ 0 w 1971675"/>
              <a:gd name="connsiteY33" fmla="*/ 1027546 h 1409700"/>
              <a:gd name="connsiteX34" fmla="*/ 0 w 1971675"/>
              <a:gd name="connsiteY34" fmla="*/ 103909 h 1409700"/>
              <a:gd name="connsiteX35" fmla="*/ 103772 w 1971675"/>
              <a:gd name="connsiteY35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71675" h="1409700">
                <a:moveTo>
                  <a:pt x="427036" y="1374775"/>
                </a:moveTo>
                <a:lnTo>
                  <a:pt x="1544636" y="1374775"/>
                </a:lnTo>
                <a:lnTo>
                  <a:pt x="1544636" y="1409700"/>
                </a:lnTo>
                <a:lnTo>
                  <a:pt x="427036" y="1409700"/>
                </a:lnTo>
                <a:close/>
                <a:moveTo>
                  <a:pt x="104775" y="104775"/>
                </a:moveTo>
                <a:lnTo>
                  <a:pt x="104775" y="1028700"/>
                </a:lnTo>
                <a:lnTo>
                  <a:pt x="761999" y="1028700"/>
                </a:lnTo>
                <a:lnTo>
                  <a:pt x="1198562" y="1028700"/>
                </a:lnTo>
                <a:lnTo>
                  <a:pt x="1879600" y="1028700"/>
                </a:lnTo>
                <a:lnTo>
                  <a:pt x="1879600" y="104775"/>
                </a:lnTo>
                <a:close/>
                <a:moveTo>
                  <a:pt x="985837" y="23812"/>
                </a:moveTo>
                <a:cubicBezTo>
                  <a:pt x="970055" y="23812"/>
                  <a:pt x="957262" y="34118"/>
                  <a:pt x="957262" y="46831"/>
                </a:cubicBezTo>
                <a:cubicBezTo>
                  <a:pt x="957262" y="59544"/>
                  <a:pt x="970055" y="69850"/>
                  <a:pt x="985837" y="69850"/>
                </a:cubicBezTo>
                <a:cubicBezTo>
                  <a:pt x="1001619" y="69850"/>
                  <a:pt x="1014412" y="59544"/>
                  <a:pt x="1014412" y="46831"/>
                </a:cubicBezTo>
                <a:cubicBezTo>
                  <a:pt x="1014412" y="34118"/>
                  <a:pt x="1001619" y="23812"/>
                  <a:pt x="985837" y="23812"/>
                </a:cubicBezTo>
                <a:close/>
                <a:moveTo>
                  <a:pt x="103772" y="0"/>
                </a:moveTo>
                <a:cubicBezTo>
                  <a:pt x="1856372" y="0"/>
                  <a:pt x="1856372" y="0"/>
                  <a:pt x="1856372" y="0"/>
                </a:cubicBezTo>
                <a:cubicBezTo>
                  <a:pt x="1925554" y="0"/>
                  <a:pt x="1971675" y="46182"/>
                  <a:pt x="1971675" y="103909"/>
                </a:cubicBezTo>
                <a:lnTo>
                  <a:pt x="1971675" y="1027546"/>
                </a:lnTo>
                <a:cubicBezTo>
                  <a:pt x="1971675" y="1085273"/>
                  <a:pt x="1925554" y="1143000"/>
                  <a:pt x="1856372" y="1143000"/>
                </a:cubicBezTo>
                <a:cubicBezTo>
                  <a:pt x="1637297" y="1143000"/>
                  <a:pt x="1445606" y="1143000"/>
                  <a:pt x="1277877" y="1143000"/>
                </a:cubicBezTo>
                <a:lnTo>
                  <a:pt x="1198562" y="1143000"/>
                </a:lnTo>
                <a:lnTo>
                  <a:pt x="1198562" y="1212850"/>
                </a:lnTo>
                <a:lnTo>
                  <a:pt x="1198562" y="1258887"/>
                </a:lnTo>
                <a:lnTo>
                  <a:pt x="1452561" y="1258887"/>
                </a:lnTo>
                <a:lnTo>
                  <a:pt x="1544636" y="1374774"/>
                </a:lnTo>
                <a:lnTo>
                  <a:pt x="427036" y="1374774"/>
                </a:lnTo>
                <a:lnTo>
                  <a:pt x="519111" y="1258887"/>
                </a:lnTo>
                <a:lnTo>
                  <a:pt x="761999" y="1258887"/>
                </a:lnTo>
                <a:lnTo>
                  <a:pt x="761999" y="1212850"/>
                </a:lnTo>
                <a:lnTo>
                  <a:pt x="761999" y="1143000"/>
                </a:lnTo>
                <a:lnTo>
                  <a:pt x="673281" y="1143000"/>
                </a:lnTo>
                <a:cubicBezTo>
                  <a:pt x="103772" y="1143000"/>
                  <a:pt x="103772" y="1143000"/>
                  <a:pt x="103772" y="1143000"/>
                </a:cubicBezTo>
                <a:cubicBezTo>
                  <a:pt x="46121" y="1143000"/>
                  <a:pt x="0" y="1085273"/>
                  <a:pt x="0" y="1027546"/>
                </a:cubicBezTo>
                <a:cubicBezTo>
                  <a:pt x="0" y="103909"/>
                  <a:pt x="0" y="103909"/>
                  <a:pt x="0" y="103909"/>
                </a:cubicBezTo>
                <a:cubicBezTo>
                  <a:pt x="0" y="46182"/>
                  <a:pt x="46121" y="0"/>
                  <a:pt x="1037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Pro" panose="020B05020405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3" name="Freeform 18">
            <a:extLst>
              <a:ext uri="{FF2B5EF4-FFF2-40B4-BE49-F238E27FC236}">
                <a16:creationId xmlns:a16="http://schemas.microsoft.com/office/drawing/2014/main" id="{2359032A-5561-46F3-B71E-937DFD8827E1}"/>
              </a:ext>
            </a:extLst>
          </p:cNvPr>
          <p:cNvSpPr>
            <a:spLocks noChangeAspect="1"/>
          </p:cNvSpPr>
          <p:nvPr/>
        </p:nvSpPr>
        <p:spPr bwMode="black">
          <a:xfrm>
            <a:off x="5443824" y="3348708"/>
            <a:ext cx="92754" cy="72997"/>
          </a:xfrm>
          <a:custGeom>
            <a:avLst/>
            <a:gdLst>
              <a:gd name="connsiteX0" fmla="*/ 427036 w 1971675"/>
              <a:gd name="connsiteY0" fmla="*/ 1374775 h 1409700"/>
              <a:gd name="connsiteX1" fmla="*/ 1544636 w 1971675"/>
              <a:gd name="connsiteY1" fmla="*/ 1374775 h 1409700"/>
              <a:gd name="connsiteX2" fmla="*/ 1544636 w 1971675"/>
              <a:gd name="connsiteY2" fmla="*/ 1409700 h 1409700"/>
              <a:gd name="connsiteX3" fmla="*/ 427036 w 1971675"/>
              <a:gd name="connsiteY3" fmla="*/ 1409700 h 1409700"/>
              <a:gd name="connsiteX4" fmla="*/ 104775 w 1971675"/>
              <a:gd name="connsiteY4" fmla="*/ 104775 h 1409700"/>
              <a:gd name="connsiteX5" fmla="*/ 104775 w 1971675"/>
              <a:gd name="connsiteY5" fmla="*/ 1028700 h 1409700"/>
              <a:gd name="connsiteX6" fmla="*/ 761999 w 1971675"/>
              <a:gd name="connsiteY6" fmla="*/ 1028700 h 1409700"/>
              <a:gd name="connsiteX7" fmla="*/ 1198562 w 1971675"/>
              <a:gd name="connsiteY7" fmla="*/ 1028700 h 1409700"/>
              <a:gd name="connsiteX8" fmla="*/ 1879600 w 1971675"/>
              <a:gd name="connsiteY8" fmla="*/ 1028700 h 1409700"/>
              <a:gd name="connsiteX9" fmla="*/ 1879600 w 1971675"/>
              <a:gd name="connsiteY9" fmla="*/ 104775 h 1409700"/>
              <a:gd name="connsiteX10" fmla="*/ 985837 w 1971675"/>
              <a:gd name="connsiteY10" fmla="*/ 23812 h 1409700"/>
              <a:gd name="connsiteX11" fmla="*/ 957262 w 1971675"/>
              <a:gd name="connsiteY11" fmla="*/ 46831 h 1409700"/>
              <a:gd name="connsiteX12" fmla="*/ 985837 w 1971675"/>
              <a:gd name="connsiteY12" fmla="*/ 69850 h 1409700"/>
              <a:gd name="connsiteX13" fmla="*/ 1014412 w 1971675"/>
              <a:gd name="connsiteY13" fmla="*/ 46831 h 1409700"/>
              <a:gd name="connsiteX14" fmla="*/ 985837 w 1971675"/>
              <a:gd name="connsiteY14" fmla="*/ 23812 h 1409700"/>
              <a:gd name="connsiteX15" fmla="*/ 103772 w 1971675"/>
              <a:gd name="connsiteY15" fmla="*/ 0 h 1409700"/>
              <a:gd name="connsiteX16" fmla="*/ 1856372 w 1971675"/>
              <a:gd name="connsiteY16" fmla="*/ 0 h 1409700"/>
              <a:gd name="connsiteX17" fmla="*/ 1971675 w 1971675"/>
              <a:gd name="connsiteY17" fmla="*/ 103909 h 1409700"/>
              <a:gd name="connsiteX18" fmla="*/ 1971675 w 1971675"/>
              <a:gd name="connsiteY18" fmla="*/ 1027546 h 1409700"/>
              <a:gd name="connsiteX19" fmla="*/ 1856372 w 1971675"/>
              <a:gd name="connsiteY19" fmla="*/ 1143000 h 1409700"/>
              <a:gd name="connsiteX20" fmla="*/ 1277877 w 1971675"/>
              <a:gd name="connsiteY20" fmla="*/ 1143000 h 1409700"/>
              <a:gd name="connsiteX21" fmla="*/ 1198562 w 1971675"/>
              <a:gd name="connsiteY21" fmla="*/ 1143000 h 1409700"/>
              <a:gd name="connsiteX22" fmla="*/ 1198562 w 1971675"/>
              <a:gd name="connsiteY22" fmla="*/ 1212850 h 1409700"/>
              <a:gd name="connsiteX23" fmla="*/ 1198562 w 1971675"/>
              <a:gd name="connsiteY23" fmla="*/ 1258887 h 1409700"/>
              <a:gd name="connsiteX24" fmla="*/ 1452561 w 1971675"/>
              <a:gd name="connsiteY24" fmla="*/ 1258887 h 1409700"/>
              <a:gd name="connsiteX25" fmla="*/ 1544636 w 1971675"/>
              <a:gd name="connsiteY25" fmla="*/ 1374774 h 1409700"/>
              <a:gd name="connsiteX26" fmla="*/ 427036 w 1971675"/>
              <a:gd name="connsiteY26" fmla="*/ 1374774 h 1409700"/>
              <a:gd name="connsiteX27" fmla="*/ 519111 w 1971675"/>
              <a:gd name="connsiteY27" fmla="*/ 1258887 h 1409700"/>
              <a:gd name="connsiteX28" fmla="*/ 761999 w 1971675"/>
              <a:gd name="connsiteY28" fmla="*/ 1258887 h 1409700"/>
              <a:gd name="connsiteX29" fmla="*/ 761999 w 1971675"/>
              <a:gd name="connsiteY29" fmla="*/ 1212850 h 1409700"/>
              <a:gd name="connsiteX30" fmla="*/ 761999 w 1971675"/>
              <a:gd name="connsiteY30" fmla="*/ 1143000 h 1409700"/>
              <a:gd name="connsiteX31" fmla="*/ 673281 w 1971675"/>
              <a:gd name="connsiteY31" fmla="*/ 1143000 h 1409700"/>
              <a:gd name="connsiteX32" fmla="*/ 103772 w 1971675"/>
              <a:gd name="connsiteY32" fmla="*/ 1143000 h 1409700"/>
              <a:gd name="connsiteX33" fmla="*/ 0 w 1971675"/>
              <a:gd name="connsiteY33" fmla="*/ 1027546 h 1409700"/>
              <a:gd name="connsiteX34" fmla="*/ 0 w 1971675"/>
              <a:gd name="connsiteY34" fmla="*/ 103909 h 1409700"/>
              <a:gd name="connsiteX35" fmla="*/ 103772 w 1971675"/>
              <a:gd name="connsiteY35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71675" h="1409700">
                <a:moveTo>
                  <a:pt x="427036" y="1374775"/>
                </a:moveTo>
                <a:lnTo>
                  <a:pt x="1544636" y="1374775"/>
                </a:lnTo>
                <a:lnTo>
                  <a:pt x="1544636" y="1409700"/>
                </a:lnTo>
                <a:lnTo>
                  <a:pt x="427036" y="1409700"/>
                </a:lnTo>
                <a:close/>
                <a:moveTo>
                  <a:pt x="104775" y="104775"/>
                </a:moveTo>
                <a:lnTo>
                  <a:pt x="104775" y="1028700"/>
                </a:lnTo>
                <a:lnTo>
                  <a:pt x="761999" y="1028700"/>
                </a:lnTo>
                <a:lnTo>
                  <a:pt x="1198562" y="1028700"/>
                </a:lnTo>
                <a:lnTo>
                  <a:pt x="1879600" y="1028700"/>
                </a:lnTo>
                <a:lnTo>
                  <a:pt x="1879600" y="104775"/>
                </a:lnTo>
                <a:close/>
                <a:moveTo>
                  <a:pt x="985837" y="23812"/>
                </a:moveTo>
                <a:cubicBezTo>
                  <a:pt x="970055" y="23812"/>
                  <a:pt x="957262" y="34118"/>
                  <a:pt x="957262" y="46831"/>
                </a:cubicBezTo>
                <a:cubicBezTo>
                  <a:pt x="957262" y="59544"/>
                  <a:pt x="970055" y="69850"/>
                  <a:pt x="985837" y="69850"/>
                </a:cubicBezTo>
                <a:cubicBezTo>
                  <a:pt x="1001619" y="69850"/>
                  <a:pt x="1014412" y="59544"/>
                  <a:pt x="1014412" y="46831"/>
                </a:cubicBezTo>
                <a:cubicBezTo>
                  <a:pt x="1014412" y="34118"/>
                  <a:pt x="1001619" y="23812"/>
                  <a:pt x="985837" y="23812"/>
                </a:cubicBezTo>
                <a:close/>
                <a:moveTo>
                  <a:pt x="103772" y="0"/>
                </a:moveTo>
                <a:cubicBezTo>
                  <a:pt x="1856372" y="0"/>
                  <a:pt x="1856372" y="0"/>
                  <a:pt x="1856372" y="0"/>
                </a:cubicBezTo>
                <a:cubicBezTo>
                  <a:pt x="1925554" y="0"/>
                  <a:pt x="1971675" y="46182"/>
                  <a:pt x="1971675" y="103909"/>
                </a:cubicBezTo>
                <a:lnTo>
                  <a:pt x="1971675" y="1027546"/>
                </a:lnTo>
                <a:cubicBezTo>
                  <a:pt x="1971675" y="1085273"/>
                  <a:pt x="1925554" y="1143000"/>
                  <a:pt x="1856372" y="1143000"/>
                </a:cubicBezTo>
                <a:cubicBezTo>
                  <a:pt x="1637297" y="1143000"/>
                  <a:pt x="1445606" y="1143000"/>
                  <a:pt x="1277877" y="1143000"/>
                </a:cubicBezTo>
                <a:lnTo>
                  <a:pt x="1198562" y="1143000"/>
                </a:lnTo>
                <a:lnTo>
                  <a:pt x="1198562" y="1212850"/>
                </a:lnTo>
                <a:lnTo>
                  <a:pt x="1198562" y="1258887"/>
                </a:lnTo>
                <a:lnTo>
                  <a:pt x="1452561" y="1258887"/>
                </a:lnTo>
                <a:lnTo>
                  <a:pt x="1544636" y="1374774"/>
                </a:lnTo>
                <a:lnTo>
                  <a:pt x="427036" y="1374774"/>
                </a:lnTo>
                <a:lnTo>
                  <a:pt x="519111" y="1258887"/>
                </a:lnTo>
                <a:lnTo>
                  <a:pt x="761999" y="1258887"/>
                </a:lnTo>
                <a:lnTo>
                  <a:pt x="761999" y="1212850"/>
                </a:lnTo>
                <a:lnTo>
                  <a:pt x="761999" y="1143000"/>
                </a:lnTo>
                <a:lnTo>
                  <a:pt x="673281" y="1143000"/>
                </a:lnTo>
                <a:cubicBezTo>
                  <a:pt x="103772" y="1143000"/>
                  <a:pt x="103772" y="1143000"/>
                  <a:pt x="103772" y="1143000"/>
                </a:cubicBezTo>
                <a:cubicBezTo>
                  <a:pt x="46121" y="1143000"/>
                  <a:pt x="0" y="1085273"/>
                  <a:pt x="0" y="1027546"/>
                </a:cubicBezTo>
                <a:cubicBezTo>
                  <a:pt x="0" y="103909"/>
                  <a:pt x="0" y="103909"/>
                  <a:pt x="0" y="103909"/>
                </a:cubicBezTo>
                <a:cubicBezTo>
                  <a:pt x="0" y="46182"/>
                  <a:pt x="46121" y="0"/>
                  <a:pt x="1037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Pro" panose="020B05020405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4" name="Freeform 18">
            <a:extLst>
              <a:ext uri="{FF2B5EF4-FFF2-40B4-BE49-F238E27FC236}">
                <a16:creationId xmlns:a16="http://schemas.microsoft.com/office/drawing/2014/main" id="{D31C7261-0687-49F3-89C2-63D00C06B9BB}"/>
              </a:ext>
            </a:extLst>
          </p:cNvPr>
          <p:cNvSpPr>
            <a:spLocks noChangeAspect="1"/>
          </p:cNvSpPr>
          <p:nvPr/>
        </p:nvSpPr>
        <p:spPr bwMode="black">
          <a:xfrm>
            <a:off x="5471620" y="3434312"/>
            <a:ext cx="163427" cy="128616"/>
          </a:xfrm>
          <a:custGeom>
            <a:avLst/>
            <a:gdLst>
              <a:gd name="connsiteX0" fmla="*/ 427036 w 1971675"/>
              <a:gd name="connsiteY0" fmla="*/ 1374775 h 1409700"/>
              <a:gd name="connsiteX1" fmla="*/ 1544636 w 1971675"/>
              <a:gd name="connsiteY1" fmla="*/ 1374775 h 1409700"/>
              <a:gd name="connsiteX2" fmla="*/ 1544636 w 1971675"/>
              <a:gd name="connsiteY2" fmla="*/ 1409700 h 1409700"/>
              <a:gd name="connsiteX3" fmla="*/ 427036 w 1971675"/>
              <a:gd name="connsiteY3" fmla="*/ 1409700 h 1409700"/>
              <a:gd name="connsiteX4" fmla="*/ 104775 w 1971675"/>
              <a:gd name="connsiteY4" fmla="*/ 104775 h 1409700"/>
              <a:gd name="connsiteX5" fmla="*/ 104775 w 1971675"/>
              <a:gd name="connsiteY5" fmla="*/ 1028700 h 1409700"/>
              <a:gd name="connsiteX6" fmla="*/ 761999 w 1971675"/>
              <a:gd name="connsiteY6" fmla="*/ 1028700 h 1409700"/>
              <a:gd name="connsiteX7" fmla="*/ 1198562 w 1971675"/>
              <a:gd name="connsiteY7" fmla="*/ 1028700 h 1409700"/>
              <a:gd name="connsiteX8" fmla="*/ 1879600 w 1971675"/>
              <a:gd name="connsiteY8" fmla="*/ 1028700 h 1409700"/>
              <a:gd name="connsiteX9" fmla="*/ 1879600 w 1971675"/>
              <a:gd name="connsiteY9" fmla="*/ 104775 h 1409700"/>
              <a:gd name="connsiteX10" fmla="*/ 985837 w 1971675"/>
              <a:gd name="connsiteY10" fmla="*/ 23812 h 1409700"/>
              <a:gd name="connsiteX11" fmla="*/ 957262 w 1971675"/>
              <a:gd name="connsiteY11" fmla="*/ 46831 h 1409700"/>
              <a:gd name="connsiteX12" fmla="*/ 985837 w 1971675"/>
              <a:gd name="connsiteY12" fmla="*/ 69850 h 1409700"/>
              <a:gd name="connsiteX13" fmla="*/ 1014412 w 1971675"/>
              <a:gd name="connsiteY13" fmla="*/ 46831 h 1409700"/>
              <a:gd name="connsiteX14" fmla="*/ 985837 w 1971675"/>
              <a:gd name="connsiteY14" fmla="*/ 23812 h 1409700"/>
              <a:gd name="connsiteX15" fmla="*/ 103772 w 1971675"/>
              <a:gd name="connsiteY15" fmla="*/ 0 h 1409700"/>
              <a:gd name="connsiteX16" fmla="*/ 1856372 w 1971675"/>
              <a:gd name="connsiteY16" fmla="*/ 0 h 1409700"/>
              <a:gd name="connsiteX17" fmla="*/ 1971675 w 1971675"/>
              <a:gd name="connsiteY17" fmla="*/ 103909 h 1409700"/>
              <a:gd name="connsiteX18" fmla="*/ 1971675 w 1971675"/>
              <a:gd name="connsiteY18" fmla="*/ 1027546 h 1409700"/>
              <a:gd name="connsiteX19" fmla="*/ 1856372 w 1971675"/>
              <a:gd name="connsiteY19" fmla="*/ 1143000 h 1409700"/>
              <a:gd name="connsiteX20" fmla="*/ 1277877 w 1971675"/>
              <a:gd name="connsiteY20" fmla="*/ 1143000 h 1409700"/>
              <a:gd name="connsiteX21" fmla="*/ 1198562 w 1971675"/>
              <a:gd name="connsiteY21" fmla="*/ 1143000 h 1409700"/>
              <a:gd name="connsiteX22" fmla="*/ 1198562 w 1971675"/>
              <a:gd name="connsiteY22" fmla="*/ 1212850 h 1409700"/>
              <a:gd name="connsiteX23" fmla="*/ 1198562 w 1971675"/>
              <a:gd name="connsiteY23" fmla="*/ 1258887 h 1409700"/>
              <a:gd name="connsiteX24" fmla="*/ 1452561 w 1971675"/>
              <a:gd name="connsiteY24" fmla="*/ 1258887 h 1409700"/>
              <a:gd name="connsiteX25" fmla="*/ 1544636 w 1971675"/>
              <a:gd name="connsiteY25" fmla="*/ 1374774 h 1409700"/>
              <a:gd name="connsiteX26" fmla="*/ 427036 w 1971675"/>
              <a:gd name="connsiteY26" fmla="*/ 1374774 h 1409700"/>
              <a:gd name="connsiteX27" fmla="*/ 519111 w 1971675"/>
              <a:gd name="connsiteY27" fmla="*/ 1258887 h 1409700"/>
              <a:gd name="connsiteX28" fmla="*/ 761999 w 1971675"/>
              <a:gd name="connsiteY28" fmla="*/ 1258887 h 1409700"/>
              <a:gd name="connsiteX29" fmla="*/ 761999 w 1971675"/>
              <a:gd name="connsiteY29" fmla="*/ 1212850 h 1409700"/>
              <a:gd name="connsiteX30" fmla="*/ 761999 w 1971675"/>
              <a:gd name="connsiteY30" fmla="*/ 1143000 h 1409700"/>
              <a:gd name="connsiteX31" fmla="*/ 673281 w 1971675"/>
              <a:gd name="connsiteY31" fmla="*/ 1143000 h 1409700"/>
              <a:gd name="connsiteX32" fmla="*/ 103772 w 1971675"/>
              <a:gd name="connsiteY32" fmla="*/ 1143000 h 1409700"/>
              <a:gd name="connsiteX33" fmla="*/ 0 w 1971675"/>
              <a:gd name="connsiteY33" fmla="*/ 1027546 h 1409700"/>
              <a:gd name="connsiteX34" fmla="*/ 0 w 1971675"/>
              <a:gd name="connsiteY34" fmla="*/ 103909 h 1409700"/>
              <a:gd name="connsiteX35" fmla="*/ 103772 w 1971675"/>
              <a:gd name="connsiteY35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71675" h="1409700">
                <a:moveTo>
                  <a:pt x="427036" y="1374775"/>
                </a:moveTo>
                <a:lnTo>
                  <a:pt x="1544636" y="1374775"/>
                </a:lnTo>
                <a:lnTo>
                  <a:pt x="1544636" y="1409700"/>
                </a:lnTo>
                <a:lnTo>
                  <a:pt x="427036" y="1409700"/>
                </a:lnTo>
                <a:close/>
                <a:moveTo>
                  <a:pt x="104775" y="104775"/>
                </a:moveTo>
                <a:lnTo>
                  <a:pt x="104775" y="1028700"/>
                </a:lnTo>
                <a:lnTo>
                  <a:pt x="761999" y="1028700"/>
                </a:lnTo>
                <a:lnTo>
                  <a:pt x="1198562" y="1028700"/>
                </a:lnTo>
                <a:lnTo>
                  <a:pt x="1879600" y="1028700"/>
                </a:lnTo>
                <a:lnTo>
                  <a:pt x="1879600" y="104775"/>
                </a:lnTo>
                <a:close/>
                <a:moveTo>
                  <a:pt x="985837" y="23812"/>
                </a:moveTo>
                <a:cubicBezTo>
                  <a:pt x="970055" y="23812"/>
                  <a:pt x="957262" y="34118"/>
                  <a:pt x="957262" y="46831"/>
                </a:cubicBezTo>
                <a:cubicBezTo>
                  <a:pt x="957262" y="59544"/>
                  <a:pt x="970055" y="69850"/>
                  <a:pt x="985837" y="69850"/>
                </a:cubicBezTo>
                <a:cubicBezTo>
                  <a:pt x="1001619" y="69850"/>
                  <a:pt x="1014412" y="59544"/>
                  <a:pt x="1014412" y="46831"/>
                </a:cubicBezTo>
                <a:cubicBezTo>
                  <a:pt x="1014412" y="34118"/>
                  <a:pt x="1001619" y="23812"/>
                  <a:pt x="985837" y="23812"/>
                </a:cubicBezTo>
                <a:close/>
                <a:moveTo>
                  <a:pt x="103772" y="0"/>
                </a:moveTo>
                <a:cubicBezTo>
                  <a:pt x="1856372" y="0"/>
                  <a:pt x="1856372" y="0"/>
                  <a:pt x="1856372" y="0"/>
                </a:cubicBezTo>
                <a:cubicBezTo>
                  <a:pt x="1925554" y="0"/>
                  <a:pt x="1971675" y="46182"/>
                  <a:pt x="1971675" y="103909"/>
                </a:cubicBezTo>
                <a:lnTo>
                  <a:pt x="1971675" y="1027546"/>
                </a:lnTo>
                <a:cubicBezTo>
                  <a:pt x="1971675" y="1085273"/>
                  <a:pt x="1925554" y="1143000"/>
                  <a:pt x="1856372" y="1143000"/>
                </a:cubicBezTo>
                <a:cubicBezTo>
                  <a:pt x="1637297" y="1143000"/>
                  <a:pt x="1445606" y="1143000"/>
                  <a:pt x="1277877" y="1143000"/>
                </a:cubicBezTo>
                <a:lnTo>
                  <a:pt x="1198562" y="1143000"/>
                </a:lnTo>
                <a:lnTo>
                  <a:pt x="1198562" y="1212850"/>
                </a:lnTo>
                <a:lnTo>
                  <a:pt x="1198562" y="1258887"/>
                </a:lnTo>
                <a:lnTo>
                  <a:pt x="1452561" y="1258887"/>
                </a:lnTo>
                <a:lnTo>
                  <a:pt x="1544636" y="1374774"/>
                </a:lnTo>
                <a:lnTo>
                  <a:pt x="427036" y="1374774"/>
                </a:lnTo>
                <a:lnTo>
                  <a:pt x="519111" y="1258887"/>
                </a:lnTo>
                <a:lnTo>
                  <a:pt x="761999" y="1258887"/>
                </a:lnTo>
                <a:lnTo>
                  <a:pt x="761999" y="1212850"/>
                </a:lnTo>
                <a:lnTo>
                  <a:pt x="761999" y="1143000"/>
                </a:lnTo>
                <a:lnTo>
                  <a:pt x="673281" y="1143000"/>
                </a:lnTo>
                <a:cubicBezTo>
                  <a:pt x="103772" y="1143000"/>
                  <a:pt x="103772" y="1143000"/>
                  <a:pt x="103772" y="1143000"/>
                </a:cubicBezTo>
                <a:cubicBezTo>
                  <a:pt x="46121" y="1143000"/>
                  <a:pt x="0" y="1085273"/>
                  <a:pt x="0" y="1027546"/>
                </a:cubicBezTo>
                <a:cubicBezTo>
                  <a:pt x="0" y="103909"/>
                  <a:pt x="0" y="103909"/>
                  <a:pt x="0" y="103909"/>
                </a:cubicBezTo>
                <a:cubicBezTo>
                  <a:pt x="0" y="46182"/>
                  <a:pt x="46121" y="0"/>
                  <a:pt x="1037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Pro" panose="020B0502040504020203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B529070B-5FE2-48A7-92DE-42F8A8BC8B21}"/>
              </a:ext>
            </a:extLst>
          </p:cNvPr>
          <p:cNvSpPr/>
          <p:nvPr/>
        </p:nvSpPr>
        <p:spPr bwMode="auto">
          <a:xfrm>
            <a:off x="5196814" y="3581109"/>
            <a:ext cx="623618" cy="2115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solidFill>
                  <a:srgbClr val="1A1A1A"/>
                </a:solidFill>
                <a:latin typeface="Segoe Pro" panose="020B0502040504020203" pitchFamily="34" charset="0"/>
                <a:cs typeface="Segoe UI" panose="020B0502040204020203" pitchFamily="34" charset="0"/>
              </a:rPr>
              <a:t>Client devices</a:t>
            </a:r>
          </a:p>
        </p:txBody>
      </p:sp>
      <p:cxnSp>
        <p:nvCxnSpPr>
          <p:cNvPr id="226" name="Connector: Elbow 161">
            <a:extLst>
              <a:ext uri="{FF2B5EF4-FFF2-40B4-BE49-F238E27FC236}">
                <a16:creationId xmlns:a16="http://schemas.microsoft.com/office/drawing/2014/main" id="{E59D3ACD-07D0-4C68-B318-422B4EE8325B}"/>
              </a:ext>
            </a:extLst>
          </p:cNvPr>
          <p:cNvCxnSpPr>
            <a:cxnSpLocks/>
            <a:stCxn id="207" idx="2"/>
            <a:endCxn id="221" idx="6"/>
          </p:cNvCxnSpPr>
          <p:nvPr/>
        </p:nvCxnSpPr>
        <p:spPr>
          <a:xfrm flipH="1">
            <a:off x="5675086" y="3452968"/>
            <a:ext cx="695605" cy="1427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ectangle 226">
            <a:extLst>
              <a:ext uri="{FF2B5EF4-FFF2-40B4-BE49-F238E27FC236}">
                <a16:creationId xmlns:a16="http://schemas.microsoft.com/office/drawing/2014/main" id="{BF2C445F-20FE-44BB-AA96-E4B703AD13A8}"/>
              </a:ext>
            </a:extLst>
          </p:cNvPr>
          <p:cNvSpPr/>
          <p:nvPr/>
        </p:nvSpPr>
        <p:spPr bwMode="auto">
          <a:xfrm>
            <a:off x="4919716" y="2714583"/>
            <a:ext cx="4191857" cy="56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Pro" panose="020B0502040504020203" pitchFamily="34" charset="0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E604313A-DC87-484C-8ABE-9D091313572C}"/>
              </a:ext>
            </a:extLst>
          </p:cNvPr>
          <p:cNvSpPr txBox="1"/>
          <p:nvPr/>
        </p:nvSpPr>
        <p:spPr>
          <a:xfrm>
            <a:off x="4714525" y="2362063"/>
            <a:ext cx="1181495" cy="362667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defTabSz="67229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50" b="1" kern="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Internet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F41ED948-58E5-4BD5-9785-928797AABC0F}"/>
              </a:ext>
            </a:extLst>
          </p:cNvPr>
          <p:cNvSpPr/>
          <p:nvPr/>
        </p:nvSpPr>
        <p:spPr bwMode="auto">
          <a:xfrm>
            <a:off x="5984572" y="3371607"/>
            <a:ext cx="158228" cy="158228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Pro" panose="020B0502040504020203" pitchFamily="34" charset="0"/>
              </a:rPr>
              <a:t>6</a:t>
            </a:r>
          </a:p>
        </p:txBody>
      </p:sp>
      <p:pic>
        <p:nvPicPr>
          <p:cNvPr id="246" name="Picture 245">
            <a:extLst>
              <a:ext uri="{FF2B5EF4-FFF2-40B4-BE49-F238E27FC236}">
                <a16:creationId xmlns:a16="http://schemas.microsoft.com/office/drawing/2014/main" id="{519441CC-92B3-4E3D-BEE9-464CF08A2CA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3253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868109" y="1097831"/>
            <a:ext cx="1093639" cy="806903"/>
          </a:xfrm>
          <a:prstGeom prst="rect">
            <a:avLst/>
          </a:prstGeom>
          <a:effectLst/>
        </p:spPr>
      </p:pic>
      <p:grpSp>
        <p:nvGrpSpPr>
          <p:cNvPr id="247" name="Group 246">
            <a:extLst>
              <a:ext uri="{FF2B5EF4-FFF2-40B4-BE49-F238E27FC236}">
                <a16:creationId xmlns:a16="http://schemas.microsoft.com/office/drawing/2014/main" id="{14251154-8D36-420E-8CFD-BCCA0BBD84B7}"/>
              </a:ext>
            </a:extLst>
          </p:cNvPr>
          <p:cNvGrpSpPr/>
          <p:nvPr/>
        </p:nvGrpSpPr>
        <p:grpSpPr>
          <a:xfrm>
            <a:off x="5611162" y="356276"/>
            <a:ext cx="2021284" cy="1183688"/>
            <a:chOff x="5685555" y="5241671"/>
            <a:chExt cx="3378022" cy="1812595"/>
          </a:xfrm>
          <a:noFill/>
        </p:grpSpPr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5B7DFA1A-30F3-4718-8FD6-757B6519F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13253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5685555" y="5241671"/>
              <a:ext cx="3378022" cy="1812595"/>
            </a:xfrm>
            <a:prstGeom prst="rect">
              <a:avLst/>
            </a:prstGeom>
          </p:spPr>
        </p:pic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3DD0EB1E-372C-4B61-9696-B0C8A7F34697}"/>
                </a:ext>
              </a:extLst>
            </p:cNvPr>
            <p:cNvSpPr/>
            <p:nvPr/>
          </p:nvSpPr>
          <p:spPr>
            <a:xfrm>
              <a:off x="6087804" y="6390472"/>
              <a:ext cx="2529494" cy="57813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2059" kern="0" dirty="0">
                  <a:solidFill>
                    <a:srgbClr val="FFFFFF"/>
                  </a:solidFill>
                  <a:latin typeface="Segoe UI Light"/>
                </a:rPr>
                <a:t>Office cloud</a:t>
              </a:r>
              <a:endParaRPr lang="en-US" sz="1324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  <p:sp>
        <p:nvSpPr>
          <p:cNvPr id="252" name="Rectangle 251">
            <a:extLst>
              <a:ext uri="{FF2B5EF4-FFF2-40B4-BE49-F238E27FC236}">
                <a16:creationId xmlns:a16="http://schemas.microsoft.com/office/drawing/2014/main" id="{36429F20-9717-4556-9CCB-5FBEFAE94DFF}"/>
              </a:ext>
            </a:extLst>
          </p:cNvPr>
          <p:cNvSpPr/>
          <p:nvPr/>
        </p:nvSpPr>
        <p:spPr>
          <a:xfrm>
            <a:off x="6994877" y="1591632"/>
            <a:ext cx="1024639" cy="27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7229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324" kern="0" dirty="0">
                <a:solidFill>
                  <a:srgbClr val="FFFFFF"/>
                </a:solidFill>
                <a:latin typeface="Segoe UI"/>
              </a:rPr>
              <a:t>Office CDN</a:t>
            </a: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4CAF7214-C6CE-495B-8237-60429610937D}"/>
              </a:ext>
            </a:extLst>
          </p:cNvPr>
          <p:cNvGrpSpPr/>
          <p:nvPr/>
        </p:nvGrpSpPr>
        <p:grpSpPr>
          <a:xfrm>
            <a:off x="4133849" y="3095858"/>
            <a:ext cx="1437896" cy="208134"/>
            <a:chOff x="6134099" y="4451660"/>
            <a:chExt cx="1917194" cy="277512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5D162E63-E03C-478A-9965-05E3AF7CC51B}"/>
                </a:ext>
              </a:extLst>
            </p:cNvPr>
            <p:cNvSpPr/>
            <p:nvPr/>
          </p:nvSpPr>
          <p:spPr bwMode="auto">
            <a:xfrm>
              <a:off x="6134099" y="4451660"/>
              <a:ext cx="1658715" cy="27751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r"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75" i="1" kern="0" dirty="0">
                  <a:solidFill>
                    <a:srgbClr val="1A1A1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steup.exe /configure </a:t>
              </a:r>
              <a:r>
                <a:rPr lang="en-US" sz="675" kern="0" dirty="0">
                  <a:solidFill>
                    <a:srgbClr val="1A1A1A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command</a:t>
              </a: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55806E3A-4838-4F7D-B0BE-CAC3F33B1650}"/>
                </a:ext>
              </a:extLst>
            </p:cNvPr>
            <p:cNvSpPr/>
            <p:nvPr/>
          </p:nvSpPr>
          <p:spPr bwMode="auto">
            <a:xfrm>
              <a:off x="7837815" y="4480839"/>
              <a:ext cx="213478" cy="213478"/>
            </a:xfrm>
            <a:prstGeom prst="ellipse">
              <a:avLst/>
            </a:prstGeom>
            <a:solidFill>
              <a:srgbClr val="005E79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57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35" kern="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Pro" panose="020B0502040504020203" pitchFamily="34" charset="0"/>
                </a:rPr>
                <a:t>5</a:t>
              </a:r>
            </a:p>
          </p:txBody>
        </p:sp>
      </p:grpSp>
      <p:sp>
        <p:nvSpPr>
          <p:cNvPr id="59" name="Rectangle 158">
            <a:extLst>
              <a:ext uri="{FF2B5EF4-FFF2-40B4-BE49-F238E27FC236}">
                <a16:creationId xmlns:a16="http://schemas.microsoft.com/office/drawing/2014/main" id="{881CC013-2FC5-4CC1-8B36-4F3942A4BD07}"/>
              </a:ext>
            </a:extLst>
          </p:cNvPr>
          <p:cNvSpPr/>
          <p:nvPr/>
        </p:nvSpPr>
        <p:spPr bwMode="auto">
          <a:xfrm>
            <a:off x="1" y="4214684"/>
            <a:ext cx="4370071" cy="374599"/>
          </a:xfrm>
          <a:custGeom>
            <a:avLst/>
            <a:gdLst>
              <a:gd name="connsiteX0" fmla="*/ 0 w 12077510"/>
              <a:gd name="connsiteY0" fmla="*/ 0 h 956944"/>
              <a:gd name="connsiteX1" fmla="*/ 12077510 w 12077510"/>
              <a:gd name="connsiteY1" fmla="*/ 0 h 956944"/>
              <a:gd name="connsiteX2" fmla="*/ 12077510 w 12077510"/>
              <a:gd name="connsiteY2" fmla="*/ 956944 h 956944"/>
              <a:gd name="connsiteX3" fmla="*/ 0 w 12077510"/>
              <a:gd name="connsiteY3" fmla="*/ 956944 h 956944"/>
              <a:gd name="connsiteX4" fmla="*/ 0 w 12077510"/>
              <a:gd name="connsiteY4" fmla="*/ 0 h 956944"/>
              <a:gd name="connsiteX0" fmla="*/ 0 w 12077510"/>
              <a:gd name="connsiteY0" fmla="*/ 0 h 956944"/>
              <a:gd name="connsiteX1" fmla="*/ 12077510 w 12077510"/>
              <a:gd name="connsiteY1" fmla="*/ 0 h 956944"/>
              <a:gd name="connsiteX2" fmla="*/ 11211236 w 12077510"/>
              <a:gd name="connsiteY2" fmla="*/ 956944 h 956944"/>
              <a:gd name="connsiteX3" fmla="*/ 0 w 12077510"/>
              <a:gd name="connsiteY3" fmla="*/ 956944 h 956944"/>
              <a:gd name="connsiteX4" fmla="*/ 0 w 12077510"/>
              <a:gd name="connsiteY4" fmla="*/ 0 h 95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7510" h="956944">
                <a:moveTo>
                  <a:pt x="0" y="0"/>
                </a:moveTo>
                <a:lnTo>
                  <a:pt x="12077510" y="0"/>
                </a:lnTo>
                <a:lnTo>
                  <a:pt x="11211236" y="956944"/>
                </a:lnTo>
                <a:lnTo>
                  <a:pt x="0" y="956944"/>
                </a:lnTo>
                <a:lnTo>
                  <a:pt x="0" y="0"/>
                </a:lnTo>
                <a:close/>
              </a:path>
            </a:pathLst>
          </a:custGeom>
          <a:solidFill>
            <a:srgbClr val="008DB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9E116A5-F737-4135-84F3-FC31745CC381}"/>
              </a:ext>
            </a:extLst>
          </p:cNvPr>
          <p:cNvSpPr txBox="1"/>
          <p:nvPr/>
        </p:nvSpPr>
        <p:spPr>
          <a:xfrm>
            <a:off x="145903" y="4150796"/>
            <a:ext cx="2979008" cy="50244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defTabSz="67229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2059" kern="0" dirty="0">
                <a:solidFill>
                  <a:srgbClr val="FFFFFF"/>
                </a:solidFill>
                <a:latin typeface="Segoe UI Light"/>
              </a:rPr>
              <a:t>Updates</a:t>
            </a:r>
          </a:p>
        </p:txBody>
      </p:sp>
      <p:pic>
        <p:nvPicPr>
          <p:cNvPr id="57" name="Picture 4" descr="Image result for twitter logo">
            <a:extLst>
              <a:ext uri="{FF2B5EF4-FFF2-40B4-BE49-F238E27FC236}">
                <a16:creationId xmlns:a16="http://schemas.microsoft.com/office/drawing/2014/main" id="{53244418-0A9D-4329-BAD1-EC477A092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5B1990E8-1E6A-4D57-9235-458DAE9E00AD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43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a16="http://schemas.microsoft.com/office/drawing/2014/main" xmlns:a14="http://schemas.microsoft.com/office/drawing/2010/main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231">
            <a:extLst>
              <a:ext uri="{FF2B5EF4-FFF2-40B4-BE49-F238E27FC236}">
                <a16:creationId xmlns:a16="http://schemas.microsoft.com/office/drawing/2014/main" id="{DE010525-9DE0-48E3-9FED-46B14A1F13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3253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868109" y="1097831"/>
            <a:ext cx="1093639" cy="806903"/>
          </a:xfrm>
          <a:prstGeom prst="rect">
            <a:avLst/>
          </a:prstGeom>
          <a:effectLst/>
        </p:spPr>
      </p:pic>
      <p:grpSp>
        <p:nvGrpSpPr>
          <p:cNvPr id="237" name="Group 236">
            <a:extLst>
              <a:ext uri="{FF2B5EF4-FFF2-40B4-BE49-F238E27FC236}">
                <a16:creationId xmlns:a16="http://schemas.microsoft.com/office/drawing/2014/main" id="{4C85BB92-5A5A-4983-92BD-5B4CD847A256}"/>
              </a:ext>
            </a:extLst>
          </p:cNvPr>
          <p:cNvGrpSpPr/>
          <p:nvPr/>
        </p:nvGrpSpPr>
        <p:grpSpPr>
          <a:xfrm>
            <a:off x="5611162" y="356276"/>
            <a:ext cx="2021284" cy="1183688"/>
            <a:chOff x="5685555" y="5241671"/>
            <a:chExt cx="3378022" cy="1812595"/>
          </a:xfrm>
          <a:noFill/>
        </p:grpSpPr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340AD8DA-6A86-4F62-A85D-4288D6CA2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132539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5685555" y="5241671"/>
              <a:ext cx="3378022" cy="1812595"/>
            </a:xfrm>
            <a:prstGeom prst="rect">
              <a:avLst/>
            </a:prstGeom>
          </p:spPr>
        </p:pic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BEEF026-6B5B-453A-B8DA-5B9879C231E9}"/>
                </a:ext>
              </a:extLst>
            </p:cNvPr>
            <p:cNvSpPr/>
            <p:nvPr/>
          </p:nvSpPr>
          <p:spPr>
            <a:xfrm>
              <a:off x="6087804" y="6390472"/>
              <a:ext cx="2529494" cy="57813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defTabSz="672290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2059" kern="0" dirty="0">
                  <a:solidFill>
                    <a:srgbClr val="FFFFFF"/>
                  </a:solidFill>
                  <a:latin typeface="Segoe UI Light"/>
                </a:rPr>
                <a:t>Office cloud</a:t>
              </a:r>
              <a:endParaRPr lang="en-US" sz="1324" kern="0" dirty="0">
                <a:solidFill>
                  <a:srgbClr val="FFFFFF"/>
                </a:solidFill>
                <a:latin typeface="Segoe UI Light"/>
              </a:endParaRPr>
            </a:p>
          </p:txBody>
        </p:sp>
      </p:grpSp>
      <p:sp>
        <p:nvSpPr>
          <p:cNvPr id="215" name="TextBox 214"/>
          <p:cNvSpPr txBox="1"/>
          <p:nvPr/>
        </p:nvSpPr>
        <p:spPr>
          <a:xfrm>
            <a:off x="238464" y="1932747"/>
            <a:ext cx="4293273" cy="400627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marL="210091" indent="-210091" defTabSz="67229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324" kern="0" dirty="0">
                <a:solidFill>
                  <a:srgbClr val="1A1A1A">
                    <a:lumMod val="50000"/>
                  </a:srgbClr>
                </a:solidFill>
                <a:latin typeface="Segoe UI"/>
              </a:rPr>
              <a:t>Download source files from the Office CDN</a:t>
            </a:r>
          </a:p>
        </p:txBody>
      </p:sp>
      <p:sp>
        <p:nvSpPr>
          <p:cNvPr id="233" name="Oval 232"/>
          <p:cNvSpPr/>
          <p:nvPr/>
        </p:nvSpPr>
        <p:spPr bwMode="auto">
          <a:xfrm>
            <a:off x="308797" y="2008536"/>
            <a:ext cx="202653" cy="202653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9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rPr>
              <a:t>2</a:t>
            </a:r>
          </a:p>
        </p:txBody>
      </p:sp>
      <p:sp>
        <p:nvSpPr>
          <p:cNvPr id="216" name="TextBox 215"/>
          <p:cNvSpPr txBox="1"/>
          <p:nvPr/>
        </p:nvSpPr>
        <p:spPr>
          <a:xfrm>
            <a:off x="238464" y="2246586"/>
            <a:ext cx="4293273" cy="584010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marL="210091" indent="-210091" defTabSz="67229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324" kern="0" dirty="0">
                <a:solidFill>
                  <a:srgbClr val="1A1A1A">
                    <a:lumMod val="50000"/>
                  </a:srgbClr>
                </a:solidFill>
                <a:latin typeface="Segoe UI"/>
              </a:rPr>
              <a:t>Build ConfigMan package using ODT, source files, and configuration.xml </a:t>
            </a:r>
          </a:p>
        </p:txBody>
      </p:sp>
      <p:sp>
        <p:nvSpPr>
          <p:cNvPr id="234" name="Oval 233"/>
          <p:cNvSpPr/>
          <p:nvPr/>
        </p:nvSpPr>
        <p:spPr bwMode="auto">
          <a:xfrm>
            <a:off x="308797" y="2326238"/>
            <a:ext cx="202653" cy="202653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9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rPr>
              <a:t>3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238464" y="2743725"/>
            <a:ext cx="4293273" cy="400627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marL="210091" indent="-210091" defTabSz="67229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324" kern="0" dirty="0">
                <a:solidFill>
                  <a:srgbClr val="1A1A1A">
                    <a:lumMod val="50000"/>
                  </a:srgbClr>
                </a:solidFill>
                <a:latin typeface="Segoe UI"/>
              </a:rPr>
              <a:t>Push package to distribution points</a:t>
            </a:r>
          </a:p>
        </p:txBody>
      </p:sp>
      <p:sp>
        <p:nvSpPr>
          <p:cNvPr id="235" name="Oval 234"/>
          <p:cNvSpPr/>
          <p:nvPr/>
        </p:nvSpPr>
        <p:spPr bwMode="auto">
          <a:xfrm>
            <a:off x="308797" y="2830060"/>
            <a:ext cx="202653" cy="202653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9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rPr>
              <a:t>4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238464" y="3037195"/>
            <a:ext cx="4293273" cy="584010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marL="210091" indent="-210091" defTabSz="67229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324" kern="0" dirty="0">
                <a:solidFill>
                  <a:srgbClr val="1A1A1A">
                    <a:lumMod val="50000"/>
                  </a:srgbClr>
                </a:solidFill>
                <a:latin typeface="Segoe UI"/>
              </a:rPr>
              <a:t>Run package install from client machines, client runs ConfigMan package and installs Office</a:t>
            </a:r>
          </a:p>
        </p:txBody>
      </p:sp>
      <p:sp>
        <p:nvSpPr>
          <p:cNvPr id="236" name="Oval 235"/>
          <p:cNvSpPr/>
          <p:nvPr/>
        </p:nvSpPr>
        <p:spPr bwMode="auto">
          <a:xfrm>
            <a:off x="308797" y="3114710"/>
            <a:ext cx="202653" cy="202653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9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rPr>
              <a:t>5</a:t>
            </a:r>
          </a:p>
        </p:txBody>
      </p:sp>
      <p:sp>
        <p:nvSpPr>
          <p:cNvPr id="160" name="Title 1"/>
          <p:cNvSpPr txBox="1">
            <a:spLocks/>
          </p:cNvSpPr>
          <p:nvPr/>
        </p:nvSpPr>
        <p:spPr>
          <a:xfrm>
            <a:off x="157698" y="135319"/>
            <a:ext cx="7395505" cy="646126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85775">
              <a:defRPr/>
            </a:pPr>
            <a:r>
              <a:rPr lang="en-US" sz="2647" spc="-75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Enterprise Managed Deployment 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238464" y="1435609"/>
            <a:ext cx="4293273" cy="584010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marL="210091" indent="-210091" defTabSz="672290">
              <a:lnSpc>
                <a:spcPct val="90000"/>
              </a:lnSpc>
              <a:spcAft>
                <a:spcPts val="441"/>
              </a:spcAft>
              <a:buFont typeface="Arial" panose="020B0604020202020204" pitchFamily="34" charset="0"/>
              <a:buChar char="•"/>
              <a:defRPr/>
            </a:pPr>
            <a:r>
              <a:rPr lang="en-US" sz="1324" kern="0" dirty="0">
                <a:solidFill>
                  <a:srgbClr val="1A1A1A">
                    <a:lumMod val="50000"/>
                  </a:srgbClr>
                </a:solidFill>
                <a:latin typeface="Segoe UI"/>
              </a:rPr>
              <a:t>Download Office Deployment Tool from Microsoft Download Center</a:t>
            </a:r>
          </a:p>
        </p:txBody>
      </p:sp>
      <p:sp>
        <p:nvSpPr>
          <p:cNvPr id="246" name="Oval 245"/>
          <p:cNvSpPr/>
          <p:nvPr/>
        </p:nvSpPr>
        <p:spPr bwMode="auto">
          <a:xfrm>
            <a:off x="308797" y="1522049"/>
            <a:ext cx="202653" cy="202653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29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"/>
              </a:rPr>
              <a:t>1</a:t>
            </a:r>
          </a:p>
        </p:txBody>
      </p:sp>
      <p:sp>
        <p:nvSpPr>
          <p:cNvPr id="86" name="Rectangle 158">
            <a:extLst>
              <a:ext uri="{FF2B5EF4-FFF2-40B4-BE49-F238E27FC236}">
                <a16:creationId xmlns:a16="http://schemas.microsoft.com/office/drawing/2014/main" id="{CE030B2B-43E4-4979-BACA-4D6C935FD34B}"/>
              </a:ext>
            </a:extLst>
          </p:cNvPr>
          <p:cNvSpPr/>
          <p:nvPr/>
        </p:nvSpPr>
        <p:spPr bwMode="auto">
          <a:xfrm>
            <a:off x="1" y="1037496"/>
            <a:ext cx="4347893" cy="374599"/>
          </a:xfrm>
          <a:custGeom>
            <a:avLst/>
            <a:gdLst>
              <a:gd name="connsiteX0" fmla="*/ 0 w 12077510"/>
              <a:gd name="connsiteY0" fmla="*/ 0 h 956944"/>
              <a:gd name="connsiteX1" fmla="*/ 12077510 w 12077510"/>
              <a:gd name="connsiteY1" fmla="*/ 0 h 956944"/>
              <a:gd name="connsiteX2" fmla="*/ 12077510 w 12077510"/>
              <a:gd name="connsiteY2" fmla="*/ 956944 h 956944"/>
              <a:gd name="connsiteX3" fmla="*/ 0 w 12077510"/>
              <a:gd name="connsiteY3" fmla="*/ 956944 h 956944"/>
              <a:gd name="connsiteX4" fmla="*/ 0 w 12077510"/>
              <a:gd name="connsiteY4" fmla="*/ 0 h 956944"/>
              <a:gd name="connsiteX0" fmla="*/ 0 w 12077510"/>
              <a:gd name="connsiteY0" fmla="*/ 0 h 956944"/>
              <a:gd name="connsiteX1" fmla="*/ 12077510 w 12077510"/>
              <a:gd name="connsiteY1" fmla="*/ 0 h 956944"/>
              <a:gd name="connsiteX2" fmla="*/ 11211236 w 12077510"/>
              <a:gd name="connsiteY2" fmla="*/ 956944 h 956944"/>
              <a:gd name="connsiteX3" fmla="*/ 0 w 12077510"/>
              <a:gd name="connsiteY3" fmla="*/ 956944 h 956944"/>
              <a:gd name="connsiteX4" fmla="*/ 0 w 12077510"/>
              <a:gd name="connsiteY4" fmla="*/ 0 h 95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7510" h="956944">
                <a:moveTo>
                  <a:pt x="0" y="0"/>
                </a:moveTo>
                <a:lnTo>
                  <a:pt x="12077510" y="0"/>
                </a:lnTo>
                <a:lnTo>
                  <a:pt x="11211236" y="956944"/>
                </a:lnTo>
                <a:lnTo>
                  <a:pt x="0" y="956944"/>
                </a:lnTo>
                <a:lnTo>
                  <a:pt x="0" y="0"/>
                </a:lnTo>
                <a:close/>
              </a:path>
            </a:pathLst>
          </a:cu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A82858-9742-4A94-A04B-FFB060C5B83F}"/>
              </a:ext>
            </a:extLst>
          </p:cNvPr>
          <p:cNvSpPr txBox="1"/>
          <p:nvPr/>
        </p:nvSpPr>
        <p:spPr>
          <a:xfrm>
            <a:off x="145903" y="973188"/>
            <a:ext cx="3395443" cy="50244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defTabSz="67229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2059" kern="0" dirty="0">
                <a:solidFill>
                  <a:srgbClr val="FFFFFF"/>
                </a:solidFill>
                <a:latin typeface="Segoe UI Light"/>
              </a:rPr>
              <a:t>Initial Deployment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0E6FAF92-E344-41F4-AC57-000C441D8CA8}"/>
              </a:ext>
            </a:extLst>
          </p:cNvPr>
          <p:cNvSpPr/>
          <p:nvPr/>
        </p:nvSpPr>
        <p:spPr bwMode="auto">
          <a:xfrm>
            <a:off x="6572738" y="3321739"/>
            <a:ext cx="250868" cy="243569"/>
          </a:xfrm>
          <a:prstGeom prst="rect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D2A8EBF-EA10-4AF8-9E5D-1F867736A564}"/>
              </a:ext>
            </a:extLst>
          </p:cNvPr>
          <p:cNvSpPr/>
          <p:nvPr/>
        </p:nvSpPr>
        <p:spPr bwMode="auto">
          <a:xfrm>
            <a:off x="6344793" y="3323596"/>
            <a:ext cx="239675" cy="242138"/>
          </a:xfrm>
          <a:prstGeom prst="rect">
            <a:avLst/>
          </a:prstGeom>
          <a:solidFill>
            <a:srgbClr val="00625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A48CE7C7-0CA9-4538-B697-61D89BAE917E}"/>
              </a:ext>
            </a:extLst>
          </p:cNvPr>
          <p:cNvSpPr/>
          <p:nvPr/>
        </p:nvSpPr>
        <p:spPr bwMode="auto">
          <a:xfrm>
            <a:off x="6215296" y="3631444"/>
            <a:ext cx="747480" cy="23534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Config Manager </a:t>
            </a:r>
          </a:p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 Points</a:t>
            </a:r>
          </a:p>
        </p:txBody>
      </p:sp>
      <p:sp>
        <p:nvSpPr>
          <p:cNvPr id="171" name="Flowchart: Connector 170">
            <a:extLst>
              <a:ext uri="{FF2B5EF4-FFF2-40B4-BE49-F238E27FC236}">
                <a16:creationId xmlns:a16="http://schemas.microsoft.com/office/drawing/2014/main" id="{AC2D9693-2A70-451F-9B5E-656BBD6BD395}"/>
              </a:ext>
            </a:extLst>
          </p:cNvPr>
          <p:cNvSpPr/>
          <p:nvPr/>
        </p:nvSpPr>
        <p:spPr bwMode="auto">
          <a:xfrm>
            <a:off x="5354599" y="3285281"/>
            <a:ext cx="324142" cy="340422"/>
          </a:xfrm>
          <a:prstGeom prst="flowChartConnector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 dirty="0">
              <a:solidFill>
                <a:srgbClr val="1A1A1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2" name="Freeform 18">
            <a:extLst>
              <a:ext uri="{FF2B5EF4-FFF2-40B4-BE49-F238E27FC236}">
                <a16:creationId xmlns:a16="http://schemas.microsoft.com/office/drawing/2014/main" id="{DCF4C950-A270-45AB-987F-FF3C0B169E49}"/>
              </a:ext>
            </a:extLst>
          </p:cNvPr>
          <p:cNvSpPr>
            <a:spLocks noChangeAspect="1"/>
          </p:cNvSpPr>
          <p:nvPr/>
        </p:nvSpPr>
        <p:spPr bwMode="black">
          <a:xfrm>
            <a:off x="5381481" y="3435649"/>
            <a:ext cx="102172" cy="80408"/>
          </a:xfrm>
          <a:custGeom>
            <a:avLst/>
            <a:gdLst>
              <a:gd name="connsiteX0" fmla="*/ 427036 w 1971675"/>
              <a:gd name="connsiteY0" fmla="*/ 1374775 h 1409700"/>
              <a:gd name="connsiteX1" fmla="*/ 1544636 w 1971675"/>
              <a:gd name="connsiteY1" fmla="*/ 1374775 h 1409700"/>
              <a:gd name="connsiteX2" fmla="*/ 1544636 w 1971675"/>
              <a:gd name="connsiteY2" fmla="*/ 1409700 h 1409700"/>
              <a:gd name="connsiteX3" fmla="*/ 427036 w 1971675"/>
              <a:gd name="connsiteY3" fmla="*/ 1409700 h 1409700"/>
              <a:gd name="connsiteX4" fmla="*/ 104775 w 1971675"/>
              <a:gd name="connsiteY4" fmla="*/ 104775 h 1409700"/>
              <a:gd name="connsiteX5" fmla="*/ 104775 w 1971675"/>
              <a:gd name="connsiteY5" fmla="*/ 1028700 h 1409700"/>
              <a:gd name="connsiteX6" fmla="*/ 761999 w 1971675"/>
              <a:gd name="connsiteY6" fmla="*/ 1028700 h 1409700"/>
              <a:gd name="connsiteX7" fmla="*/ 1198562 w 1971675"/>
              <a:gd name="connsiteY7" fmla="*/ 1028700 h 1409700"/>
              <a:gd name="connsiteX8" fmla="*/ 1879600 w 1971675"/>
              <a:gd name="connsiteY8" fmla="*/ 1028700 h 1409700"/>
              <a:gd name="connsiteX9" fmla="*/ 1879600 w 1971675"/>
              <a:gd name="connsiteY9" fmla="*/ 104775 h 1409700"/>
              <a:gd name="connsiteX10" fmla="*/ 985837 w 1971675"/>
              <a:gd name="connsiteY10" fmla="*/ 23812 h 1409700"/>
              <a:gd name="connsiteX11" fmla="*/ 957262 w 1971675"/>
              <a:gd name="connsiteY11" fmla="*/ 46831 h 1409700"/>
              <a:gd name="connsiteX12" fmla="*/ 985837 w 1971675"/>
              <a:gd name="connsiteY12" fmla="*/ 69850 h 1409700"/>
              <a:gd name="connsiteX13" fmla="*/ 1014412 w 1971675"/>
              <a:gd name="connsiteY13" fmla="*/ 46831 h 1409700"/>
              <a:gd name="connsiteX14" fmla="*/ 985837 w 1971675"/>
              <a:gd name="connsiteY14" fmla="*/ 23812 h 1409700"/>
              <a:gd name="connsiteX15" fmla="*/ 103772 w 1971675"/>
              <a:gd name="connsiteY15" fmla="*/ 0 h 1409700"/>
              <a:gd name="connsiteX16" fmla="*/ 1856372 w 1971675"/>
              <a:gd name="connsiteY16" fmla="*/ 0 h 1409700"/>
              <a:gd name="connsiteX17" fmla="*/ 1971675 w 1971675"/>
              <a:gd name="connsiteY17" fmla="*/ 103909 h 1409700"/>
              <a:gd name="connsiteX18" fmla="*/ 1971675 w 1971675"/>
              <a:gd name="connsiteY18" fmla="*/ 1027546 h 1409700"/>
              <a:gd name="connsiteX19" fmla="*/ 1856372 w 1971675"/>
              <a:gd name="connsiteY19" fmla="*/ 1143000 h 1409700"/>
              <a:gd name="connsiteX20" fmla="*/ 1277877 w 1971675"/>
              <a:gd name="connsiteY20" fmla="*/ 1143000 h 1409700"/>
              <a:gd name="connsiteX21" fmla="*/ 1198562 w 1971675"/>
              <a:gd name="connsiteY21" fmla="*/ 1143000 h 1409700"/>
              <a:gd name="connsiteX22" fmla="*/ 1198562 w 1971675"/>
              <a:gd name="connsiteY22" fmla="*/ 1212850 h 1409700"/>
              <a:gd name="connsiteX23" fmla="*/ 1198562 w 1971675"/>
              <a:gd name="connsiteY23" fmla="*/ 1258887 h 1409700"/>
              <a:gd name="connsiteX24" fmla="*/ 1452561 w 1971675"/>
              <a:gd name="connsiteY24" fmla="*/ 1258887 h 1409700"/>
              <a:gd name="connsiteX25" fmla="*/ 1544636 w 1971675"/>
              <a:gd name="connsiteY25" fmla="*/ 1374774 h 1409700"/>
              <a:gd name="connsiteX26" fmla="*/ 427036 w 1971675"/>
              <a:gd name="connsiteY26" fmla="*/ 1374774 h 1409700"/>
              <a:gd name="connsiteX27" fmla="*/ 519111 w 1971675"/>
              <a:gd name="connsiteY27" fmla="*/ 1258887 h 1409700"/>
              <a:gd name="connsiteX28" fmla="*/ 761999 w 1971675"/>
              <a:gd name="connsiteY28" fmla="*/ 1258887 h 1409700"/>
              <a:gd name="connsiteX29" fmla="*/ 761999 w 1971675"/>
              <a:gd name="connsiteY29" fmla="*/ 1212850 h 1409700"/>
              <a:gd name="connsiteX30" fmla="*/ 761999 w 1971675"/>
              <a:gd name="connsiteY30" fmla="*/ 1143000 h 1409700"/>
              <a:gd name="connsiteX31" fmla="*/ 673281 w 1971675"/>
              <a:gd name="connsiteY31" fmla="*/ 1143000 h 1409700"/>
              <a:gd name="connsiteX32" fmla="*/ 103772 w 1971675"/>
              <a:gd name="connsiteY32" fmla="*/ 1143000 h 1409700"/>
              <a:gd name="connsiteX33" fmla="*/ 0 w 1971675"/>
              <a:gd name="connsiteY33" fmla="*/ 1027546 h 1409700"/>
              <a:gd name="connsiteX34" fmla="*/ 0 w 1971675"/>
              <a:gd name="connsiteY34" fmla="*/ 103909 h 1409700"/>
              <a:gd name="connsiteX35" fmla="*/ 103772 w 1971675"/>
              <a:gd name="connsiteY35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71675" h="1409700">
                <a:moveTo>
                  <a:pt x="427036" y="1374775"/>
                </a:moveTo>
                <a:lnTo>
                  <a:pt x="1544636" y="1374775"/>
                </a:lnTo>
                <a:lnTo>
                  <a:pt x="1544636" y="1409700"/>
                </a:lnTo>
                <a:lnTo>
                  <a:pt x="427036" y="1409700"/>
                </a:lnTo>
                <a:close/>
                <a:moveTo>
                  <a:pt x="104775" y="104775"/>
                </a:moveTo>
                <a:lnTo>
                  <a:pt x="104775" y="1028700"/>
                </a:lnTo>
                <a:lnTo>
                  <a:pt x="761999" y="1028700"/>
                </a:lnTo>
                <a:lnTo>
                  <a:pt x="1198562" y="1028700"/>
                </a:lnTo>
                <a:lnTo>
                  <a:pt x="1879600" y="1028700"/>
                </a:lnTo>
                <a:lnTo>
                  <a:pt x="1879600" y="104775"/>
                </a:lnTo>
                <a:close/>
                <a:moveTo>
                  <a:pt x="985837" y="23812"/>
                </a:moveTo>
                <a:cubicBezTo>
                  <a:pt x="970055" y="23812"/>
                  <a:pt x="957262" y="34118"/>
                  <a:pt x="957262" y="46831"/>
                </a:cubicBezTo>
                <a:cubicBezTo>
                  <a:pt x="957262" y="59544"/>
                  <a:pt x="970055" y="69850"/>
                  <a:pt x="985837" y="69850"/>
                </a:cubicBezTo>
                <a:cubicBezTo>
                  <a:pt x="1001619" y="69850"/>
                  <a:pt x="1014412" y="59544"/>
                  <a:pt x="1014412" y="46831"/>
                </a:cubicBezTo>
                <a:cubicBezTo>
                  <a:pt x="1014412" y="34118"/>
                  <a:pt x="1001619" y="23812"/>
                  <a:pt x="985837" y="23812"/>
                </a:cubicBezTo>
                <a:close/>
                <a:moveTo>
                  <a:pt x="103772" y="0"/>
                </a:moveTo>
                <a:cubicBezTo>
                  <a:pt x="1856372" y="0"/>
                  <a:pt x="1856372" y="0"/>
                  <a:pt x="1856372" y="0"/>
                </a:cubicBezTo>
                <a:cubicBezTo>
                  <a:pt x="1925554" y="0"/>
                  <a:pt x="1971675" y="46182"/>
                  <a:pt x="1971675" y="103909"/>
                </a:cubicBezTo>
                <a:lnTo>
                  <a:pt x="1971675" y="1027546"/>
                </a:lnTo>
                <a:cubicBezTo>
                  <a:pt x="1971675" y="1085273"/>
                  <a:pt x="1925554" y="1143000"/>
                  <a:pt x="1856372" y="1143000"/>
                </a:cubicBezTo>
                <a:cubicBezTo>
                  <a:pt x="1637297" y="1143000"/>
                  <a:pt x="1445606" y="1143000"/>
                  <a:pt x="1277877" y="1143000"/>
                </a:cubicBezTo>
                <a:lnTo>
                  <a:pt x="1198562" y="1143000"/>
                </a:lnTo>
                <a:lnTo>
                  <a:pt x="1198562" y="1212850"/>
                </a:lnTo>
                <a:lnTo>
                  <a:pt x="1198562" y="1258887"/>
                </a:lnTo>
                <a:lnTo>
                  <a:pt x="1452561" y="1258887"/>
                </a:lnTo>
                <a:lnTo>
                  <a:pt x="1544636" y="1374774"/>
                </a:lnTo>
                <a:lnTo>
                  <a:pt x="427036" y="1374774"/>
                </a:lnTo>
                <a:lnTo>
                  <a:pt x="519111" y="1258887"/>
                </a:lnTo>
                <a:lnTo>
                  <a:pt x="761999" y="1258887"/>
                </a:lnTo>
                <a:lnTo>
                  <a:pt x="761999" y="1212850"/>
                </a:lnTo>
                <a:lnTo>
                  <a:pt x="761999" y="1143000"/>
                </a:lnTo>
                <a:lnTo>
                  <a:pt x="673281" y="1143000"/>
                </a:lnTo>
                <a:cubicBezTo>
                  <a:pt x="103772" y="1143000"/>
                  <a:pt x="103772" y="1143000"/>
                  <a:pt x="103772" y="1143000"/>
                </a:cubicBezTo>
                <a:cubicBezTo>
                  <a:pt x="46121" y="1143000"/>
                  <a:pt x="0" y="1085273"/>
                  <a:pt x="0" y="1027546"/>
                </a:cubicBezTo>
                <a:cubicBezTo>
                  <a:pt x="0" y="103909"/>
                  <a:pt x="0" y="103909"/>
                  <a:pt x="0" y="103909"/>
                </a:cubicBezTo>
                <a:cubicBezTo>
                  <a:pt x="0" y="46182"/>
                  <a:pt x="46121" y="0"/>
                  <a:pt x="1037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kern="0" dirty="0">
              <a:solidFill>
                <a:srgbClr val="1A1A1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3" name="Freeform 18">
            <a:extLst>
              <a:ext uri="{FF2B5EF4-FFF2-40B4-BE49-F238E27FC236}">
                <a16:creationId xmlns:a16="http://schemas.microsoft.com/office/drawing/2014/main" id="{0A1C1B9A-2E00-4E0A-BA33-3A274A616A2D}"/>
              </a:ext>
            </a:extLst>
          </p:cNvPr>
          <p:cNvSpPr>
            <a:spLocks noChangeAspect="1"/>
          </p:cNvSpPr>
          <p:nvPr/>
        </p:nvSpPr>
        <p:spPr bwMode="black">
          <a:xfrm>
            <a:off x="5462975" y="3344899"/>
            <a:ext cx="86539" cy="68105"/>
          </a:xfrm>
          <a:custGeom>
            <a:avLst/>
            <a:gdLst>
              <a:gd name="connsiteX0" fmla="*/ 427036 w 1971675"/>
              <a:gd name="connsiteY0" fmla="*/ 1374775 h 1409700"/>
              <a:gd name="connsiteX1" fmla="*/ 1544636 w 1971675"/>
              <a:gd name="connsiteY1" fmla="*/ 1374775 h 1409700"/>
              <a:gd name="connsiteX2" fmla="*/ 1544636 w 1971675"/>
              <a:gd name="connsiteY2" fmla="*/ 1409700 h 1409700"/>
              <a:gd name="connsiteX3" fmla="*/ 427036 w 1971675"/>
              <a:gd name="connsiteY3" fmla="*/ 1409700 h 1409700"/>
              <a:gd name="connsiteX4" fmla="*/ 104775 w 1971675"/>
              <a:gd name="connsiteY4" fmla="*/ 104775 h 1409700"/>
              <a:gd name="connsiteX5" fmla="*/ 104775 w 1971675"/>
              <a:gd name="connsiteY5" fmla="*/ 1028700 h 1409700"/>
              <a:gd name="connsiteX6" fmla="*/ 761999 w 1971675"/>
              <a:gd name="connsiteY6" fmla="*/ 1028700 h 1409700"/>
              <a:gd name="connsiteX7" fmla="*/ 1198562 w 1971675"/>
              <a:gd name="connsiteY7" fmla="*/ 1028700 h 1409700"/>
              <a:gd name="connsiteX8" fmla="*/ 1879600 w 1971675"/>
              <a:gd name="connsiteY8" fmla="*/ 1028700 h 1409700"/>
              <a:gd name="connsiteX9" fmla="*/ 1879600 w 1971675"/>
              <a:gd name="connsiteY9" fmla="*/ 104775 h 1409700"/>
              <a:gd name="connsiteX10" fmla="*/ 985837 w 1971675"/>
              <a:gd name="connsiteY10" fmla="*/ 23812 h 1409700"/>
              <a:gd name="connsiteX11" fmla="*/ 957262 w 1971675"/>
              <a:gd name="connsiteY11" fmla="*/ 46831 h 1409700"/>
              <a:gd name="connsiteX12" fmla="*/ 985837 w 1971675"/>
              <a:gd name="connsiteY12" fmla="*/ 69850 h 1409700"/>
              <a:gd name="connsiteX13" fmla="*/ 1014412 w 1971675"/>
              <a:gd name="connsiteY13" fmla="*/ 46831 h 1409700"/>
              <a:gd name="connsiteX14" fmla="*/ 985837 w 1971675"/>
              <a:gd name="connsiteY14" fmla="*/ 23812 h 1409700"/>
              <a:gd name="connsiteX15" fmla="*/ 103772 w 1971675"/>
              <a:gd name="connsiteY15" fmla="*/ 0 h 1409700"/>
              <a:gd name="connsiteX16" fmla="*/ 1856372 w 1971675"/>
              <a:gd name="connsiteY16" fmla="*/ 0 h 1409700"/>
              <a:gd name="connsiteX17" fmla="*/ 1971675 w 1971675"/>
              <a:gd name="connsiteY17" fmla="*/ 103909 h 1409700"/>
              <a:gd name="connsiteX18" fmla="*/ 1971675 w 1971675"/>
              <a:gd name="connsiteY18" fmla="*/ 1027546 h 1409700"/>
              <a:gd name="connsiteX19" fmla="*/ 1856372 w 1971675"/>
              <a:gd name="connsiteY19" fmla="*/ 1143000 h 1409700"/>
              <a:gd name="connsiteX20" fmla="*/ 1277877 w 1971675"/>
              <a:gd name="connsiteY20" fmla="*/ 1143000 h 1409700"/>
              <a:gd name="connsiteX21" fmla="*/ 1198562 w 1971675"/>
              <a:gd name="connsiteY21" fmla="*/ 1143000 h 1409700"/>
              <a:gd name="connsiteX22" fmla="*/ 1198562 w 1971675"/>
              <a:gd name="connsiteY22" fmla="*/ 1212850 h 1409700"/>
              <a:gd name="connsiteX23" fmla="*/ 1198562 w 1971675"/>
              <a:gd name="connsiteY23" fmla="*/ 1258887 h 1409700"/>
              <a:gd name="connsiteX24" fmla="*/ 1452561 w 1971675"/>
              <a:gd name="connsiteY24" fmla="*/ 1258887 h 1409700"/>
              <a:gd name="connsiteX25" fmla="*/ 1544636 w 1971675"/>
              <a:gd name="connsiteY25" fmla="*/ 1374774 h 1409700"/>
              <a:gd name="connsiteX26" fmla="*/ 427036 w 1971675"/>
              <a:gd name="connsiteY26" fmla="*/ 1374774 h 1409700"/>
              <a:gd name="connsiteX27" fmla="*/ 519111 w 1971675"/>
              <a:gd name="connsiteY27" fmla="*/ 1258887 h 1409700"/>
              <a:gd name="connsiteX28" fmla="*/ 761999 w 1971675"/>
              <a:gd name="connsiteY28" fmla="*/ 1258887 h 1409700"/>
              <a:gd name="connsiteX29" fmla="*/ 761999 w 1971675"/>
              <a:gd name="connsiteY29" fmla="*/ 1212850 h 1409700"/>
              <a:gd name="connsiteX30" fmla="*/ 761999 w 1971675"/>
              <a:gd name="connsiteY30" fmla="*/ 1143000 h 1409700"/>
              <a:gd name="connsiteX31" fmla="*/ 673281 w 1971675"/>
              <a:gd name="connsiteY31" fmla="*/ 1143000 h 1409700"/>
              <a:gd name="connsiteX32" fmla="*/ 103772 w 1971675"/>
              <a:gd name="connsiteY32" fmla="*/ 1143000 h 1409700"/>
              <a:gd name="connsiteX33" fmla="*/ 0 w 1971675"/>
              <a:gd name="connsiteY33" fmla="*/ 1027546 h 1409700"/>
              <a:gd name="connsiteX34" fmla="*/ 0 w 1971675"/>
              <a:gd name="connsiteY34" fmla="*/ 103909 h 1409700"/>
              <a:gd name="connsiteX35" fmla="*/ 103772 w 1971675"/>
              <a:gd name="connsiteY35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71675" h="1409700">
                <a:moveTo>
                  <a:pt x="427036" y="1374775"/>
                </a:moveTo>
                <a:lnTo>
                  <a:pt x="1544636" y="1374775"/>
                </a:lnTo>
                <a:lnTo>
                  <a:pt x="1544636" y="1409700"/>
                </a:lnTo>
                <a:lnTo>
                  <a:pt x="427036" y="1409700"/>
                </a:lnTo>
                <a:close/>
                <a:moveTo>
                  <a:pt x="104775" y="104775"/>
                </a:moveTo>
                <a:lnTo>
                  <a:pt x="104775" y="1028700"/>
                </a:lnTo>
                <a:lnTo>
                  <a:pt x="761999" y="1028700"/>
                </a:lnTo>
                <a:lnTo>
                  <a:pt x="1198562" y="1028700"/>
                </a:lnTo>
                <a:lnTo>
                  <a:pt x="1879600" y="1028700"/>
                </a:lnTo>
                <a:lnTo>
                  <a:pt x="1879600" y="104775"/>
                </a:lnTo>
                <a:close/>
                <a:moveTo>
                  <a:pt x="985837" y="23812"/>
                </a:moveTo>
                <a:cubicBezTo>
                  <a:pt x="970055" y="23812"/>
                  <a:pt x="957262" y="34118"/>
                  <a:pt x="957262" y="46831"/>
                </a:cubicBezTo>
                <a:cubicBezTo>
                  <a:pt x="957262" y="59544"/>
                  <a:pt x="970055" y="69850"/>
                  <a:pt x="985837" y="69850"/>
                </a:cubicBezTo>
                <a:cubicBezTo>
                  <a:pt x="1001619" y="69850"/>
                  <a:pt x="1014412" y="59544"/>
                  <a:pt x="1014412" y="46831"/>
                </a:cubicBezTo>
                <a:cubicBezTo>
                  <a:pt x="1014412" y="34118"/>
                  <a:pt x="1001619" y="23812"/>
                  <a:pt x="985837" y="23812"/>
                </a:cubicBezTo>
                <a:close/>
                <a:moveTo>
                  <a:pt x="103772" y="0"/>
                </a:moveTo>
                <a:cubicBezTo>
                  <a:pt x="1856372" y="0"/>
                  <a:pt x="1856372" y="0"/>
                  <a:pt x="1856372" y="0"/>
                </a:cubicBezTo>
                <a:cubicBezTo>
                  <a:pt x="1925554" y="0"/>
                  <a:pt x="1971675" y="46182"/>
                  <a:pt x="1971675" y="103909"/>
                </a:cubicBezTo>
                <a:lnTo>
                  <a:pt x="1971675" y="1027546"/>
                </a:lnTo>
                <a:cubicBezTo>
                  <a:pt x="1971675" y="1085273"/>
                  <a:pt x="1925554" y="1143000"/>
                  <a:pt x="1856372" y="1143000"/>
                </a:cubicBezTo>
                <a:cubicBezTo>
                  <a:pt x="1637297" y="1143000"/>
                  <a:pt x="1445606" y="1143000"/>
                  <a:pt x="1277877" y="1143000"/>
                </a:cubicBezTo>
                <a:lnTo>
                  <a:pt x="1198562" y="1143000"/>
                </a:lnTo>
                <a:lnTo>
                  <a:pt x="1198562" y="1212850"/>
                </a:lnTo>
                <a:lnTo>
                  <a:pt x="1198562" y="1258887"/>
                </a:lnTo>
                <a:lnTo>
                  <a:pt x="1452561" y="1258887"/>
                </a:lnTo>
                <a:lnTo>
                  <a:pt x="1544636" y="1374774"/>
                </a:lnTo>
                <a:lnTo>
                  <a:pt x="427036" y="1374774"/>
                </a:lnTo>
                <a:lnTo>
                  <a:pt x="519111" y="1258887"/>
                </a:lnTo>
                <a:lnTo>
                  <a:pt x="761999" y="1258887"/>
                </a:lnTo>
                <a:lnTo>
                  <a:pt x="761999" y="1212850"/>
                </a:lnTo>
                <a:lnTo>
                  <a:pt x="761999" y="1143000"/>
                </a:lnTo>
                <a:lnTo>
                  <a:pt x="673281" y="1143000"/>
                </a:lnTo>
                <a:cubicBezTo>
                  <a:pt x="103772" y="1143000"/>
                  <a:pt x="103772" y="1143000"/>
                  <a:pt x="103772" y="1143000"/>
                </a:cubicBezTo>
                <a:cubicBezTo>
                  <a:pt x="46121" y="1143000"/>
                  <a:pt x="0" y="1085273"/>
                  <a:pt x="0" y="1027546"/>
                </a:cubicBezTo>
                <a:cubicBezTo>
                  <a:pt x="0" y="103909"/>
                  <a:pt x="0" y="103909"/>
                  <a:pt x="0" y="103909"/>
                </a:cubicBezTo>
                <a:cubicBezTo>
                  <a:pt x="0" y="46182"/>
                  <a:pt x="46121" y="0"/>
                  <a:pt x="1037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kern="0" dirty="0">
              <a:solidFill>
                <a:srgbClr val="1A1A1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4" name="Freeform 18">
            <a:extLst>
              <a:ext uri="{FF2B5EF4-FFF2-40B4-BE49-F238E27FC236}">
                <a16:creationId xmlns:a16="http://schemas.microsoft.com/office/drawing/2014/main" id="{CECF527D-D21C-4350-AEF7-A7DC84DDFC4D}"/>
              </a:ext>
            </a:extLst>
          </p:cNvPr>
          <p:cNvSpPr>
            <a:spLocks noChangeAspect="1"/>
          </p:cNvSpPr>
          <p:nvPr/>
        </p:nvSpPr>
        <p:spPr bwMode="black">
          <a:xfrm>
            <a:off x="5488908" y="3424768"/>
            <a:ext cx="152477" cy="119998"/>
          </a:xfrm>
          <a:custGeom>
            <a:avLst/>
            <a:gdLst>
              <a:gd name="connsiteX0" fmla="*/ 427036 w 1971675"/>
              <a:gd name="connsiteY0" fmla="*/ 1374775 h 1409700"/>
              <a:gd name="connsiteX1" fmla="*/ 1544636 w 1971675"/>
              <a:gd name="connsiteY1" fmla="*/ 1374775 h 1409700"/>
              <a:gd name="connsiteX2" fmla="*/ 1544636 w 1971675"/>
              <a:gd name="connsiteY2" fmla="*/ 1409700 h 1409700"/>
              <a:gd name="connsiteX3" fmla="*/ 427036 w 1971675"/>
              <a:gd name="connsiteY3" fmla="*/ 1409700 h 1409700"/>
              <a:gd name="connsiteX4" fmla="*/ 104775 w 1971675"/>
              <a:gd name="connsiteY4" fmla="*/ 104775 h 1409700"/>
              <a:gd name="connsiteX5" fmla="*/ 104775 w 1971675"/>
              <a:gd name="connsiteY5" fmla="*/ 1028700 h 1409700"/>
              <a:gd name="connsiteX6" fmla="*/ 761999 w 1971675"/>
              <a:gd name="connsiteY6" fmla="*/ 1028700 h 1409700"/>
              <a:gd name="connsiteX7" fmla="*/ 1198562 w 1971675"/>
              <a:gd name="connsiteY7" fmla="*/ 1028700 h 1409700"/>
              <a:gd name="connsiteX8" fmla="*/ 1879600 w 1971675"/>
              <a:gd name="connsiteY8" fmla="*/ 1028700 h 1409700"/>
              <a:gd name="connsiteX9" fmla="*/ 1879600 w 1971675"/>
              <a:gd name="connsiteY9" fmla="*/ 104775 h 1409700"/>
              <a:gd name="connsiteX10" fmla="*/ 985837 w 1971675"/>
              <a:gd name="connsiteY10" fmla="*/ 23812 h 1409700"/>
              <a:gd name="connsiteX11" fmla="*/ 957262 w 1971675"/>
              <a:gd name="connsiteY11" fmla="*/ 46831 h 1409700"/>
              <a:gd name="connsiteX12" fmla="*/ 985837 w 1971675"/>
              <a:gd name="connsiteY12" fmla="*/ 69850 h 1409700"/>
              <a:gd name="connsiteX13" fmla="*/ 1014412 w 1971675"/>
              <a:gd name="connsiteY13" fmla="*/ 46831 h 1409700"/>
              <a:gd name="connsiteX14" fmla="*/ 985837 w 1971675"/>
              <a:gd name="connsiteY14" fmla="*/ 23812 h 1409700"/>
              <a:gd name="connsiteX15" fmla="*/ 103772 w 1971675"/>
              <a:gd name="connsiteY15" fmla="*/ 0 h 1409700"/>
              <a:gd name="connsiteX16" fmla="*/ 1856372 w 1971675"/>
              <a:gd name="connsiteY16" fmla="*/ 0 h 1409700"/>
              <a:gd name="connsiteX17" fmla="*/ 1971675 w 1971675"/>
              <a:gd name="connsiteY17" fmla="*/ 103909 h 1409700"/>
              <a:gd name="connsiteX18" fmla="*/ 1971675 w 1971675"/>
              <a:gd name="connsiteY18" fmla="*/ 1027546 h 1409700"/>
              <a:gd name="connsiteX19" fmla="*/ 1856372 w 1971675"/>
              <a:gd name="connsiteY19" fmla="*/ 1143000 h 1409700"/>
              <a:gd name="connsiteX20" fmla="*/ 1277877 w 1971675"/>
              <a:gd name="connsiteY20" fmla="*/ 1143000 h 1409700"/>
              <a:gd name="connsiteX21" fmla="*/ 1198562 w 1971675"/>
              <a:gd name="connsiteY21" fmla="*/ 1143000 h 1409700"/>
              <a:gd name="connsiteX22" fmla="*/ 1198562 w 1971675"/>
              <a:gd name="connsiteY22" fmla="*/ 1212850 h 1409700"/>
              <a:gd name="connsiteX23" fmla="*/ 1198562 w 1971675"/>
              <a:gd name="connsiteY23" fmla="*/ 1258887 h 1409700"/>
              <a:gd name="connsiteX24" fmla="*/ 1452561 w 1971675"/>
              <a:gd name="connsiteY24" fmla="*/ 1258887 h 1409700"/>
              <a:gd name="connsiteX25" fmla="*/ 1544636 w 1971675"/>
              <a:gd name="connsiteY25" fmla="*/ 1374774 h 1409700"/>
              <a:gd name="connsiteX26" fmla="*/ 427036 w 1971675"/>
              <a:gd name="connsiteY26" fmla="*/ 1374774 h 1409700"/>
              <a:gd name="connsiteX27" fmla="*/ 519111 w 1971675"/>
              <a:gd name="connsiteY27" fmla="*/ 1258887 h 1409700"/>
              <a:gd name="connsiteX28" fmla="*/ 761999 w 1971675"/>
              <a:gd name="connsiteY28" fmla="*/ 1258887 h 1409700"/>
              <a:gd name="connsiteX29" fmla="*/ 761999 w 1971675"/>
              <a:gd name="connsiteY29" fmla="*/ 1212850 h 1409700"/>
              <a:gd name="connsiteX30" fmla="*/ 761999 w 1971675"/>
              <a:gd name="connsiteY30" fmla="*/ 1143000 h 1409700"/>
              <a:gd name="connsiteX31" fmla="*/ 673281 w 1971675"/>
              <a:gd name="connsiteY31" fmla="*/ 1143000 h 1409700"/>
              <a:gd name="connsiteX32" fmla="*/ 103772 w 1971675"/>
              <a:gd name="connsiteY32" fmla="*/ 1143000 h 1409700"/>
              <a:gd name="connsiteX33" fmla="*/ 0 w 1971675"/>
              <a:gd name="connsiteY33" fmla="*/ 1027546 h 1409700"/>
              <a:gd name="connsiteX34" fmla="*/ 0 w 1971675"/>
              <a:gd name="connsiteY34" fmla="*/ 103909 h 1409700"/>
              <a:gd name="connsiteX35" fmla="*/ 103772 w 1971675"/>
              <a:gd name="connsiteY35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971675" h="1409700">
                <a:moveTo>
                  <a:pt x="427036" y="1374775"/>
                </a:moveTo>
                <a:lnTo>
                  <a:pt x="1544636" y="1374775"/>
                </a:lnTo>
                <a:lnTo>
                  <a:pt x="1544636" y="1409700"/>
                </a:lnTo>
                <a:lnTo>
                  <a:pt x="427036" y="1409700"/>
                </a:lnTo>
                <a:close/>
                <a:moveTo>
                  <a:pt x="104775" y="104775"/>
                </a:moveTo>
                <a:lnTo>
                  <a:pt x="104775" y="1028700"/>
                </a:lnTo>
                <a:lnTo>
                  <a:pt x="761999" y="1028700"/>
                </a:lnTo>
                <a:lnTo>
                  <a:pt x="1198562" y="1028700"/>
                </a:lnTo>
                <a:lnTo>
                  <a:pt x="1879600" y="1028700"/>
                </a:lnTo>
                <a:lnTo>
                  <a:pt x="1879600" y="104775"/>
                </a:lnTo>
                <a:close/>
                <a:moveTo>
                  <a:pt x="985837" y="23812"/>
                </a:moveTo>
                <a:cubicBezTo>
                  <a:pt x="970055" y="23812"/>
                  <a:pt x="957262" y="34118"/>
                  <a:pt x="957262" y="46831"/>
                </a:cubicBezTo>
                <a:cubicBezTo>
                  <a:pt x="957262" y="59544"/>
                  <a:pt x="970055" y="69850"/>
                  <a:pt x="985837" y="69850"/>
                </a:cubicBezTo>
                <a:cubicBezTo>
                  <a:pt x="1001619" y="69850"/>
                  <a:pt x="1014412" y="59544"/>
                  <a:pt x="1014412" y="46831"/>
                </a:cubicBezTo>
                <a:cubicBezTo>
                  <a:pt x="1014412" y="34118"/>
                  <a:pt x="1001619" y="23812"/>
                  <a:pt x="985837" y="23812"/>
                </a:cubicBezTo>
                <a:close/>
                <a:moveTo>
                  <a:pt x="103772" y="0"/>
                </a:moveTo>
                <a:cubicBezTo>
                  <a:pt x="1856372" y="0"/>
                  <a:pt x="1856372" y="0"/>
                  <a:pt x="1856372" y="0"/>
                </a:cubicBezTo>
                <a:cubicBezTo>
                  <a:pt x="1925554" y="0"/>
                  <a:pt x="1971675" y="46182"/>
                  <a:pt x="1971675" y="103909"/>
                </a:cubicBezTo>
                <a:lnTo>
                  <a:pt x="1971675" y="1027546"/>
                </a:lnTo>
                <a:cubicBezTo>
                  <a:pt x="1971675" y="1085273"/>
                  <a:pt x="1925554" y="1143000"/>
                  <a:pt x="1856372" y="1143000"/>
                </a:cubicBezTo>
                <a:cubicBezTo>
                  <a:pt x="1637297" y="1143000"/>
                  <a:pt x="1445606" y="1143000"/>
                  <a:pt x="1277877" y="1143000"/>
                </a:cubicBezTo>
                <a:lnTo>
                  <a:pt x="1198562" y="1143000"/>
                </a:lnTo>
                <a:lnTo>
                  <a:pt x="1198562" y="1212850"/>
                </a:lnTo>
                <a:lnTo>
                  <a:pt x="1198562" y="1258887"/>
                </a:lnTo>
                <a:lnTo>
                  <a:pt x="1452561" y="1258887"/>
                </a:lnTo>
                <a:lnTo>
                  <a:pt x="1544636" y="1374774"/>
                </a:lnTo>
                <a:lnTo>
                  <a:pt x="427036" y="1374774"/>
                </a:lnTo>
                <a:lnTo>
                  <a:pt x="519111" y="1258887"/>
                </a:lnTo>
                <a:lnTo>
                  <a:pt x="761999" y="1258887"/>
                </a:lnTo>
                <a:lnTo>
                  <a:pt x="761999" y="1212850"/>
                </a:lnTo>
                <a:lnTo>
                  <a:pt x="761999" y="1143000"/>
                </a:lnTo>
                <a:lnTo>
                  <a:pt x="673281" y="1143000"/>
                </a:lnTo>
                <a:cubicBezTo>
                  <a:pt x="103772" y="1143000"/>
                  <a:pt x="103772" y="1143000"/>
                  <a:pt x="103772" y="1143000"/>
                </a:cubicBezTo>
                <a:cubicBezTo>
                  <a:pt x="46121" y="1143000"/>
                  <a:pt x="0" y="1085273"/>
                  <a:pt x="0" y="1027546"/>
                </a:cubicBezTo>
                <a:cubicBezTo>
                  <a:pt x="0" y="103909"/>
                  <a:pt x="0" y="103909"/>
                  <a:pt x="0" y="103909"/>
                </a:cubicBezTo>
                <a:cubicBezTo>
                  <a:pt x="0" y="46182"/>
                  <a:pt x="46121" y="0"/>
                  <a:pt x="1037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kern="0" dirty="0">
              <a:solidFill>
                <a:srgbClr val="1A1A1A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90800691-D462-4B5F-9072-8919C7E6407F}"/>
              </a:ext>
            </a:extLst>
          </p:cNvPr>
          <p:cNvCxnSpPr>
            <a:cxnSpLocks/>
            <a:stCxn id="191" idx="2"/>
            <a:endCxn id="166" idx="3"/>
          </p:cNvCxnSpPr>
          <p:nvPr/>
        </p:nvCxnSpPr>
        <p:spPr>
          <a:xfrm flipH="1" flipV="1">
            <a:off x="6823606" y="3443523"/>
            <a:ext cx="973869" cy="7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ctor: Elbow 109">
            <a:extLst>
              <a:ext uri="{FF2B5EF4-FFF2-40B4-BE49-F238E27FC236}">
                <a16:creationId xmlns:a16="http://schemas.microsoft.com/office/drawing/2014/main" id="{FD525874-F070-4175-98F1-482832420309}"/>
              </a:ext>
            </a:extLst>
          </p:cNvPr>
          <p:cNvCxnSpPr>
            <a:cxnSpLocks/>
          </p:cNvCxnSpPr>
          <p:nvPr/>
        </p:nvCxnSpPr>
        <p:spPr>
          <a:xfrm flipH="1" flipV="1">
            <a:off x="7846221" y="1772332"/>
            <a:ext cx="18724" cy="152372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A899DF0A-A97D-4077-A8FD-FA9E4E332BC3}"/>
              </a:ext>
            </a:extLst>
          </p:cNvPr>
          <p:cNvSpPr/>
          <p:nvPr/>
        </p:nvSpPr>
        <p:spPr bwMode="auto">
          <a:xfrm>
            <a:off x="7595638" y="2284667"/>
            <a:ext cx="325316" cy="21156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Source Files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CD3CB024-0F74-49C9-ABC8-0966EAC2FEA4}"/>
              </a:ext>
            </a:extLst>
          </p:cNvPr>
          <p:cNvSpPr/>
          <p:nvPr/>
        </p:nvSpPr>
        <p:spPr bwMode="auto">
          <a:xfrm>
            <a:off x="7783186" y="2519468"/>
            <a:ext cx="160109" cy="160109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Pro" panose="020B0502040504020203" pitchFamily="34" charset="0"/>
              </a:rPr>
              <a:t>2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C661C683-439D-4C18-833E-843FE1D74400}"/>
              </a:ext>
            </a:extLst>
          </p:cNvPr>
          <p:cNvSpPr/>
          <p:nvPr/>
        </p:nvSpPr>
        <p:spPr bwMode="auto">
          <a:xfrm>
            <a:off x="8236555" y="3311752"/>
            <a:ext cx="160109" cy="160109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Pro" panose="020B0502040504020203" pitchFamily="34" charset="0"/>
              </a:rPr>
              <a:t>3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565D93E-F9FA-4418-A3E1-743E2A24617E}"/>
              </a:ext>
            </a:extLst>
          </p:cNvPr>
          <p:cNvSpPr/>
          <p:nvPr/>
        </p:nvSpPr>
        <p:spPr bwMode="auto">
          <a:xfrm>
            <a:off x="8236555" y="3433345"/>
            <a:ext cx="875018" cy="28459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Config Manager Packages</a:t>
            </a:r>
          </a:p>
        </p:txBody>
      </p:sp>
      <p:sp>
        <p:nvSpPr>
          <p:cNvPr id="191" name="Flowchart: Connector 190">
            <a:extLst>
              <a:ext uri="{FF2B5EF4-FFF2-40B4-BE49-F238E27FC236}">
                <a16:creationId xmlns:a16="http://schemas.microsoft.com/office/drawing/2014/main" id="{51065523-35A7-4EE0-8DBD-5880CCB40AB6}"/>
              </a:ext>
            </a:extLst>
          </p:cNvPr>
          <p:cNvSpPr/>
          <p:nvPr/>
        </p:nvSpPr>
        <p:spPr bwMode="auto">
          <a:xfrm>
            <a:off x="7797475" y="3235084"/>
            <a:ext cx="411929" cy="432619"/>
          </a:xfrm>
          <a:prstGeom prst="flowChartConnector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3268C4A-CB2A-42AD-9699-544C917D6D52}"/>
              </a:ext>
            </a:extLst>
          </p:cNvPr>
          <p:cNvSpPr/>
          <p:nvPr/>
        </p:nvSpPr>
        <p:spPr bwMode="auto">
          <a:xfrm>
            <a:off x="7706371" y="3709030"/>
            <a:ext cx="623618" cy="2115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solidFill>
                  <a:srgbClr val="1A1A1A"/>
                </a:solidFill>
                <a:latin typeface="Segoe Pro" panose="020B0502040504020203" pitchFamily="34" charset="0"/>
                <a:cs typeface="Segoe UI" panose="020B0502040204020203" pitchFamily="34" charset="0"/>
              </a:rPr>
              <a:t>Config Manager Server</a:t>
            </a:r>
          </a:p>
        </p:txBody>
      </p: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234364BE-90A7-410D-8894-A4BCE22B74C1}"/>
              </a:ext>
            </a:extLst>
          </p:cNvPr>
          <p:cNvCxnSpPr>
            <a:cxnSpLocks/>
            <a:stCxn id="191" idx="0"/>
          </p:cNvCxnSpPr>
          <p:nvPr/>
        </p:nvCxnSpPr>
        <p:spPr>
          <a:xfrm rot="16200000" flipV="1">
            <a:off x="7182350" y="2413994"/>
            <a:ext cx="1573227" cy="68952"/>
          </a:xfrm>
          <a:prstGeom prst="bentConnector2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>
            <a:extLst>
              <a:ext uri="{FF2B5EF4-FFF2-40B4-BE49-F238E27FC236}">
                <a16:creationId xmlns:a16="http://schemas.microsoft.com/office/drawing/2014/main" id="{E5520EB7-198D-4CBB-806F-29318C86A75F}"/>
              </a:ext>
            </a:extLst>
          </p:cNvPr>
          <p:cNvSpPr/>
          <p:nvPr/>
        </p:nvSpPr>
        <p:spPr bwMode="auto">
          <a:xfrm>
            <a:off x="7913988" y="2034270"/>
            <a:ext cx="240145" cy="21156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ODT</a:t>
            </a: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94F8133E-4DA0-4895-BFC3-F451EEA41765}"/>
              </a:ext>
            </a:extLst>
          </p:cNvPr>
          <p:cNvSpPr/>
          <p:nvPr/>
        </p:nvSpPr>
        <p:spPr bwMode="auto">
          <a:xfrm>
            <a:off x="7924412" y="1857298"/>
            <a:ext cx="160109" cy="160109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Pro" panose="020B0502040504020203" pitchFamily="34" charset="0"/>
              </a:rPr>
              <a:t>1</a:t>
            </a:r>
          </a:p>
        </p:txBody>
      </p:sp>
      <p:sp>
        <p:nvSpPr>
          <p:cNvPr id="202" name="Freeform 23">
            <a:extLst>
              <a:ext uri="{FF2B5EF4-FFF2-40B4-BE49-F238E27FC236}">
                <a16:creationId xmlns:a16="http://schemas.microsoft.com/office/drawing/2014/main" id="{17848814-E9EA-41EF-9759-A5DB97F16824}"/>
              </a:ext>
            </a:extLst>
          </p:cNvPr>
          <p:cNvSpPr>
            <a:spLocks noEditPoints="1"/>
          </p:cNvSpPr>
          <p:nvPr/>
        </p:nvSpPr>
        <p:spPr bwMode="auto">
          <a:xfrm>
            <a:off x="7916750" y="3328129"/>
            <a:ext cx="171947" cy="264579"/>
          </a:xfrm>
          <a:custGeom>
            <a:avLst/>
            <a:gdLst>
              <a:gd name="T0" fmla="*/ 621 w 736"/>
              <a:gd name="T1" fmla="*/ 43 h 1132"/>
              <a:gd name="T2" fmla="*/ 368 w 736"/>
              <a:gd name="T3" fmla="*/ 0 h 1132"/>
              <a:gd name="T4" fmla="*/ 114 w 736"/>
              <a:gd name="T5" fmla="*/ 43 h 1132"/>
              <a:gd name="T6" fmla="*/ 1 w 736"/>
              <a:gd name="T7" fmla="*/ 146 h 1132"/>
              <a:gd name="T8" fmla="*/ 0 w 736"/>
              <a:gd name="T9" fmla="*/ 146 h 1132"/>
              <a:gd name="T10" fmla="*/ 0 w 736"/>
              <a:gd name="T11" fmla="*/ 964 h 1132"/>
              <a:gd name="T12" fmla="*/ 0 w 736"/>
              <a:gd name="T13" fmla="*/ 964 h 1132"/>
              <a:gd name="T14" fmla="*/ 0 w 736"/>
              <a:gd name="T15" fmla="*/ 971 h 1132"/>
              <a:gd name="T16" fmla="*/ 114 w 736"/>
              <a:gd name="T17" fmla="*/ 1089 h 1132"/>
              <a:gd name="T18" fmla="*/ 368 w 736"/>
              <a:gd name="T19" fmla="*/ 1132 h 1132"/>
              <a:gd name="T20" fmla="*/ 621 w 736"/>
              <a:gd name="T21" fmla="*/ 1089 h 1132"/>
              <a:gd name="T22" fmla="*/ 736 w 736"/>
              <a:gd name="T23" fmla="*/ 971 h 1132"/>
              <a:gd name="T24" fmla="*/ 735 w 736"/>
              <a:gd name="T25" fmla="*/ 964 h 1132"/>
              <a:gd name="T26" fmla="*/ 736 w 736"/>
              <a:gd name="T27" fmla="*/ 964 h 1132"/>
              <a:gd name="T28" fmla="*/ 736 w 736"/>
              <a:gd name="T29" fmla="*/ 146 h 1132"/>
              <a:gd name="T30" fmla="*/ 734 w 736"/>
              <a:gd name="T31" fmla="*/ 146 h 1132"/>
              <a:gd name="T32" fmla="*/ 621 w 736"/>
              <a:gd name="T33" fmla="*/ 43 h 1132"/>
              <a:gd name="T34" fmla="*/ 696 w 736"/>
              <a:gd name="T35" fmla="*/ 507 h 1132"/>
              <a:gd name="T36" fmla="*/ 366 w 736"/>
              <a:gd name="T37" fmla="*/ 616 h 1132"/>
              <a:gd name="T38" fmla="*/ 40 w 736"/>
              <a:gd name="T39" fmla="*/ 514 h 1132"/>
              <a:gd name="T40" fmla="*/ 40 w 736"/>
              <a:gd name="T41" fmla="*/ 400 h 1132"/>
              <a:gd name="T42" fmla="*/ 366 w 736"/>
              <a:gd name="T43" fmla="*/ 487 h 1132"/>
              <a:gd name="T44" fmla="*/ 696 w 736"/>
              <a:gd name="T45" fmla="*/ 396 h 1132"/>
              <a:gd name="T46" fmla="*/ 696 w 736"/>
              <a:gd name="T47" fmla="*/ 507 h 1132"/>
              <a:gd name="T48" fmla="*/ 40 w 736"/>
              <a:gd name="T49" fmla="*/ 557 h 1132"/>
              <a:gd name="T50" fmla="*/ 366 w 736"/>
              <a:gd name="T51" fmla="*/ 644 h 1132"/>
              <a:gd name="T52" fmla="*/ 696 w 736"/>
              <a:gd name="T53" fmla="*/ 553 h 1132"/>
              <a:gd name="T54" fmla="*/ 696 w 736"/>
              <a:gd name="T55" fmla="*/ 666 h 1132"/>
              <a:gd name="T56" fmla="*/ 366 w 736"/>
              <a:gd name="T57" fmla="*/ 776 h 1132"/>
              <a:gd name="T58" fmla="*/ 40 w 736"/>
              <a:gd name="T59" fmla="*/ 674 h 1132"/>
              <a:gd name="T60" fmla="*/ 40 w 736"/>
              <a:gd name="T61" fmla="*/ 557 h 1132"/>
              <a:gd name="T62" fmla="*/ 696 w 736"/>
              <a:gd name="T63" fmla="*/ 350 h 1132"/>
              <a:gd name="T64" fmla="*/ 366 w 736"/>
              <a:gd name="T65" fmla="*/ 459 h 1132"/>
              <a:gd name="T66" fmla="*/ 40 w 736"/>
              <a:gd name="T67" fmla="*/ 357 h 1132"/>
              <a:gd name="T68" fmla="*/ 40 w 736"/>
              <a:gd name="T69" fmla="*/ 236 h 1132"/>
              <a:gd name="T70" fmla="*/ 114 w 736"/>
              <a:gd name="T71" fmla="*/ 279 h 1132"/>
              <a:gd name="T72" fmla="*/ 368 w 736"/>
              <a:gd name="T73" fmla="*/ 322 h 1132"/>
              <a:gd name="T74" fmla="*/ 621 w 736"/>
              <a:gd name="T75" fmla="*/ 279 h 1132"/>
              <a:gd name="T76" fmla="*/ 696 w 736"/>
              <a:gd name="T77" fmla="*/ 236 h 1132"/>
              <a:gd name="T78" fmla="*/ 696 w 736"/>
              <a:gd name="T79" fmla="*/ 350 h 1132"/>
              <a:gd name="T80" fmla="*/ 40 w 736"/>
              <a:gd name="T81" fmla="*/ 716 h 1132"/>
              <a:gd name="T82" fmla="*/ 366 w 736"/>
              <a:gd name="T83" fmla="*/ 804 h 1132"/>
              <a:gd name="T84" fmla="*/ 696 w 736"/>
              <a:gd name="T85" fmla="*/ 713 h 1132"/>
              <a:gd name="T86" fmla="*/ 696 w 736"/>
              <a:gd name="T87" fmla="*/ 826 h 1132"/>
              <a:gd name="T88" fmla="*/ 366 w 736"/>
              <a:gd name="T89" fmla="*/ 935 h 1132"/>
              <a:gd name="T90" fmla="*/ 40 w 736"/>
              <a:gd name="T91" fmla="*/ 834 h 1132"/>
              <a:gd name="T92" fmla="*/ 40 w 736"/>
              <a:gd name="T93" fmla="*/ 716 h 1132"/>
              <a:gd name="T94" fmla="*/ 368 w 736"/>
              <a:gd name="T95" fmla="*/ 40 h 1132"/>
              <a:gd name="T96" fmla="*/ 696 w 736"/>
              <a:gd name="T97" fmla="*/ 161 h 1132"/>
              <a:gd name="T98" fmla="*/ 368 w 736"/>
              <a:gd name="T99" fmla="*/ 282 h 1132"/>
              <a:gd name="T100" fmla="*/ 40 w 736"/>
              <a:gd name="T101" fmla="*/ 161 h 1132"/>
              <a:gd name="T102" fmla="*/ 368 w 736"/>
              <a:gd name="T103" fmla="*/ 40 h 1132"/>
              <a:gd name="T104" fmla="*/ 368 w 736"/>
              <a:gd name="T105" fmla="*/ 1092 h 1132"/>
              <a:gd name="T106" fmla="*/ 40 w 736"/>
              <a:gd name="T107" fmla="*/ 971 h 1132"/>
              <a:gd name="T108" fmla="*/ 42 w 736"/>
              <a:gd name="T109" fmla="*/ 959 h 1132"/>
              <a:gd name="T110" fmla="*/ 40 w 736"/>
              <a:gd name="T111" fmla="*/ 959 h 1132"/>
              <a:gd name="T112" fmla="*/ 40 w 736"/>
              <a:gd name="T113" fmla="*/ 876 h 1132"/>
              <a:gd name="T114" fmla="*/ 366 w 736"/>
              <a:gd name="T115" fmla="*/ 963 h 1132"/>
              <a:gd name="T116" fmla="*/ 696 w 736"/>
              <a:gd name="T117" fmla="*/ 872 h 1132"/>
              <a:gd name="T118" fmla="*/ 696 w 736"/>
              <a:gd name="T119" fmla="*/ 958 h 1132"/>
              <a:gd name="T120" fmla="*/ 693 w 736"/>
              <a:gd name="T121" fmla="*/ 958 h 1132"/>
              <a:gd name="T122" fmla="*/ 696 w 736"/>
              <a:gd name="T123" fmla="*/ 971 h 1132"/>
              <a:gd name="T124" fmla="*/ 368 w 736"/>
              <a:gd name="T125" fmla="*/ 1092 h 1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36" h="1132">
                <a:moveTo>
                  <a:pt x="621" y="43"/>
                </a:moveTo>
                <a:cubicBezTo>
                  <a:pt x="553" y="16"/>
                  <a:pt x="463" y="0"/>
                  <a:pt x="368" y="0"/>
                </a:cubicBezTo>
                <a:cubicBezTo>
                  <a:pt x="272" y="0"/>
                  <a:pt x="182" y="16"/>
                  <a:pt x="114" y="43"/>
                </a:cubicBezTo>
                <a:cubicBezTo>
                  <a:pt x="48" y="70"/>
                  <a:pt x="9" y="106"/>
                  <a:pt x="1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964"/>
                  <a:pt x="0" y="964"/>
                  <a:pt x="0" y="964"/>
                </a:cubicBezTo>
                <a:cubicBezTo>
                  <a:pt x="0" y="964"/>
                  <a:pt x="0" y="964"/>
                  <a:pt x="0" y="964"/>
                </a:cubicBezTo>
                <a:cubicBezTo>
                  <a:pt x="0" y="966"/>
                  <a:pt x="0" y="969"/>
                  <a:pt x="0" y="971"/>
                </a:cubicBezTo>
                <a:cubicBezTo>
                  <a:pt x="0" y="1018"/>
                  <a:pt x="40" y="1060"/>
                  <a:pt x="114" y="1089"/>
                </a:cubicBezTo>
                <a:cubicBezTo>
                  <a:pt x="182" y="1117"/>
                  <a:pt x="272" y="1132"/>
                  <a:pt x="368" y="1132"/>
                </a:cubicBezTo>
                <a:cubicBezTo>
                  <a:pt x="463" y="1132"/>
                  <a:pt x="553" y="1117"/>
                  <a:pt x="621" y="1089"/>
                </a:cubicBezTo>
                <a:cubicBezTo>
                  <a:pt x="695" y="1060"/>
                  <a:pt x="736" y="1018"/>
                  <a:pt x="736" y="971"/>
                </a:cubicBezTo>
                <a:cubicBezTo>
                  <a:pt x="736" y="969"/>
                  <a:pt x="735" y="966"/>
                  <a:pt x="735" y="964"/>
                </a:cubicBezTo>
                <a:cubicBezTo>
                  <a:pt x="736" y="964"/>
                  <a:pt x="736" y="964"/>
                  <a:pt x="736" y="964"/>
                </a:cubicBezTo>
                <a:cubicBezTo>
                  <a:pt x="736" y="146"/>
                  <a:pt x="736" y="146"/>
                  <a:pt x="736" y="146"/>
                </a:cubicBezTo>
                <a:cubicBezTo>
                  <a:pt x="734" y="146"/>
                  <a:pt x="734" y="146"/>
                  <a:pt x="734" y="146"/>
                </a:cubicBezTo>
                <a:cubicBezTo>
                  <a:pt x="726" y="106"/>
                  <a:pt x="687" y="70"/>
                  <a:pt x="621" y="43"/>
                </a:cubicBezTo>
                <a:close/>
                <a:moveTo>
                  <a:pt x="696" y="507"/>
                </a:moveTo>
                <a:cubicBezTo>
                  <a:pt x="671" y="563"/>
                  <a:pt x="545" y="616"/>
                  <a:pt x="366" y="616"/>
                </a:cubicBezTo>
                <a:cubicBezTo>
                  <a:pt x="195" y="616"/>
                  <a:pt x="72" y="567"/>
                  <a:pt x="40" y="514"/>
                </a:cubicBezTo>
                <a:cubicBezTo>
                  <a:pt x="40" y="400"/>
                  <a:pt x="40" y="400"/>
                  <a:pt x="40" y="400"/>
                </a:cubicBezTo>
                <a:cubicBezTo>
                  <a:pt x="98" y="452"/>
                  <a:pt x="221" y="487"/>
                  <a:pt x="366" y="487"/>
                </a:cubicBezTo>
                <a:cubicBezTo>
                  <a:pt x="514" y="487"/>
                  <a:pt x="639" y="450"/>
                  <a:pt x="696" y="396"/>
                </a:cubicBezTo>
                <a:lnTo>
                  <a:pt x="696" y="507"/>
                </a:lnTo>
                <a:close/>
                <a:moveTo>
                  <a:pt x="40" y="557"/>
                </a:moveTo>
                <a:cubicBezTo>
                  <a:pt x="98" y="609"/>
                  <a:pt x="221" y="644"/>
                  <a:pt x="366" y="644"/>
                </a:cubicBezTo>
                <a:cubicBezTo>
                  <a:pt x="514" y="644"/>
                  <a:pt x="639" y="607"/>
                  <a:pt x="696" y="553"/>
                </a:cubicBezTo>
                <a:cubicBezTo>
                  <a:pt x="696" y="666"/>
                  <a:pt x="696" y="666"/>
                  <a:pt x="696" y="666"/>
                </a:cubicBezTo>
                <a:cubicBezTo>
                  <a:pt x="671" y="722"/>
                  <a:pt x="545" y="776"/>
                  <a:pt x="366" y="776"/>
                </a:cubicBezTo>
                <a:cubicBezTo>
                  <a:pt x="195" y="776"/>
                  <a:pt x="72" y="727"/>
                  <a:pt x="40" y="674"/>
                </a:cubicBezTo>
                <a:lnTo>
                  <a:pt x="40" y="557"/>
                </a:lnTo>
                <a:close/>
                <a:moveTo>
                  <a:pt x="696" y="350"/>
                </a:moveTo>
                <a:cubicBezTo>
                  <a:pt x="671" y="405"/>
                  <a:pt x="545" y="459"/>
                  <a:pt x="366" y="459"/>
                </a:cubicBezTo>
                <a:cubicBezTo>
                  <a:pt x="195" y="459"/>
                  <a:pt x="72" y="410"/>
                  <a:pt x="40" y="357"/>
                </a:cubicBezTo>
                <a:cubicBezTo>
                  <a:pt x="40" y="236"/>
                  <a:pt x="40" y="236"/>
                  <a:pt x="40" y="236"/>
                </a:cubicBezTo>
                <a:cubicBezTo>
                  <a:pt x="58" y="252"/>
                  <a:pt x="83" y="267"/>
                  <a:pt x="114" y="279"/>
                </a:cubicBezTo>
                <a:cubicBezTo>
                  <a:pt x="182" y="307"/>
                  <a:pt x="272" y="322"/>
                  <a:pt x="368" y="322"/>
                </a:cubicBezTo>
                <a:cubicBezTo>
                  <a:pt x="463" y="322"/>
                  <a:pt x="553" y="307"/>
                  <a:pt x="621" y="279"/>
                </a:cubicBezTo>
                <a:cubicBezTo>
                  <a:pt x="652" y="267"/>
                  <a:pt x="677" y="252"/>
                  <a:pt x="696" y="236"/>
                </a:cubicBezTo>
                <a:lnTo>
                  <a:pt x="696" y="350"/>
                </a:lnTo>
                <a:close/>
                <a:moveTo>
                  <a:pt x="40" y="716"/>
                </a:moveTo>
                <a:cubicBezTo>
                  <a:pt x="98" y="769"/>
                  <a:pt x="221" y="804"/>
                  <a:pt x="366" y="804"/>
                </a:cubicBezTo>
                <a:cubicBezTo>
                  <a:pt x="514" y="804"/>
                  <a:pt x="639" y="767"/>
                  <a:pt x="696" y="713"/>
                </a:cubicBezTo>
                <a:cubicBezTo>
                  <a:pt x="696" y="826"/>
                  <a:pt x="696" y="826"/>
                  <a:pt x="696" y="826"/>
                </a:cubicBezTo>
                <a:cubicBezTo>
                  <a:pt x="671" y="882"/>
                  <a:pt x="545" y="935"/>
                  <a:pt x="366" y="935"/>
                </a:cubicBezTo>
                <a:cubicBezTo>
                  <a:pt x="195" y="935"/>
                  <a:pt x="72" y="887"/>
                  <a:pt x="40" y="834"/>
                </a:cubicBezTo>
                <a:lnTo>
                  <a:pt x="40" y="716"/>
                </a:lnTo>
                <a:close/>
                <a:moveTo>
                  <a:pt x="368" y="40"/>
                </a:moveTo>
                <a:cubicBezTo>
                  <a:pt x="561" y="40"/>
                  <a:pt x="696" y="104"/>
                  <a:pt x="696" y="161"/>
                </a:cubicBezTo>
                <a:cubicBezTo>
                  <a:pt x="696" y="218"/>
                  <a:pt x="561" y="282"/>
                  <a:pt x="368" y="282"/>
                </a:cubicBezTo>
                <a:cubicBezTo>
                  <a:pt x="174" y="282"/>
                  <a:pt x="40" y="218"/>
                  <a:pt x="40" y="161"/>
                </a:cubicBezTo>
                <a:cubicBezTo>
                  <a:pt x="40" y="104"/>
                  <a:pt x="174" y="40"/>
                  <a:pt x="368" y="40"/>
                </a:cubicBezTo>
                <a:close/>
                <a:moveTo>
                  <a:pt x="368" y="1092"/>
                </a:moveTo>
                <a:cubicBezTo>
                  <a:pt x="174" y="1092"/>
                  <a:pt x="40" y="1028"/>
                  <a:pt x="40" y="971"/>
                </a:cubicBezTo>
                <a:cubicBezTo>
                  <a:pt x="40" y="967"/>
                  <a:pt x="41" y="963"/>
                  <a:pt x="42" y="959"/>
                </a:cubicBezTo>
                <a:cubicBezTo>
                  <a:pt x="41" y="959"/>
                  <a:pt x="41" y="959"/>
                  <a:pt x="40" y="959"/>
                </a:cubicBezTo>
                <a:cubicBezTo>
                  <a:pt x="40" y="876"/>
                  <a:pt x="40" y="876"/>
                  <a:pt x="40" y="876"/>
                </a:cubicBezTo>
                <a:cubicBezTo>
                  <a:pt x="98" y="928"/>
                  <a:pt x="221" y="963"/>
                  <a:pt x="366" y="963"/>
                </a:cubicBezTo>
                <a:cubicBezTo>
                  <a:pt x="514" y="963"/>
                  <a:pt x="639" y="926"/>
                  <a:pt x="696" y="872"/>
                </a:cubicBezTo>
                <a:cubicBezTo>
                  <a:pt x="696" y="958"/>
                  <a:pt x="696" y="958"/>
                  <a:pt x="696" y="958"/>
                </a:cubicBezTo>
                <a:cubicBezTo>
                  <a:pt x="695" y="958"/>
                  <a:pt x="694" y="958"/>
                  <a:pt x="693" y="958"/>
                </a:cubicBezTo>
                <a:cubicBezTo>
                  <a:pt x="695" y="962"/>
                  <a:pt x="696" y="967"/>
                  <a:pt x="696" y="971"/>
                </a:cubicBezTo>
                <a:cubicBezTo>
                  <a:pt x="696" y="1028"/>
                  <a:pt x="561" y="1092"/>
                  <a:pt x="368" y="10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290">
              <a:defRPr/>
            </a:pPr>
            <a:endParaRPr lang="en-US" sz="1324" kern="0" dirty="0">
              <a:solidFill>
                <a:srgbClr val="1A1A1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69C59BC-0B5E-4E9D-B0C8-04F0AD9CDC82}"/>
              </a:ext>
            </a:extLst>
          </p:cNvPr>
          <p:cNvSpPr txBox="1"/>
          <p:nvPr/>
        </p:nvSpPr>
        <p:spPr>
          <a:xfrm>
            <a:off x="4676425" y="4166671"/>
            <a:ext cx="4258802" cy="362667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defTabSz="67229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50" b="1" kern="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on-premises infrastructure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326CC8CD-4690-4E79-BBBA-C6D9F38A6A71}"/>
              </a:ext>
            </a:extLst>
          </p:cNvPr>
          <p:cNvSpPr txBox="1"/>
          <p:nvPr/>
        </p:nvSpPr>
        <p:spPr>
          <a:xfrm>
            <a:off x="4676425" y="4397903"/>
            <a:ext cx="2222057" cy="319066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defTabSz="67229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735" kern="0" dirty="0">
                <a:solidFill>
                  <a:srgbClr val="1A1A1A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Note 1-way vs. 2-way communication arrows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FD970EB-83C1-4014-B1C8-2A6817096B3E}"/>
              </a:ext>
            </a:extLst>
          </p:cNvPr>
          <p:cNvSpPr/>
          <p:nvPr/>
        </p:nvSpPr>
        <p:spPr bwMode="auto">
          <a:xfrm>
            <a:off x="6915383" y="3488570"/>
            <a:ext cx="912125" cy="9351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C2R1 package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762D23CD-DA8D-4D86-856E-17E87A20B7DC}"/>
              </a:ext>
            </a:extLst>
          </p:cNvPr>
          <p:cNvSpPr/>
          <p:nvPr/>
        </p:nvSpPr>
        <p:spPr bwMode="auto">
          <a:xfrm>
            <a:off x="6915383" y="3574938"/>
            <a:ext cx="912125" cy="12650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solidFill>
                  <a:srgbClr val="1A1A1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C2R2 package</a:t>
            </a:r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E70A3654-A478-4743-9638-DBCED3E5F09B}"/>
              </a:ext>
            </a:extLst>
          </p:cNvPr>
          <p:cNvCxnSpPr>
            <a:cxnSpLocks/>
            <a:stCxn id="167" idx="1"/>
            <a:endCxn id="171" idx="6"/>
          </p:cNvCxnSpPr>
          <p:nvPr/>
        </p:nvCxnSpPr>
        <p:spPr>
          <a:xfrm flipH="1">
            <a:off x="5678741" y="3444665"/>
            <a:ext cx="666052" cy="10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Oval 219">
            <a:extLst>
              <a:ext uri="{FF2B5EF4-FFF2-40B4-BE49-F238E27FC236}">
                <a16:creationId xmlns:a16="http://schemas.microsoft.com/office/drawing/2014/main" id="{F5FA1425-4009-4BDE-A802-056359DF98C8}"/>
              </a:ext>
            </a:extLst>
          </p:cNvPr>
          <p:cNvSpPr/>
          <p:nvPr/>
        </p:nvSpPr>
        <p:spPr bwMode="auto">
          <a:xfrm>
            <a:off x="7272194" y="3375719"/>
            <a:ext cx="136530" cy="136530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Pro" panose="020B0502040504020203" pitchFamily="34" charset="0"/>
              </a:rPr>
              <a:t>4</a:t>
            </a:r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1C706268-3DA3-4360-8D6C-B97A0BDCC082}"/>
              </a:ext>
            </a:extLst>
          </p:cNvPr>
          <p:cNvSpPr/>
          <p:nvPr/>
        </p:nvSpPr>
        <p:spPr bwMode="auto">
          <a:xfrm>
            <a:off x="5925986" y="3363692"/>
            <a:ext cx="160109" cy="160109"/>
          </a:xfrm>
          <a:prstGeom prst="ellipse">
            <a:avLst/>
          </a:prstGeom>
          <a:solidFill>
            <a:srgbClr val="005E79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Pro" panose="020B0502040504020203" pitchFamily="34" charset="0"/>
              </a:rPr>
              <a:t>5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C0E8F35-7233-43F9-8124-8FF70FC13814}"/>
              </a:ext>
            </a:extLst>
          </p:cNvPr>
          <p:cNvSpPr/>
          <p:nvPr/>
        </p:nvSpPr>
        <p:spPr bwMode="auto">
          <a:xfrm>
            <a:off x="5215864" y="3562740"/>
            <a:ext cx="623618" cy="2115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kern="0" dirty="0">
                <a:solidFill>
                  <a:srgbClr val="1A1A1A"/>
                </a:solidFill>
                <a:latin typeface="Segoe Pro" panose="020B0502040504020203" pitchFamily="34" charset="0"/>
                <a:cs typeface="Segoe UI" panose="020B0502040204020203" pitchFamily="34" charset="0"/>
              </a:rPr>
              <a:t>Client devices</a:t>
            </a: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CB5D34F-C66D-43CC-B5BE-8C08869A3FD3}"/>
              </a:ext>
            </a:extLst>
          </p:cNvPr>
          <p:cNvSpPr/>
          <p:nvPr/>
        </p:nvSpPr>
        <p:spPr bwMode="auto">
          <a:xfrm>
            <a:off x="4919716" y="2714583"/>
            <a:ext cx="4191857" cy="5612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Pro" panose="020B0502040504020203" pitchFamily="34" charset="0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1567DEB4-635C-4C0D-8FB5-74B998185400}"/>
              </a:ext>
            </a:extLst>
          </p:cNvPr>
          <p:cNvSpPr/>
          <p:nvPr/>
        </p:nvSpPr>
        <p:spPr>
          <a:xfrm>
            <a:off x="6994877" y="1591632"/>
            <a:ext cx="1024639" cy="2757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7229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324" kern="0" dirty="0">
                <a:solidFill>
                  <a:srgbClr val="FFFFFF"/>
                </a:solidFill>
                <a:latin typeface="Segoe UI"/>
              </a:rPr>
              <a:t>Office CDN</a:t>
            </a:r>
          </a:p>
        </p:txBody>
      </p:sp>
      <p:sp>
        <p:nvSpPr>
          <p:cNvPr id="52" name="Rectangle 158">
            <a:extLst>
              <a:ext uri="{FF2B5EF4-FFF2-40B4-BE49-F238E27FC236}">
                <a16:creationId xmlns:a16="http://schemas.microsoft.com/office/drawing/2014/main" id="{68E9E001-A11D-498F-8C0A-846C1EB27A78}"/>
              </a:ext>
            </a:extLst>
          </p:cNvPr>
          <p:cNvSpPr/>
          <p:nvPr/>
        </p:nvSpPr>
        <p:spPr bwMode="auto">
          <a:xfrm>
            <a:off x="1" y="3711560"/>
            <a:ext cx="4370071" cy="374599"/>
          </a:xfrm>
          <a:custGeom>
            <a:avLst/>
            <a:gdLst>
              <a:gd name="connsiteX0" fmla="*/ 0 w 12077510"/>
              <a:gd name="connsiteY0" fmla="*/ 0 h 956944"/>
              <a:gd name="connsiteX1" fmla="*/ 12077510 w 12077510"/>
              <a:gd name="connsiteY1" fmla="*/ 0 h 956944"/>
              <a:gd name="connsiteX2" fmla="*/ 12077510 w 12077510"/>
              <a:gd name="connsiteY2" fmla="*/ 956944 h 956944"/>
              <a:gd name="connsiteX3" fmla="*/ 0 w 12077510"/>
              <a:gd name="connsiteY3" fmla="*/ 956944 h 956944"/>
              <a:gd name="connsiteX4" fmla="*/ 0 w 12077510"/>
              <a:gd name="connsiteY4" fmla="*/ 0 h 956944"/>
              <a:gd name="connsiteX0" fmla="*/ 0 w 12077510"/>
              <a:gd name="connsiteY0" fmla="*/ 0 h 956944"/>
              <a:gd name="connsiteX1" fmla="*/ 12077510 w 12077510"/>
              <a:gd name="connsiteY1" fmla="*/ 0 h 956944"/>
              <a:gd name="connsiteX2" fmla="*/ 11211236 w 12077510"/>
              <a:gd name="connsiteY2" fmla="*/ 956944 h 956944"/>
              <a:gd name="connsiteX3" fmla="*/ 0 w 12077510"/>
              <a:gd name="connsiteY3" fmla="*/ 956944 h 956944"/>
              <a:gd name="connsiteX4" fmla="*/ 0 w 12077510"/>
              <a:gd name="connsiteY4" fmla="*/ 0 h 95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77510" h="956944">
                <a:moveTo>
                  <a:pt x="0" y="0"/>
                </a:moveTo>
                <a:lnTo>
                  <a:pt x="12077510" y="0"/>
                </a:lnTo>
                <a:lnTo>
                  <a:pt x="11211236" y="956944"/>
                </a:lnTo>
                <a:lnTo>
                  <a:pt x="0" y="956944"/>
                </a:lnTo>
                <a:lnTo>
                  <a:pt x="0" y="0"/>
                </a:lnTo>
                <a:close/>
              </a:path>
            </a:pathLst>
          </a:custGeom>
          <a:solidFill>
            <a:srgbClr val="008DB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57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71" kern="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560A2F-7E1F-4721-A909-1DB1BF50A6A4}"/>
              </a:ext>
            </a:extLst>
          </p:cNvPr>
          <p:cNvSpPr txBox="1"/>
          <p:nvPr/>
        </p:nvSpPr>
        <p:spPr>
          <a:xfrm>
            <a:off x="145903" y="3647672"/>
            <a:ext cx="2979008" cy="502449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defTabSz="672290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2059" kern="0" dirty="0">
                <a:solidFill>
                  <a:srgbClr val="FFFFFF"/>
                </a:solidFill>
                <a:latin typeface="Segoe UI Light"/>
              </a:rPr>
              <a:t>Updates</a:t>
            </a:r>
          </a:p>
        </p:txBody>
      </p:sp>
      <p:pic>
        <p:nvPicPr>
          <p:cNvPr id="54" name="Picture 4" descr="Image result for twitter logo">
            <a:extLst>
              <a:ext uri="{FF2B5EF4-FFF2-40B4-BE49-F238E27FC236}">
                <a16:creationId xmlns:a16="http://schemas.microsoft.com/office/drawing/2014/main" id="{9765A04B-9CD7-4297-BB4D-EE3CB2EDA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 Placeholder 6">
            <a:extLst>
              <a:ext uri="{FF2B5EF4-FFF2-40B4-BE49-F238E27FC236}">
                <a16:creationId xmlns:a16="http://schemas.microsoft.com/office/drawing/2014/main" id="{FF27E66A-98E2-4A42-9CFF-6A7D82ABADE1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151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a16="http://schemas.microsoft.com/office/drawing/2014/main" xmlns:a14="http://schemas.microsoft.com/office/drawing/2010/main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A228CA-478B-4464-B117-9A22902F9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763CA-D788-4B77-A037-F906F90E1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Office 365 </a:t>
            </a:r>
            <a:r>
              <a:rPr lang="en-US" dirty="0" err="1"/>
              <a:t>ProPlus</a:t>
            </a:r>
            <a:r>
              <a:rPr lang="en-US" dirty="0"/>
              <a:t> vs. Office 2019</a:t>
            </a:r>
          </a:p>
          <a:p>
            <a:r>
              <a:rPr lang="en-US" dirty="0"/>
              <a:t>Office Customization Service</a:t>
            </a:r>
          </a:p>
          <a:p>
            <a:r>
              <a:rPr lang="en-US" dirty="0"/>
              <a:t>Modern Deployment Methods</a:t>
            </a:r>
          </a:p>
          <a:p>
            <a:r>
              <a:rPr lang="en-US" dirty="0"/>
              <a:t>Migration to Office 365 </a:t>
            </a:r>
            <a:r>
              <a:rPr lang="en-US" dirty="0" err="1"/>
              <a:t>ProPlus</a:t>
            </a:r>
            <a:endParaRPr lang="en-US" dirty="0"/>
          </a:p>
          <a:p>
            <a:r>
              <a:rPr lang="en-US" dirty="0"/>
              <a:t>Network Delivery Optimization</a:t>
            </a:r>
          </a:p>
          <a:p>
            <a:r>
              <a:rPr lang="en-US" dirty="0"/>
              <a:t>Roadmap</a:t>
            </a:r>
          </a:p>
          <a:p>
            <a:r>
              <a:rPr lang="en-US" dirty="0"/>
              <a:t>Summary</a:t>
            </a:r>
          </a:p>
        </p:txBody>
      </p:sp>
      <p:pic>
        <p:nvPicPr>
          <p:cNvPr id="6" name="Picture 2" descr="Billedresultat for minions transparent background">
            <a:extLst>
              <a:ext uri="{FF2B5EF4-FFF2-40B4-BE49-F238E27FC236}">
                <a16:creationId xmlns:a16="http://schemas.microsoft.com/office/drawing/2014/main" id="{2CD6B068-C890-47DF-BEC8-81B45CEF9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203598"/>
            <a:ext cx="2045397" cy="315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twitter logo">
            <a:extLst>
              <a:ext uri="{FF2B5EF4-FFF2-40B4-BE49-F238E27FC236}">
                <a16:creationId xmlns:a16="http://schemas.microsoft.com/office/drawing/2014/main" id="{4BBE9AF3-F13B-48E8-A814-B3ACD6656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380F6F9-FD86-4A27-97DC-EDA86BCED18F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944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1903413"/>
            <a:ext cx="5718175" cy="747712"/>
          </a:xfrm>
        </p:spPr>
        <p:txBody>
          <a:bodyPr/>
          <a:lstStyle/>
          <a:p>
            <a:r>
              <a:rPr lang="en-US" dirty="0"/>
              <a:t>Managing Updates and Upgrades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7584" y="2873375"/>
            <a:ext cx="3994150" cy="1616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F93CDBAD-8710-40A6-9C22-89729278B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5A8A4B-55A2-47EA-BF01-19DD4DB926E1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846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roup 375">
            <a:extLst>
              <a:ext uri="{FF2B5EF4-FFF2-40B4-BE49-F238E27FC236}">
                <a16:creationId xmlns:a16="http://schemas.microsoft.com/office/drawing/2014/main" id="{4463F8FE-93C1-44C8-95FE-DE3DCFAE30D1}"/>
              </a:ext>
            </a:extLst>
          </p:cNvPr>
          <p:cNvGrpSpPr/>
          <p:nvPr/>
        </p:nvGrpSpPr>
        <p:grpSpPr>
          <a:xfrm>
            <a:off x="2222721" y="2510099"/>
            <a:ext cx="305572" cy="400661"/>
            <a:chOff x="3022599" y="3251200"/>
            <a:chExt cx="415658" cy="545004"/>
          </a:xfrm>
        </p:grpSpPr>
        <p:cxnSp>
          <p:nvCxnSpPr>
            <p:cNvPr id="372" name="Connector: Elbow 371">
              <a:extLst>
                <a:ext uri="{FF2B5EF4-FFF2-40B4-BE49-F238E27FC236}">
                  <a16:creationId xmlns:a16="http://schemas.microsoft.com/office/drawing/2014/main" id="{76BEE0B6-831A-4AE6-8BDA-C3AEE39C4FF9}"/>
                </a:ext>
              </a:extLst>
            </p:cNvPr>
            <p:cNvCxnSpPr>
              <a:endCxn id="66" idx="0"/>
            </p:cNvCxnSpPr>
            <p:nvPr/>
          </p:nvCxnSpPr>
          <p:spPr>
            <a:xfrm rot="16200000" flipH="1">
              <a:off x="2982293" y="3291506"/>
              <a:ext cx="496270" cy="415657"/>
            </a:xfrm>
            <a:prstGeom prst="bentConnector4">
              <a:avLst>
                <a:gd name="adj1" fmla="val 100193"/>
                <a:gd name="adj2" fmla="val 2991"/>
              </a:avLst>
            </a:prstGeom>
            <a:ln>
              <a:solidFill>
                <a:srgbClr val="A5A5A5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Freeform 83">
              <a:extLst>
                <a:ext uri="{FF2B5EF4-FFF2-40B4-BE49-F238E27FC236}">
                  <a16:creationId xmlns:a16="http://schemas.microsoft.com/office/drawing/2014/main" id="{06C38FA4-1B78-46C8-8767-C93AE1A5C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659" y="3699549"/>
              <a:ext cx="94598" cy="96655"/>
            </a:xfrm>
            <a:custGeom>
              <a:avLst/>
              <a:gdLst>
                <a:gd name="T0" fmla="*/ 119 w 119"/>
                <a:gd name="T1" fmla="*/ 59 h 119"/>
                <a:gd name="T2" fmla="*/ 0 w 119"/>
                <a:gd name="T3" fmla="*/ 119 h 119"/>
                <a:gd name="T4" fmla="*/ 0 w 119"/>
                <a:gd name="T5" fmla="*/ 0 h 119"/>
                <a:gd name="T6" fmla="*/ 119 w 119"/>
                <a:gd name="T7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19">
                  <a:moveTo>
                    <a:pt x="119" y="59"/>
                  </a:moveTo>
                  <a:lnTo>
                    <a:pt x="0" y="119"/>
                  </a:lnTo>
                  <a:cubicBezTo>
                    <a:pt x="19" y="81"/>
                    <a:pt x="19" y="38"/>
                    <a:pt x="0" y="0"/>
                  </a:cubicBezTo>
                  <a:lnTo>
                    <a:pt x="119" y="59"/>
                  </a:ln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defTabSz="685644">
                <a:defRPr/>
              </a:pPr>
              <a:endParaRPr lang="en-US" sz="2940">
                <a:solidFill>
                  <a:schemeClr val="tx1">
                    <a:lumMod val="95000"/>
                  </a:schemeClr>
                </a:solidFill>
                <a:latin typeface="Segoe UI Semiligh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14953"/>
            <a:ext cx="8043232" cy="108806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Alignment with Windows 10</a:t>
            </a:r>
          </a:p>
        </p:txBody>
      </p:sp>
      <p:sp>
        <p:nvSpPr>
          <p:cNvPr id="258" name="Rectangle 56">
            <a:extLst>
              <a:ext uri="{FF2B5EF4-FFF2-40B4-BE49-F238E27FC236}">
                <a16:creationId xmlns:a16="http://schemas.microsoft.com/office/drawing/2014/main" id="{97AF1F7F-D34E-4165-AF65-AF5F101A3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254" y="2745971"/>
            <a:ext cx="113387" cy="1148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59" name="Rectangle 57">
            <a:extLst>
              <a:ext uri="{FF2B5EF4-FFF2-40B4-BE49-F238E27FC236}">
                <a16:creationId xmlns:a16="http://schemas.microsoft.com/office/drawing/2014/main" id="{CDA83DEF-E0F0-46CD-9DA5-A528CEC37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254" y="2745971"/>
            <a:ext cx="113387" cy="114899"/>
          </a:xfrm>
          <a:prstGeom prst="rect">
            <a:avLst/>
          </a:prstGeom>
          <a:noFill/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60" name="Rectangle 58">
            <a:extLst>
              <a:ext uri="{FF2B5EF4-FFF2-40B4-BE49-F238E27FC236}">
                <a16:creationId xmlns:a16="http://schemas.microsoft.com/office/drawing/2014/main" id="{BF97B36B-426E-4F59-B13C-94DCEE9BF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943" y="2333242"/>
            <a:ext cx="114899" cy="1133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61" name="Rectangle 59">
            <a:extLst>
              <a:ext uri="{FF2B5EF4-FFF2-40B4-BE49-F238E27FC236}">
                <a16:creationId xmlns:a16="http://schemas.microsoft.com/office/drawing/2014/main" id="{96818ED2-0B3D-48F1-897C-0B944294A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4943" y="2333242"/>
            <a:ext cx="114899" cy="113387"/>
          </a:xfrm>
          <a:prstGeom prst="rect">
            <a:avLst/>
          </a:prstGeom>
          <a:noFill/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62" name="Rectangle 60">
            <a:extLst>
              <a:ext uri="{FF2B5EF4-FFF2-40B4-BE49-F238E27FC236}">
                <a16:creationId xmlns:a16="http://schemas.microsoft.com/office/drawing/2014/main" id="{ABFD3FCC-789C-4E9D-97A2-F10E80638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974" y="2333242"/>
            <a:ext cx="114899" cy="1133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63" name="Rectangle 61">
            <a:extLst>
              <a:ext uri="{FF2B5EF4-FFF2-40B4-BE49-F238E27FC236}">
                <a16:creationId xmlns:a16="http://schemas.microsoft.com/office/drawing/2014/main" id="{334EC671-8530-401A-BF7F-E1841D7B3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974" y="2333242"/>
            <a:ext cx="114899" cy="113387"/>
          </a:xfrm>
          <a:prstGeom prst="rect">
            <a:avLst/>
          </a:prstGeom>
          <a:noFill/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64" name="Rectangle 62">
            <a:extLst>
              <a:ext uri="{FF2B5EF4-FFF2-40B4-BE49-F238E27FC236}">
                <a16:creationId xmlns:a16="http://schemas.microsoft.com/office/drawing/2014/main" id="{11D76B14-9780-4E80-9E14-B66B38E37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5004" y="2333242"/>
            <a:ext cx="114899" cy="1133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65" name="Rectangle 63">
            <a:extLst>
              <a:ext uri="{FF2B5EF4-FFF2-40B4-BE49-F238E27FC236}">
                <a16:creationId xmlns:a16="http://schemas.microsoft.com/office/drawing/2014/main" id="{E3B329DD-0605-4CCA-ADD7-6EBCDF489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5004" y="2333242"/>
            <a:ext cx="114899" cy="113387"/>
          </a:xfrm>
          <a:prstGeom prst="rect">
            <a:avLst/>
          </a:prstGeom>
          <a:noFill/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66" name="Rectangle 64">
            <a:extLst>
              <a:ext uri="{FF2B5EF4-FFF2-40B4-BE49-F238E27FC236}">
                <a16:creationId xmlns:a16="http://schemas.microsoft.com/office/drawing/2014/main" id="{3A3B9373-FF80-414C-8E6A-B7CB69AD3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5035" y="2333242"/>
            <a:ext cx="114899" cy="1133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67" name="Rectangle 65">
            <a:extLst>
              <a:ext uri="{FF2B5EF4-FFF2-40B4-BE49-F238E27FC236}">
                <a16:creationId xmlns:a16="http://schemas.microsoft.com/office/drawing/2014/main" id="{5173F8C3-A789-44C1-9B96-DE6F50089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5035" y="2333242"/>
            <a:ext cx="114899" cy="113387"/>
          </a:xfrm>
          <a:prstGeom prst="rect">
            <a:avLst/>
          </a:prstGeom>
          <a:noFill/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68" name="Rectangle 66">
            <a:extLst>
              <a:ext uri="{FF2B5EF4-FFF2-40B4-BE49-F238E27FC236}">
                <a16:creationId xmlns:a16="http://schemas.microsoft.com/office/drawing/2014/main" id="{C1FFFD90-A89E-4A00-A962-4DD5D871D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067" y="2333242"/>
            <a:ext cx="114899" cy="1133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69" name="Rectangle 67">
            <a:extLst>
              <a:ext uri="{FF2B5EF4-FFF2-40B4-BE49-F238E27FC236}">
                <a16:creationId xmlns:a16="http://schemas.microsoft.com/office/drawing/2014/main" id="{8E1C662B-E954-4A47-B80C-A729F84DE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5067" y="2333242"/>
            <a:ext cx="114899" cy="113387"/>
          </a:xfrm>
          <a:prstGeom prst="rect">
            <a:avLst/>
          </a:prstGeom>
          <a:noFill/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70" name="Rectangle 68">
            <a:extLst>
              <a:ext uri="{FF2B5EF4-FFF2-40B4-BE49-F238E27FC236}">
                <a16:creationId xmlns:a16="http://schemas.microsoft.com/office/drawing/2014/main" id="{1B928EB8-12B2-413E-8171-C6FC1A6C3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097" y="2333242"/>
            <a:ext cx="114899" cy="1133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71" name="Rectangle 69">
            <a:extLst>
              <a:ext uri="{FF2B5EF4-FFF2-40B4-BE49-F238E27FC236}">
                <a16:creationId xmlns:a16="http://schemas.microsoft.com/office/drawing/2014/main" id="{BEFD927F-EB4A-4CA0-9077-DD80BEFD6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097" y="2333242"/>
            <a:ext cx="114899" cy="113387"/>
          </a:xfrm>
          <a:prstGeom prst="rect">
            <a:avLst/>
          </a:prstGeom>
          <a:noFill/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72" name="Rectangle 70">
            <a:extLst>
              <a:ext uri="{FF2B5EF4-FFF2-40B4-BE49-F238E27FC236}">
                <a16:creationId xmlns:a16="http://schemas.microsoft.com/office/drawing/2014/main" id="{89806CA8-F074-4635-92F4-3303B2049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6367" y="2745971"/>
            <a:ext cx="113387" cy="1148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73" name="Rectangle 71">
            <a:extLst>
              <a:ext uri="{FF2B5EF4-FFF2-40B4-BE49-F238E27FC236}">
                <a16:creationId xmlns:a16="http://schemas.microsoft.com/office/drawing/2014/main" id="{04407F2B-7394-4E21-A95C-25900E5C6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6367" y="2745971"/>
            <a:ext cx="113387" cy="114899"/>
          </a:xfrm>
          <a:prstGeom prst="rect">
            <a:avLst/>
          </a:prstGeom>
          <a:noFill/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74" name="Rectangle 72">
            <a:extLst>
              <a:ext uri="{FF2B5EF4-FFF2-40B4-BE49-F238E27FC236}">
                <a16:creationId xmlns:a16="http://schemas.microsoft.com/office/drawing/2014/main" id="{A0E5037B-180E-483C-84D1-DE6BB04DE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254" y="2889595"/>
            <a:ext cx="113387" cy="1133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75" name="Rectangle 73">
            <a:extLst>
              <a:ext uri="{FF2B5EF4-FFF2-40B4-BE49-F238E27FC236}">
                <a16:creationId xmlns:a16="http://schemas.microsoft.com/office/drawing/2014/main" id="{65D2BB92-B78C-4377-8BD3-23019B87F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4254" y="2889595"/>
            <a:ext cx="113387" cy="113387"/>
          </a:xfrm>
          <a:prstGeom prst="rect">
            <a:avLst/>
          </a:prstGeom>
          <a:noFill/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76" name="Rectangle 74">
            <a:extLst>
              <a:ext uri="{FF2B5EF4-FFF2-40B4-BE49-F238E27FC236}">
                <a16:creationId xmlns:a16="http://schemas.microsoft.com/office/drawing/2014/main" id="{F403C22C-FC44-467B-954B-0A234B4FC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6367" y="2889595"/>
            <a:ext cx="113387" cy="1133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78" name="Rectangle 75">
            <a:extLst>
              <a:ext uri="{FF2B5EF4-FFF2-40B4-BE49-F238E27FC236}">
                <a16:creationId xmlns:a16="http://schemas.microsoft.com/office/drawing/2014/main" id="{13EB2C91-7D9E-4860-B111-9A0087383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6367" y="2889595"/>
            <a:ext cx="113387" cy="113387"/>
          </a:xfrm>
          <a:prstGeom prst="rect">
            <a:avLst/>
          </a:prstGeom>
          <a:noFill/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83" name="Rectangle 76">
            <a:extLst>
              <a:ext uri="{FF2B5EF4-FFF2-40B4-BE49-F238E27FC236}">
                <a16:creationId xmlns:a16="http://schemas.microsoft.com/office/drawing/2014/main" id="{B832167C-DF65-4260-AB77-CE8F98D0E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8480" y="2745971"/>
            <a:ext cx="114899" cy="1148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84" name="Rectangle 77">
            <a:extLst>
              <a:ext uri="{FF2B5EF4-FFF2-40B4-BE49-F238E27FC236}">
                <a16:creationId xmlns:a16="http://schemas.microsoft.com/office/drawing/2014/main" id="{501DF354-1BBA-433F-8DA0-FBC721A21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8480" y="2745971"/>
            <a:ext cx="114899" cy="114899"/>
          </a:xfrm>
          <a:prstGeom prst="rect">
            <a:avLst/>
          </a:prstGeom>
          <a:noFill/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85" name="Rectangle 78">
            <a:extLst>
              <a:ext uri="{FF2B5EF4-FFF2-40B4-BE49-F238E27FC236}">
                <a16:creationId xmlns:a16="http://schemas.microsoft.com/office/drawing/2014/main" id="{B7FAB702-542E-4E7F-9548-724458A88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8480" y="2889595"/>
            <a:ext cx="114899" cy="1133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86" name="Rectangle 79">
            <a:extLst>
              <a:ext uri="{FF2B5EF4-FFF2-40B4-BE49-F238E27FC236}">
                <a16:creationId xmlns:a16="http://schemas.microsoft.com/office/drawing/2014/main" id="{C7AC59B8-2CF7-42F3-8EC7-7AFC83714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8480" y="2889595"/>
            <a:ext cx="114899" cy="113387"/>
          </a:xfrm>
          <a:prstGeom prst="rect">
            <a:avLst/>
          </a:prstGeom>
          <a:noFill/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87" name="Line 80">
            <a:extLst>
              <a:ext uri="{FF2B5EF4-FFF2-40B4-BE49-F238E27FC236}">
                <a16:creationId xmlns:a16="http://schemas.microsoft.com/office/drawing/2014/main" id="{02538207-FBE5-4AC4-9781-B974B41290F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6609" y="2504079"/>
            <a:ext cx="1462364" cy="6021"/>
          </a:xfrm>
          <a:prstGeom prst="line">
            <a:avLst/>
          </a:prstGeom>
          <a:noFill/>
          <a:ln w="3175" cap="rnd">
            <a:solidFill>
              <a:srgbClr val="A5A5A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67" name="Rectangle 84">
            <a:extLst>
              <a:ext uri="{FF2B5EF4-FFF2-40B4-BE49-F238E27FC236}">
                <a16:creationId xmlns:a16="http://schemas.microsoft.com/office/drawing/2014/main" id="{064EF9EF-B3FE-41ED-98A3-25510C505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0" y="2323956"/>
            <a:ext cx="1418658" cy="15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72161">
              <a:defRPr/>
            </a:pPr>
            <a:r>
              <a:rPr lang="en-US" altLang="en-US" sz="1028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Office Monthly Channel </a:t>
            </a:r>
            <a:endParaRPr lang="en-US" altLang="en-US" sz="1028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69" name="Rectangle 86">
            <a:extLst>
              <a:ext uri="{FF2B5EF4-FFF2-40B4-BE49-F238E27FC236}">
                <a16:creationId xmlns:a16="http://schemas.microsoft.com/office/drawing/2014/main" id="{36BDE05F-5D00-4259-B479-5617A98A4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69" y="2601592"/>
            <a:ext cx="1504501" cy="474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72161">
              <a:defRPr/>
            </a:pPr>
            <a:r>
              <a:rPr lang="en-US" altLang="en-US" sz="1028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Office Semi-Annual Channel (Targeted)</a:t>
            </a:r>
          </a:p>
          <a:p>
            <a:pPr defTabSz="672161">
              <a:defRPr/>
            </a:pPr>
            <a:r>
              <a:rPr lang="en-US" altLang="en-US" sz="1028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(supported for 6 months)</a:t>
            </a:r>
            <a:endParaRPr lang="en-US" altLang="en-US" sz="2646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73" name="Rectangle 90">
            <a:extLst>
              <a:ext uri="{FF2B5EF4-FFF2-40B4-BE49-F238E27FC236}">
                <a16:creationId xmlns:a16="http://schemas.microsoft.com/office/drawing/2014/main" id="{D70DBF1D-D76D-469E-9B3C-3039B6C64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0" y="3257185"/>
            <a:ext cx="1674797" cy="474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72161">
              <a:defRPr/>
            </a:pPr>
            <a:r>
              <a:rPr lang="en-US" altLang="en-US" sz="1028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Office Semi-Annual Channel</a:t>
            </a:r>
          </a:p>
          <a:p>
            <a:pPr defTabSz="672161">
              <a:defRPr/>
            </a:pPr>
            <a:r>
              <a:rPr lang="en-US" altLang="en-US" sz="1028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(supported for 14 months)</a:t>
            </a:r>
            <a:endParaRPr lang="en-US" altLang="en-US" sz="1028" dirty="0">
              <a:solidFill>
                <a:schemeClr val="tx1">
                  <a:lumMod val="95000"/>
                </a:schemeClr>
              </a:solidFill>
            </a:endParaRPr>
          </a:p>
          <a:p>
            <a:pPr defTabSz="672161">
              <a:defRPr/>
            </a:pPr>
            <a:endParaRPr lang="en-US" altLang="en-US" sz="1028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1" name="Rectangle 98">
            <a:extLst>
              <a:ext uri="{FF2B5EF4-FFF2-40B4-BE49-F238E27FC236}">
                <a16:creationId xmlns:a16="http://schemas.microsoft.com/office/drawing/2014/main" id="{1EFE80AD-1230-4BC9-9275-A29F3C837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2715" y="2745970"/>
            <a:ext cx="113387" cy="1148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82" name="Rectangle 99">
            <a:extLst>
              <a:ext uri="{FF2B5EF4-FFF2-40B4-BE49-F238E27FC236}">
                <a16:creationId xmlns:a16="http://schemas.microsoft.com/office/drawing/2014/main" id="{8D0EBB1B-77FE-417D-BEDE-2F4317EC3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2715" y="2745970"/>
            <a:ext cx="113387" cy="114899"/>
          </a:xfrm>
          <a:prstGeom prst="rect">
            <a:avLst/>
          </a:prstGeom>
          <a:solidFill>
            <a:srgbClr val="D8D8D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86" name="Rectangle 100">
            <a:extLst>
              <a:ext uri="{FF2B5EF4-FFF2-40B4-BE49-F238E27FC236}">
                <a16:creationId xmlns:a16="http://schemas.microsoft.com/office/drawing/2014/main" id="{16D3940E-EBEC-4E89-B02C-75F5A63395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757" y="2333242"/>
            <a:ext cx="114899" cy="1133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00" name="Rectangle 101">
            <a:extLst>
              <a:ext uri="{FF2B5EF4-FFF2-40B4-BE49-F238E27FC236}">
                <a16:creationId xmlns:a16="http://schemas.microsoft.com/office/drawing/2014/main" id="{432ED108-08AF-4803-B273-33D107ABF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757" y="2333242"/>
            <a:ext cx="114899" cy="113387"/>
          </a:xfrm>
          <a:prstGeom prst="rect">
            <a:avLst/>
          </a:prstGeom>
          <a:solidFill>
            <a:srgbClr val="D8D8D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21" name="Rectangle 102">
            <a:extLst>
              <a:ext uri="{FF2B5EF4-FFF2-40B4-BE49-F238E27FC236}">
                <a16:creationId xmlns:a16="http://schemas.microsoft.com/office/drawing/2014/main" id="{3ADB482D-F575-4F14-849F-7515B90B9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4788" y="2333242"/>
            <a:ext cx="114899" cy="1133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30" name="Rectangle 103">
            <a:extLst>
              <a:ext uri="{FF2B5EF4-FFF2-40B4-BE49-F238E27FC236}">
                <a16:creationId xmlns:a16="http://schemas.microsoft.com/office/drawing/2014/main" id="{57DB3812-F688-4537-B3F0-B3ACA557C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4788" y="2333242"/>
            <a:ext cx="114899" cy="113387"/>
          </a:xfrm>
          <a:prstGeom prst="rect">
            <a:avLst/>
          </a:prstGeom>
          <a:solidFill>
            <a:srgbClr val="D8D8D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33" name="Rectangle 104">
            <a:extLst>
              <a:ext uri="{FF2B5EF4-FFF2-40B4-BE49-F238E27FC236}">
                <a16:creationId xmlns:a16="http://schemas.microsoft.com/office/drawing/2014/main" id="{11AAC69B-1B96-42A5-A0B3-B79B63910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4819" y="2333242"/>
            <a:ext cx="114899" cy="1133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34" name="Rectangle 105">
            <a:extLst>
              <a:ext uri="{FF2B5EF4-FFF2-40B4-BE49-F238E27FC236}">
                <a16:creationId xmlns:a16="http://schemas.microsoft.com/office/drawing/2014/main" id="{EF12243A-62FE-47E4-B906-246B35359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4819" y="2333242"/>
            <a:ext cx="114899" cy="113387"/>
          </a:xfrm>
          <a:prstGeom prst="rect">
            <a:avLst/>
          </a:prstGeom>
          <a:solidFill>
            <a:srgbClr val="D8D8D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35" name="Rectangle 106">
            <a:extLst>
              <a:ext uri="{FF2B5EF4-FFF2-40B4-BE49-F238E27FC236}">
                <a16:creationId xmlns:a16="http://schemas.microsoft.com/office/drawing/2014/main" id="{882BFC94-9ED0-439B-B5F1-8077F294D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4850" y="2333242"/>
            <a:ext cx="114899" cy="1133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36" name="Rectangle 107">
            <a:extLst>
              <a:ext uri="{FF2B5EF4-FFF2-40B4-BE49-F238E27FC236}">
                <a16:creationId xmlns:a16="http://schemas.microsoft.com/office/drawing/2014/main" id="{C36C82E2-3AEC-4E4D-B2CF-A3C743D3D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4850" y="2333242"/>
            <a:ext cx="114899" cy="113387"/>
          </a:xfrm>
          <a:prstGeom prst="rect">
            <a:avLst/>
          </a:prstGeom>
          <a:solidFill>
            <a:srgbClr val="D8D8D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41" name="Rectangle 108">
            <a:extLst>
              <a:ext uri="{FF2B5EF4-FFF2-40B4-BE49-F238E27FC236}">
                <a16:creationId xmlns:a16="http://schemas.microsoft.com/office/drawing/2014/main" id="{D7532D51-30E3-4427-BD5D-F8422FCD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881" y="2333242"/>
            <a:ext cx="114899" cy="1133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42" name="Rectangle 109">
            <a:extLst>
              <a:ext uri="{FF2B5EF4-FFF2-40B4-BE49-F238E27FC236}">
                <a16:creationId xmlns:a16="http://schemas.microsoft.com/office/drawing/2014/main" id="{12F0644B-23DC-425E-9165-6F3EE78B7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881" y="2333242"/>
            <a:ext cx="114899" cy="113387"/>
          </a:xfrm>
          <a:prstGeom prst="rect">
            <a:avLst/>
          </a:prstGeom>
          <a:solidFill>
            <a:srgbClr val="D8D8D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45" name="Rectangle 110">
            <a:extLst>
              <a:ext uri="{FF2B5EF4-FFF2-40B4-BE49-F238E27FC236}">
                <a16:creationId xmlns:a16="http://schemas.microsoft.com/office/drawing/2014/main" id="{8D3EED65-1DE7-439C-BCA4-E88474A12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4911" y="2333242"/>
            <a:ext cx="114899" cy="1133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47" name="Rectangle 111">
            <a:extLst>
              <a:ext uri="{FF2B5EF4-FFF2-40B4-BE49-F238E27FC236}">
                <a16:creationId xmlns:a16="http://schemas.microsoft.com/office/drawing/2014/main" id="{F0E64C76-C8E5-4130-B18E-4F6683A85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4911" y="2333242"/>
            <a:ext cx="114899" cy="113387"/>
          </a:xfrm>
          <a:prstGeom prst="rect">
            <a:avLst/>
          </a:prstGeom>
          <a:solidFill>
            <a:srgbClr val="D8D8D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48" name="Rectangle 112">
            <a:extLst>
              <a:ext uri="{FF2B5EF4-FFF2-40B4-BE49-F238E27FC236}">
                <a16:creationId xmlns:a16="http://schemas.microsoft.com/office/drawing/2014/main" id="{9DFE45E6-26FD-4211-85A0-F96B1C0FD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828" y="2745970"/>
            <a:ext cx="113387" cy="1148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49" name="Rectangle 113">
            <a:extLst>
              <a:ext uri="{FF2B5EF4-FFF2-40B4-BE49-F238E27FC236}">
                <a16:creationId xmlns:a16="http://schemas.microsoft.com/office/drawing/2014/main" id="{12C92201-CFDE-4B80-84CB-774103CD4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828" y="2745970"/>
            <a:ext cx="113387" cy="114899"/>
          </a:xfrm>
          <a:prstGeom prst="rect">
            <a:avLst/>
          </a:prstGeom>
          <a:solidFill>
            <a:srgbClr val="D8D8D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50" name="Rectangle 114">
            <a:extLst>
              <a:ext uri="{FF2B5EF4-FFF2-40B4-BE49-F238E27FC236}">
                <a16:creationId xmlns:a16="http://schemas.microsoft.com/office/drawing/2014/main" id="{3EBD502C-4FA9-4B15-8246-AC36EF38F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2715" y="2889593"/>
            <a:ext cx="113387" cy="1133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51" name="Rectangle 115">
            <a:extLst>
              <a:ext uri="{FF2B5EF4-FFF2-40B4-BE49-F238E27FC236}">
                <a16:creationId xmlns:a16="http://schemas.microsoft.com/office/drawing/2014/main" id="{9BFF2EB1-A35B-471E-A667-306DB4CB9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2715" y="2889593"/>
            <a:ext cx="113387" cy="113387"/>
          </a:xfrm>
          <a:prstGeom prst="rect">
            <a:avLst/>
          </a:prstGeom>
          <a:solidFill>
            <a:srgbClr val="D8D8D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52" name="Rectangle 116">
            <a:extLst>
              <a:ext uri="{FF2B5EF4-FFF2-40B4-BE49-F238E27FC236}">
                <a16:creationId xmlns:a16="http://schemas.microsoft.com/office/drawing/2014/main" id="{30D28190-2CFE-4F7C-96E9-1DB2FA4B4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828" y="2889593"/>
            <a:ext cx="113387" cy="1133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53" name="Rectangle 117">
            <a:extLst>
              <a:ext uri="{FF2B5EF4-FFF2-40B4-BE49-F238E27FC236}">
                <a16:creationId xmlns:a16="http://schemas.microsoft.com/office/drawing/2014/main" id="{D1A032DB-8B16-4774-874F-46F784BDC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828" y="2889593"/>
            <a:ext cx="113387" cy="113387"/>
          </a:xfrm>
          <a:prstGeom prst="rect">
            <a:avLst/>
          </a:prstGeom>
          <a:solidFill>
            <a:srgbClr val="D8D8D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59" name="Rectangle 118">
            <a:extLst>
              <a:ext uri="{FF2B5EF4-FFF2-40B4-BE49-F238E27FC236}">
                <a16:creationId xmlns:a16="http://schemas.microsoft.com/office/drawing/2014/main" id="{1F2087E0-2969-41DF-8002-FD776AA02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6940" y="2745970"/>
            <a:ext cx="114899" cy="1148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69" name="Rectangle 119">
            <a:extLst>
              <a:ext uri="{FF2B5EF4-FFF2-40B4-BE49-F238E27FC236}">
                <a16:creationId xmlns:a16="http://schemas.microsoft.com/office/drawing/2014/main" id="{AAA97C04-AA34-44DE-BC35-BF798B837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6940" y="2745970"/>
            <a:ext cx="114899" cy="114899"/>
          </a:xfrm>
          <a:prstGeom prst="rect">
            <a:avLst/>
          </a:prstGeom>
          <a:solidFill>
            <a:srgbClr val="D8D8D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70" name="Rectangle 120">
            <a:extLst>
              <a:ext uri="{FF2B5EF4-FFF2-40B4-BE49-F238E27FC236}">
                <a16:creationId xmlns:a16="http://schemas.microsoft.com/office/drawing/2014/main" id="{EA8A6A9E-EC21-40C4-B92B-F68B9A90A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6940" y="2889593"/>
            <a:ext cx="114899" cy="1133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72" name="Rectangle 121">
            <a:extLst>
              <a:ext uri="{FF2B5EF4-FFF2-40B4-BE49-F238E27FC236}">
                <a16:creationId xmlns:a16="http://schemas.microsoft.com/office/drawing/2014/main" id="{0F05506F-12BE-4661-BA38-1A7D8ECBA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6940" y="2889593"/>
            <a:ext cx="114899" cy="113387"/>
          </a:xfrm>
          <a:prstGeom prst="rect">
            <a:avLst/>
          </a:prstGeom>
          <a:solidFill>
            <a:srgbClr val="D8D8D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73" name="Line 122">
            <a:extLst>
              <a:ext uri="{FF2B5EF4-FFF2-40B4-BE49-F238E27FC236}">
                <a16:creationId xmlns:a16="http://schemas.microsoft.com/office/drawing/2014/main" id="{EAF58BA1-19D6-446C-AE35-9CC52D2937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40088" y="2497262"/>
            <a:ext cx="1461091" cy="6817"/>
          </a:xfrm>
          <a:prstGeom prst="line">
            <a:avLst/>
          </a:prstGeom>
          <a:noFill/>
          <a:ln w="3175" cap="rnd">
            <a:solidFill>
              <a:srgbClr val="A5A5A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77" name="Rectangle 126">
            <a:extLst>
              <a:ext uri="{FF2B5EF4-FFF2-40B4-BE49-F238E27FC236}">
                <a16:creationId xmlns:a16="http://schemas.microsoft.com/office/drawing/2014/main" id="{75C5D418-4423-47DE-8AA9-28814D144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386" y="3209438"/>
            <a:ext cx="113387" cy="1133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78" name="Rectangle 127">
            <a:extLst>
              <a:ext uri="{FF2B5EF4-FFF2-40B4-BE49-F238E27FC236}">
                <a16:creationId xmlns:a16="http://schemas.microsoft.com/office/drawing/2014/main" id="{BF2993C4-AA8A-44B2-A00A-161D3B3FD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386" y="3209438"/>
            <a:ext cx="113387" cy="113387"/>
          </a:xfrm>
          <a:prstGeom prst="rect">
            <a:avLst/>
          </a:prstGeom>
          <a:noFill/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79" name="Rectangle 128">
            <a:extLst>
              <a:ext uri="{FF2B5EF4-FFF2-40B4-BE49-F238E27FC236}">
                <a16:creationId xmlns:a16="http://schemas.microsoft.com/office/drawing/2014/main" id="{85086E03-D28E-4EE9-9AA3-D5447BEAF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3499" y="3209438"/>
            <a:ext cx="113387" cy="1133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80" name="Rectangle 129">
            <a:extLst>
              <a:ext uri="{FF2B5EF4-FFF2-40B4-BE49-F238E27FC236}">
                <a16:creationId xmlns:a16="http://schemas.microsoft.com/office/drawing/2014/main" id="{A0F28C8D-419C-4DD3-996A-A5A328FDB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3499" y="3209438"/>
            <a:ext cx="113387" cy="113387"/>
          </a:xfrm>
          <a:prstGeom prst="rect">
            <a:avLst/>
          </a:prstGeom>
          <a:noFill/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81" name="Rectangle 130">
            <a:extLst>
              <a:ext uri="{FF2B5EF4-FFF2-40B4-BE49-F238E27FC236}">
                <a16:creationId xmlns:a16="http://schemas.microsoft.com/office/drawing/2014/main" id="{42D367B7-0261-449E-96C3-281CA4038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386" y="3351551"/>
            <a:ext cx="113387" cy="1148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82" name="Rectangle 131">
            <a:extLst>
              <a:ext uri="{FF2B5EF4-FFF2-40B4-BE49-F238E27FC236}">
                <a16:creationId xmlns:a16="http://schemas.microsoft.com/office/drawing/2014/main" id="{544B8588-D8A0-4E8D-A4E8-59882B154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386" y="3351551"/>
            <a:ext cx="113387" cy="114899"/>
          </a:xfrm>
          <a:prstGeom prst="rect">
            <a:avLst/>
          </a:prstGeom>
          <a:noFill/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83" name="Rectangle 132">
            <a:extLst>
              <a:ext uri="{FF2B5EF4-FFF2-40B4-BE49-F238E27FC236}">
                <a16:creationId xmlns:a16="http://schemas.microsoft.com/office/drawing/2014/main" id="{0E8517B8-C40B-40D8-9E59-6C05375CF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3499" y="3351551"/>
            <a:ext cx="113387" cy="1148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84" name="Rectangle 133">
            <a:extLst>
              <a:ext uri="{FF2B5EF4-FFF2-40B4-BE49-F238E27FC236}">
                <a16:creationId xmlns:a16="http://schemas.microsoft.com/office/drawing/2014/main" id="{F025FB2A-C9EE-4A55-AB2E-D4718DEB7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3499" y="3351551"/>
            <a:ext cx="113387" cy="114899"/>
          </a:xfrm>
          <a:prstGeom prst="rect">
            <a:avLst/>
          </a:prstGeom>
          <a:noFill/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85" name="Rectangle 134">
            <a:extLst>
              <a:ext uri="{FF2B5EF4-FFF2-40B4-BE49-F238E27FC236}">
                <a16:creationId xmlns:a16="http://schemas.microsoft.com/office/drawing/2014/main" id="{CA345FFF-A0C2-4733-A639-9C17BFBBC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612" y="3209438"/>
            <a:ext cx="114899" cy="1133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86" name="Rectangle 135">
            <a:extLst>
              <a:ext uri="{FF2B5EF4-FFF2-40B4-BE49-F238E27FC236}">
                <a16:creationId xmlns:a16="http://schemas.microsoft.com/office/drawing/2014/main" id="{4521A00C-83A5-446C-8502-E42DE186A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612" y="3209438"/>
            <a:ext cx="114899" cy="113387"/>
          </a:xfrm>
          <a:prstGeom prst="rect">
            <a:avLst/>
          </a:prstGeom>
          <a:noFill/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87" name="Rectangle 136">
            <a:extLst>
              <a:ext uri="{FF2B5EF4-FFF2-40B4-BE49-F238E27FC236}">
                <a16:creationId xmlns:a16="http://schemas.microsoft.com/office/drawing/2014/main" id="{46310C45-DB75-4455-8178-A63BF75A5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612" y="3351551"/>
            <a:ext cx="114899" cy="1148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88" name="Rectangle 137">
            <a:extLst>
              <a:ext uri="{FF2B5EF4-FFF2-40B4-BE49-F238E27FC236}">
                <a16:creationId xmlns:a16="http://schemas.microsoft.com/office/drawing/2014/main" id="{B4000DAC-FA8A-407A-9482-FB94D161B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612" y="3351551"/>
            <a:ext cx="114899" cy="114899"/>
          </a:xfrm>
          <a:prstGeom prst="rect">
            <a:avLst/>
          </a:prstGeom>
          <a:noFill/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89" name="Rectangle 138">
            <a:extLst>
              <a:ext uri="{FF2B5EF4-FFF2-40B4-BE49-F238E27FC236}">
                <a16:creationId xmlns:a16="http://schemas.microsoft.com/office/drawing/2014/main" id="{6160B8BF-B105-4F5C-9A26-10B9B5EFB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542" y="2745971"/>
            <a:ext cx="113387" cy="114899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90" name="Rectangle 139">
            <a:extLst>
              <a:ext uri="{FF2B5EF4-FFF2-40B4-BE49-F238E27FC236}">
                <a16:creationId xmlns:a16="http://schemas.microsoft.com/office/drawing/2014/main" id="{45D1A76B-F5AF-4290-9623-271C4EE2D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542" y="2745971"/>
            <a:ext cx="113387" cy="114899"/>
          </a:xfrm>
          <a:prstGeom prst="rect">
            <a:avLst/>
          </a:prstGeom>
          <a:solidFill>
            <a:srgbClr val="88888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91" name="Rectangle 140">
            <a:extLst>
              <a:ext uri="{FF2B5EF4-FFF2-40B4-BE49-F238E27FC236}">
                <a16:creationId xmlns:a16="http://schemas.microsoft.com/office/drawing/2014/main" id="{FA4848D5-E3E4-42BD-B037-E61B89C18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881" y="2333242"/>
            <a:ext cx="114899" cy="113387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92" name="Rectangle 141">
            <a:extLst>
              <a:ext uri="{FF2B5EF4-FFF2-40B4-BE49-F238E27FC236}">
                <a16:creationId xmlns:a16="http://schemas.microsoft.com/office/drawing/2014/main" id="{20BA4B59-C9B0-47A7-A4C4-0F01D4AC9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881" y="2333242"/>
            <a:ext cx="114899" cy="113387"/>
          </a:xfrm>
          <a:prstGeom prst="rect">
            <a:avLst/>
          </a:prstGeom>
          <a:solidFill>
            <a:srgbClr val="88888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93" name="Rectangle 142">
            <a:extLst>
              <a:ext uri="{FF2B5EF4-FFF2-40B4-BE49-F238E27FC236}">
                <a16:creationId xmlns:a16="http://schemas.microsoft.com/office/drawing/2014/main" id="{010ED66C-85F8-406E-8A6D-24D7F2A2F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27" y="2333242"/>
            <a:ext cx="114899" cy="113387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94" name="Rectangle 143">
            <a:extLst>
              <a:ext uri="{FF2B5EF4-FFF2-40B4-BE49-F238E27FC236}">
                <a16:creationId xmlns:a16="http://schemas.microsoft.com/office/drawing/2014/main" id="{03CF48A1-8055-43E8-836E-23E02E72B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5727" y="2333242"/>
            <a:ext cx="114899" cy="113387"/>
          </a:xfrm>
          <a:prstGeom prst="rect">
            <a:avLst/>
          </a:prstGeom>
          <a:solidFill>
            <a:srgbClr val="88888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95" name="Rectangle 144">
            <a:extLst>
              <a:ext uri="{FF2B5EF4-FFF2-40B4-BE49-F238E27FC236}">
                <a16:creationId xmlns:a16="http://schemas.microsoft.com/office/drawing/2014/main" id="{17535B63-4C1F-4686-BACD-1C3EFD3DA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3684" y="2333242"/>
            <a:ext cx="114899" cy="113387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96" name="Rectangle 145">
            <a:extLst>
              <a:ext uri="{FF2B5EF4-FFF2-40B4-BE49-F238E27FC236}">
                <a16:creationId xmlns:a16="http://schemas.microsoft.com/office/drawing/2014/main" id="{011177D2-BD88-41A8-8876-2BF63FDBA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3684" y="2333242"/>
            <a:ext cx="114899" cy="113387"/>
          </a:xfrm>
          <a:prstGeom prst="rect">
            <a:avLst/>
          </a:prstGeom>
          <a:solidFill>
            <a:srgbClr val="88888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97" name="Rectangle 146">
            <a:extLst>
              <a:ext uri="{FF2B5EF4-FFF2-40B4-BE49-F238E27FC236}">
                <a16:creationId xmlns:a16="http://schemas.microsoft.com/office/drawing/2014/main" id="{2AD21D10-91EA-4182-89E6-A2D68E7DB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1641" y="2333242"/>
            <a:ext cx="114899" cy="113387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198" name="Rectangle 147">
            <a:extLst>
              <a:ext uri="{FF2B5EF4-FFF2-40B4-BE49-F238E27FC236}">
                <a16:creationId xmlns:a16="http://schemas.microsoft.com/office/drawing/2014/main" id="{C78D89E1-9F36-4BBA-8B37-A539FABA3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1641" y="2333242"/>
            <a:ext cx="114899" cy="113387"/>
          </a:xfrm>
          <a:prstGeom prst="rect">
            <a:avLst/>
          </a:prstGeom>
          <a:solidFill>
            <a:srgbClr val="88888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02" name="Rectangle 148">
            <a:extLst>
              <a:ext uri="{FF2B5EF4-FFF2-40B4-BE49-F238E27FC236}">
                <a16:creationId xmlns:a16="http://schemas.microsoft.com/office/drawing/2014/main" id="{9540B474-537E-436D-BD27-B83A07651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1671" y="2333242"/>
            <a:ext cx="114899" cy="113387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03" name="Rectangle 149">
            <a:extLst>
              <a:ext uri="{FF2B5EF4-FFF2-40B4-BE49-F238E27FC236}">
                <a16:creationId xmlns:a16="http://schemas.microsoft.com/office/drawing/2014/main" id="{2F4B8AE0-864E-4BF5-B777-0DED90863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1671" y="2333242"/>
            <a:ext cx="114899" cy="113387"/>
          </a:xfrm>
          <a:prstGeom prst="rect">
            <a:avLst/>
          </a:prstGeom>
          <a:solidFill>
            <a:srgbClr val="88888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04" name="Rectangle 150">
            <a:extLst>
              <a:ext uri="{FF2B5EF4-FFF2-40B4-BE49-F238E27FC236}">
                <a16:creationId xmlns:a16="http://schemas.microsoft.com/office/drawing/2014/main" id="{9F523D2E-8722-4E83-BA51-4BF6F1CD2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1702" y="2333242"/>
            <a:ext cx="114899" cy="113387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05" name="Rectangle 151">
            <a:extLst>
              <a:ext uri="{FF2B5EF4-FFF2-40B4-BE49-F238E27FC236}">
                <a16:creationId xmlns:a16="http://schemas.microsoft.com/office/drawing/2014/main" id="{AC33A5DF-5DA5-430E-8481-152D270F0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1702" y="2333242"/>
            <a:ext cx="114899" cy="113387"/>
          </a:xfrm>
          <a:prstGeom prst="rect">
            <a:avLst/>
          </a:prstGeom>
          <a:solidFill>
            <a:srgbClr val="88888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06" name="Rectangle 152">
            <a:extLst>
              <a:ext uri="{FF2B5EF4-FFF2-40B4-BE49-F238E27FC236}">
                <a16:creationId xmlns:a16="http://schemas.microsoft.com/office/drawing/2014/main" id="{E453D717-3E42-497B-8CE8-880C1B0A4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6653" y="2745971"/>
            <a:ext cx="113387" cy="114899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07" name="Rectangle 153">
            <a:extLst>
              <a:ext uri="{FF2B5EF4-FFF2-40B4-BE49-F238E27FC236}">
                <a16:creationId xmlns:a16="http://schemas.microsoft.com/office/drawing/2014/main" id="{D8D4A6F5-1C07-44CD-907D-BED9F55DA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6653" y="2745971"/>
            <a:ext cx="113387" cy="114899"/>
          </a:xfrm>
          <a:prstGeom prst="rect">
            <a:avLst/>
          </a:prstGeom>
          <a:solidFill>
            <a:srgbClr val="88888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08" name="Rectangle 154">
            <a:extLst>
              <a:ext uri="{FF2B5EF4-FFF2-40B4-BE49-F238E27FC236}">
                <a16:creationId xmlns:a16="http://schemas.microsoft.com/office/drawing/2014/main" id="{D4792BF4-F877-42D9-93C7-7F2E7EE7E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542" y="2889595"/>
            <a:ext cx="113387" cy="113387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09" name="Rectangle 155">
            <a:extLst>
              <a:ext uri="{FF2B5EF4-FFF2-40B4-BE49-F238E27FC236}">
                <a16:creationId xmlns:a16="http://schemas.microsoft.com/office/drawing/2014/main" id="{A846E344-3CC2-4853-B028-D1A980452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542" y="2889595"/>
            <a:ext cx="113387" cy="113387"/>
          </a:xfrm>
          <a:prstGeom prst="rect">
            <a:avLst/>
          </a:prstGeom>
          <a:solidFill>
            <a:srgbClr val="88888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10" name="Rectangle 156">
            <a:extLst>
              <a:ext uri="{FF2B5EF4-FFF2-40B4-BE49-F238E27FC236}">
                <a16:creationId xmlns:a16="http://schemas.microsoft.com/office/drawing/2014/main" id="{9F0FC243-D275-42D1-8E45-CFE2DBBEA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6653" y="2889595"/>
            <a:ext cx="113387" cy="113387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11" name="Rectangle 157">
            <a:extLst>
              <a:ext uri="{FF2B5EF4-FFF2-40B4-BE49-F238E27FC236}">
                <a16:creationId xmlns:a16="http://schemas.microsoft.com/office/drawing/2014/main" id="{F5627F4C-BC89-40F6-A4C7-F7068511A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6653" y="2889595"/>
            <a:ext cx="113387" cy="113387"/>
          </a:xfrm>
          <a:prstGeom prst="rect">
            <a:avLst/>
          </a:prstGeom>
          <a:solidFill>
            <a:srgbClr val="88888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12" name="Rectangle 158">
            <a:extLst>
              <a:ext uri="{FF2B5EF4-FFF2-40B4-BE49-F238E27FC236}">
                <a16:creationId xmlns:a16="http://schemas.microsoft.com/office/drawing/2014/main" id="{F6526BF8-DA7D-4AD6-9215-F04F4A16D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767" y="2745971"/>
            <a:ext cx="114899" cy="114899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13" name="Rectangle 159">
            <a:extLst>
              <a:ext uri="{FF2B5EF4-FFF2-40B4-BE49-F238E27FC236}">
                <a16:creationId xmlns:a16="http://schemas.microsoft.com/office/drawing/2014/main" id="{D80B083A-2575-4532-A97D-1F289CF32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767" y="2745971"/>
            <a:ext cx="114899" cy="114899"/>
          </a:xfrm>
          <a:prstGeom prst="rect">
            <a:avLst/>
          </a:prstGeom>
          <a:solidFill>
            <a:srgbClr val="88888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15" name="Rectangle 160">
            <a:extLst>
              <a:ext uri="{FF2B5EF4-FFF2-40B4-BE49-F238E27FC236}">
                <a16:creationId xmlns:a16="http://schemas.microsoft.com/office/drawing/2014/main" id="{B4F9A681-7FFF-4F6D-AEB1-644B29A84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767" y="2889595"/>
            <a:ext cx="114899" cy="113387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16" name="Rectangle 161">
            <a:extLst>
              <a:ext uri="{FF2B5EF4-FFF2-40B4-BE49-F238E27FC236}">
                <a16:creationId xmlns:a16="http://schemas.microsoft.com/office/drawing/2014/main" id="{831E5656-E4C6-4B72-AC53-D0282A864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767" y="2889595"/>
            <a:ext cx="114899" cy="113387"/>
          </a:xfrm>
          <a:prstGeom prst="rect">
            <a:avLst/>
          </a:prstGeom>
          <a:solidFill>
            <a:srgbClr val="88888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17" name="Line 162">
            <a:extLst>
              <a:ext uri="{FF2B5EF4-FFF2-40B4-BE49-F238E27FC236}">
                <a16:creationId xmlns:a16="http://schemas.microsoft.com/office/drawing/2014/main" id="{C1D5F386-FC03-4C00-BEB3-4091762E9B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53479" y="2497263"/>
            <a:ext cx="1384711" cy="1749"/>
          </a:xfrm>
          <a:prstGeom prst="line">
            <a:avLst/>
          </a:prstGeom>
          <a:noFill/>
          <a:ln w="3175" cap="rnd">
            <a:solidFill>
              <a:srgbClr val="A5A5A5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21" name="Rectangle 166">
            <a:extLst>
              <a:ext uri="{FF2B5EF4-FFF2-40B4-BE49-F238E27FC236}">
                <a16:creationId xmlns:a16="http://schemas.microsoft.com/office/drawing/2014/main" id="{B77AB4EB-A98F-4D28-B1EB-0E58564B8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8456" y="3209438"/>
            <a:ext cx="113387" cy="1133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22" name="Rectangle 167">
            <a:extLst>
              <a:ext uri="{FF2B5EF4-FFF2-40B4-BE49-F238E27FC236}">
                <a16:creationId xmlns:a16="http://schemas.microsoft.com/office/drawing/2014/main" id="{E7DCC694-7B73-4153-901E-9A9307CDC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8456" y="3209438"/>
            <a:ext cx="113387" cy="113387"/>
          </a:xfrm>
          <a:prstGeom prst="rect">
            <a:avLst/>
          </a:prstGeom>
          <a:solidFill>
            <a:srgbClr val="D8D8D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23" name="Rectangle 168">
            <a:extLst>
              <a:ext uri="{FF2B5EF4-FFF2-40B4-BE49-F238E27FC236}">
                <a16:creationId xmlns:a16="http://schemas.microsoft.com/office/drawing/2014/main" id="{58122B05-6BDE-471D-AB70-B151B30AD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569" y="3209438"/>
            <a:ext cx="114899" cy="1133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88" name="Rectangle 169">
            <a:extLst>
              <a:ext uri="{FF2B5EF4-FFF2-40B4-BE49-F238E27FC236}">
                <a16:creationId xmlns:a16="http://schemas.microsoft.com/office/drawing/2014/main" id="{2EEAB826-F933-4717-9F9C-293FCCCB2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569" y="3209438"/>
            <a:ext cx="114899" cy="113387"/>
          </a:xfrm>
          <a:prstGeom prst="rect">
            <a:avLst/>
          </a:prstGeom>
          <a:solidFill>
            <a:srgbClr val="D8D8D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89" name="Rectangle 170">
            <a:extLst>
              <a:ext uri="{FF2B5EF4-FFF2-40B4-BE49-F238E27FC236}">
                <a16:creationId xmlns:a16="http://schemas.microsoft.com/office/drawing/2014/main" id="{3A2186A2-3DBE-4158-A09D-02AD98EF3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8456" y="3351551"/>
            <a:ext cx="113387" cy="1148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90" name="Rectangle 171">
            <a:extLst>
              <a:ext uri="{FF2B5EF4-FFF2-40B4-BE49-F238E27FC236}">
                <a16:creationId xmlns:a16="http://schemas.microsoft.com/office/drawing/2014/main" id="{B872C950-021E-4E50-BD22-8788AFAAB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8456" y="3351551"/>
            <a:ext cx="113387" cy="114899"/>
          </a:xfrm>
          <a:prstGeom prst="rect">
            <a:avLst/>
          </a:prstGeom>
          <a:solidFill>
            <a:srgbClr val="D8D8D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91" name="Rectangle 172">
            <a:extLst>
              <a:ext uri="{FF2B5EF4-FFF2-40B4-BE49-F238E27FC236}">
                <a16:creationId xmlns:a16="http://schemas.microsoft.com/office/drawing/2014/main" id="{820F03F0-2CE6-49F3-B5E0-FDAF09DFB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569" y="3351551"/>
            <a:ext cx="114899" cy="1148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92" name="Rectangle 173">
            <a:extLst>
              <a:ext uri="{FF2B5EF4-FFF2-40B4-BE49-F238E27FC236}">
                <a16:creationId xmlns:a16="http://schemas.microsoft.com/office/drawing/2014/main" id="{2CCB8D3F-2BE6-4D01-8C06-70EB6EEFC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569" y="3351551"/>
            <a:ext cx="114899" cy="114899"/>
          </a:xfrm>
          <a:prstGeom prst="rect">
            <a:avLst/>
          </a:prstGeom>
          <a:solidFill>
            <a:srgbClr val="D8D8D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93" name="Rectangle 174">
            <a:extLst>
              <a:ext uri="{FF2B5EF4-FFF2-40B4-BE49-F238E27FC236}">
                <a16:creationId xmlns:a16="http://schemas.microsoft.com/office/drawing/2014/main" id="{2DB11711-EBBB-44C3-8E1F-1482D5FDB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681" y="3209438"/>
            <a:ext cx="114899" cy="1133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94" name="Rectangle 175">
            <a:extLst>
              <a:ext uri="{FF2B5EF4-FFF2-40B4-BE49-F238E27FC236}">
                <a16:creationId xmlns:a16="http://schemas.microsoft.com/office/drawing/2014/main" id="{ADC497F4-AF7F-4145-9D1E-7C63FA7B9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681" y="3209438"/>
            <a:ext cx="114899" cy="113387"/>
          </a:xfrm>
          <a:prstGeom prst="rect">
            <a:avLst/>
          </a:prstGeom>
          <a:solidFill>
            <a:srgbClr val="D8D8D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95" name="Rectangle 176">
            <a:extLst>
              <a:ext uri="{FF2B5EF4-FFF2-40B4-BE49-F238E27FC236}">
                <a16:creationId xmlns:a16="http://schemas.microsoft.com/office/drawing/2014/main" id="{4D988374-13CB-4FDF-94E5-82BB3E7AB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681" y="3351551"/>
            <a:ext cx="114899" cy="11489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296" name="Rectangle 177">
            <a:extLst>
              <a:ext uri="{FF2B5EF4-FFF2-40B4-BE49-F238E27FC236}">
                <a16:creationId xmlns:a16="http://schemas.microsoft.com/office/drawing/2014/main" id="{F707397D-73DF-49E9-9557-6E47D1786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681" y="3351551"/>
            <a:ext cx="114899" cy="114899"/>
          </a:xfrm>
          <a:prstGeom prst="rect">
            <a:avLst/>
          </a:prstGeom>
          <a:solidFill>
            <a:srgbClr val="D8D8D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310" name="Rectangle 191">
            <a:extLst>
              <a:ext uri="{FF2B5EF4-FFF2-40B4-BE49-F238E27FC236}">
                <a16:creationId xmlns:a16="http://schemas.microsoft.com/office/drawing/2014/main" id="{438AD4A7-7056-4A14-987B-2F165B354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7977" y="2369540"/>
            <a:ext cx="2218373" cy="790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72161">
              <a:defRPr/>
            </a:pPr>
            <a:r>
              <a:rPr lang="en-US" altLang="en-US" sz="1028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Feature updates are also released in March and September to the Office Semi-Annual Channel (Targeted). The updates include feature updates from the Monthly Channel. </a:t>
            </a:r>
            <a:endParaRPr lang="en-US" altLang="en-US" sz="1028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20" name="Rectangle 201">
            <a:extLst>
              <a:ext uri="{FF2B5EF4-FFF2-40B4-BE49-F238E27FC236}">
                <a16:creationId xmlns:a16="http://schemas.microsoft.com/office/drawing/2014/main" id="{4266B9B1-F3FA-40D0-A8AC-904796BF2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0982" y="3240027"/>
            <a:ext cx="2223019" cy="790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72161">
              <a:defRPr/>
            </a:pPr>
            <a:r>
              <a:rPr lang="en-US" altLang="en-US" sz="1028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Four months after the Office update is released to the Semi-Annual Channel (Targeted), it is released to the standard Semi-Annual Channel. </a:t>
            </a:r>
            <a:endParaRPr lang="en-US" altLang="en-US" sz="1028" dirty="0">
              <a:solidFill>
                <a:schemeClr val="tx1">
                  <a:lumMod val="95000"/>
                </a:schemeClr>
              </a:solidFill>
            </a:endParaRPr>
          </a:p>
          <a:p>
            <a:pPr defTabSz="672161">
              <a:defRPr/>
            </a:pPr>
            <a:endParaRPr lang="en-US" altLang="en-US" sz="1028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38" name="Rectangle 219">
            <a:extLst>
              <a:ext uri="{FF2B5EF4-FFF2-40B4-BE49-F238E27FC236}">
                <a16:creationId xmlns:a16="http://schemas.microsoft.com/office/drawing/2014/main" id="{EE9627C8-B705-4B9F-9222-F2B91B395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745" y="3004493"/>
            <a:ext cx="357470" cy="15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72161">
              <a:defRPr/>
            </a:pPr>
            <a:r>
              <a:rPr lang="en-US" altLang="en-US" sz="1028" i="1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March</a:t>
            </a:r>
            <a:endParaRPr lang="en-US" altLang="en-US" sz="294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39" name="Rectangle 220">
            <a:extLst>
              <a:ext uri="{FF2B5EF4-FFF2-40B4-BE49-F238E27FC236}">
                <a16:creationId xmlns:a16="http://schemas.microsoft.com/office/drawing/2014/main" id="{C088FE53-A664-455A-9C89-A9484C126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9564" y="3469474"/>
            <a:ext cx="216406" cy="15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72161">
              <a:defRPr/>
            </a:pPr>
            <a:r>
              <a:rPr lang="en-US" altLang="en-US" sz="1028" i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July</a:t>
            </a:r>
            <a:endParaRPr lang="en-US" altLang="en-US" sz="1028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40" name="Rectangle 221">
            <a:extLst>
              <a:ext uri="{FF2B5EF4-FFF2-40B4-BE49-F238E27FC236}">
                <a16:creationId xmlns:a16="http://schemas.microsoft.com/office/drawing/2014/main" id="{C659575F-F931-41C7-AC67-97FF49A3C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1095" y="3004492"/>
            <a:ext cx="605935" cy="15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72161">
              <a:defRPr/>
            </a:pPr>
            <a:r>
              <a:rPr lang="en-US" altLang="en-US" sz="1028" i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September</a:t>
            </a:r>
            <a:endParaRPr lang="en-US" altLang="en-US" sz="1028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41" name="Rectangle 222">
            <a:extLst>
              <a:ext uri="{FF2B5EF4-FFF2-40B4-BE49-F238E27FC236}">
                <a16:creationId xmlns:a16="http://schemas.microsoft.com/office/drawing/2014/main" id="{AE13EB3D-CED4-4E4C-A066-EDE11A3BF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616" y="3469474"/>
            <a:ext cx="447238" cy="15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72161">
              <a:defRPr/>
            </a:pPr>
            <a:r>
              <a:rPr lang="en-US" altLang="en-US" sz="1028" i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January</a:t>
            </a:r>
            <a:endParaRPr lang="en-US" altLang="en-US" sz="1028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42" name="Rectangle 223">
            <a:extLst>
              <a:ext uri="{FF2B5EF4-FFF2-40B4-BE49-F238E27FC236}">
                <a16:creationId xmlns:a16="http://schemas.microsoft.com/office/drawing/2014/main" id="{19803980-BE0A-416E-8411-8C2F268C2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8056" y="3004494"/>
            <a:ext cx="358014" cy="15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72161">
              <a:defRPr/>
            </a:pPr>
            <a:r>
              <a:rPr lang="en-US" altLang="en-US" sz="1028" i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March</a:t>
            </a:r>
            <a:endParaRPr lang="en-US" altLang="en-US" sz="1028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43" name="Rectangle 224">
            <a:extLst>
              <a:ext uri="{FF2B5EF4-FFF2-40B4-BE49-F238E27FC236}">
                <a16:creationId xmlns:a16="http://schemas.microsoft.com/office/drawing/2014/main" id="{A474959D-B9A4-4A55-9A62-510D45984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2337" y="1174707"/>
            <a:ext cx="291783" cy="2570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344" name="Rectangle 225">
            <a:extLst>
              <a:ext uri="{FF2B5EF4-FFF2-40B4-BE49-F238E27FC236}">
                <a16:creationId xmlns:a16="http://schemas.microsoft.com/office/drawing/2014/main" id="{154A3743-B38A-4131-B8D2-DA2423519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2337" y="1174707"/>
            <a:ext cx="291783" cy="257012"/>
          </a:xfrm>
          <a:prstGeom prst="rect">
            <a:avLst/>
          </a:prstGeom>
          <a:noFill/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345" name="Rectangle 226">
            <a:extLst>
              <a:ext uri="{FF2B5EF4-FFF2-40B4-BE49-F238E27FC236}">
                <a16:creationId xmlns:a16="http://schemas.microsoft.com/office/drawing/2014/main" id="{CE37FE25-ED48-4297-BD75-DB77B22EE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42" y="1217040"/>
            <a:ext cx="1547180" cy="474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72161">
              <a:defRPr/>
            </a:pPr>
            <a:r>
              <a:rPr lang="en-US" altLang="en-US" sz="1028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Windows Semi-Annual Channel</a:t>
            </a:r>
          </a:p>
          <a:p>
            <a:pPr defTabSz="672161">
              <a:defRPr/>
            </a:pPr>
            <a:r>
              <a:rPr lang="en-US" altLang="en-US" sz="1028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(supported for 18 months)</a:t>
            </a:r>
            <a:endParaRPr lang="en-US" altLang="en-US" sz="1028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49" name="Rectangle 230">
            <a:extLst>
              <a:ext uri="{FF2B5EF4-FFF2-40B4-BE49-F238E27FC236}">
                <a16:creationId xmlns:a16="http://schemas.microsoft.com/office/drawing/2014/main" id="{4E3F278F-DD59-40BD-B5B7-0839B8F89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0926" y="1178209"/>
            <a:ext cx="289057" cy="25701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350" name="Rectangle 231">
            <a:extLst>
              <a:ext uri="{FF2B5EF4-FFF2-40B4-BE49-F238E27FC236}">
                <a16:creationId xmlns:a16="http://schemas.microsoft.com/office/drawing/2014/main" id="{CE4606DF-A329-49A2-8F01-27CA51F72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0926" y="1178209"/>
            <a:ext cx="289057" cy="257012"/>
          </a:xfrm>
          <a:prstGeom prst="rect">
            <a:avLst/>
          </a:prstGeom>
          <a:solidFill>
            <a:srgbClr val="D8D8D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351" name="Rectangle 232">
            <a:extLst>
              <a:ext uri="{FF2B5EF4-FFF2-40B4-BE49-F238E27FC236}">
                <a16:creationId xmlns:a16="http://schemas.microsoft.com/office/drawing/2014/main" id="{0082C86D-85C8-4C17-9E49-DA9A01834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631" y="1174707"/>
            <a:ext cx="289057" cy="257012"/>
          </a:xfrm>
          <a:prstGeom prst="rect">
            <a:avLst/>
          </a:prstGeom>
          <a:solidFill>
            <a:srgbClr val="888888"/>
          </a:solidFill>
          <a:ln>
            <a:noFill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352" name="Rectangle 233">
            <a:extLst>
              <a:ext uri="{FF2B5EF4-FFF2-40B4-BE49-F238E27FC236}">
                <a16:creationId xmlns:a16="http://schemas.microsoft.com/office/drawing/2014/main" id="{59AFB4BA-96E1-45D1-B788-AC9C850DE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631" y="1174707"/>
            <a:ext cx="289057" cy="257012"/>
          </a:xfrm>
          <a:prstGeom prst="rect">
            <a:avLst/>
          </a:prstGeom>
          <a:solidFill>
            <a:srgbClr val="888888"/>
          </a:solidFill>
          <a:ln w="9525" cap="sq">
            <a:solidFill>
              <a:srgbClr val="A5A5A5"/>
            </a:solidFill>
            <a:prstDash val="solid"/>
            <a:miter lim="800000"/>
            <a:headEnd/>
            <a:tailEnd/>
          </a:ln>
        </p:spPr>
        <p:txBody>
          <a:bodyPr vert="horz" wrap="square" lIns="67223" tIns="33611" rIns="67223" bIns="33611" numCol="1" anchor="t" anchorCtr="0" compatLnSpc="1">
            <a:prstTxWarp prst="textNoShape">
              <a:avLst/>
            </a:prstTxWarp>
          </a:bodyPr>
          <a:lstStyle/>
          <a:p>
            <a:pPr defTabSz="685644">
              <a:defRPr/>
            </a:pPr>
            <a:endParaRPr lang="en-US" sz="2940">
              <a:solidFill>
                <a:schemeClr val="tx1">
                  <a:lumMod val="95000"/>
                </a:schemeClr>
              </a:solidFill>
              <a:latin typeface="Segoe UI Semilight"/>
            </a:endParaRPr>
          </a:p>
        </p:txBody>
      </p:sp>
      <p:sp>
        <p:nvSpPr>
          <p:cNvPr id="353" name="Rectangle 234">
            <a:extLst>
              <a:ext uri="{FF2B5EF4-FFF2-40B4-BE49-F238E27FC236}">
                <a16:creationId xmlns:a16="http://schemas.microsoft.com/office/drawing/2014/main" id="{B77639AD-797F-4261-93DB-1F419B6C7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7000" y="1433233"/>
            <a:ext cx="357470" cy="15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72161">
              <a:defRPr/>
            </a:pPr>
            <a:r>
              <a:rPr lang="en-US" altLang="en-US" sz="1028" i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March</a:t>
            </a:r>
            <a:endParaRPr lang="en-US" altLang="en-US" sz="1028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54" name="Rectangle 235">
            <a:extLst>
              <a:ext uri="{FF2B5EF4-FFF2-40B4-BE49-F238E27FC236}">
                <a16:creationId xmlns:a16="http://schemas.microsoft.com/office/drawing/2014/main" id="{F78F385E-B6B1-4BB3-BD27-59CE90035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9305" y="1436733"/>
            <a:ext cx="605935" cy="15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72161">
              <a:defRPr/>
            </a:pPr>
            <a:r>
              <a:rPr lang="en-US" altLang="en-US" sz="1028" i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September</a:t>
            </a:r>
            <a:endParaRPr lang="en-US" altLang="en-US" sz="1028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55" name="Rectangle 236">
            <a:extLst>
              <a:ext uri="{FF2B5EF4-FFF2-40B4-BE49-F238E27FC236}">
                <a16:creationId xmlns:a16="http://schemas.microsoft.com/office/drawing/2014/main" id="{D15A8037-ECF2-43FE-ADF2-CD2DA19A0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8145" y="1434743"/>
            <a:ext cx="357470" cy="15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72161">
              <a:defRPr/>
            </a:pPr>
            <a:r>
              <a:rPr lang="en-US" altLang="en-US" sz="1028" i="1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March</a:t>
            </a:r>
            <a:endParaRPr lang="en-US" altLang="en-US" sz="1028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60" name="Rectangle 241">
            <a:extLst>
              <a:ext uri="{FF2B5EF4-FFF2-40B4-BE49-F238E27FC236}">
                <a16:creationId xmlns:a16="http://schemas.microsoft.com/office/drawing/2014/main" id="{3741DC33-8E5D-4941-A019-7E221A277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523" y="4154329"/>
            <a:ext cx="6379539" cy="36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72161">
              <a:defRPr/>
            </a:pPr>
            <a:r>
              <a:rPr lang="en-US" altLang="en-US" sz="1175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NOTE: In addition to feature updates, both Windows and Office release frequent quality and security updates to all channels. </a:t>
            </a:r>
            <a:endParaRPr lang="en-US" altLang="en-US" sz="294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64" name="Rectangle 184">
            <a:extLst>
              <a:ext uri="{FF2B5EF4-FFF2-40B4-BE49-F238E27FC236}">
                <a16:creationId xmlns:a16="http://schemas.microsoft.com/office/drawing/2014/main" id="{FD125220-2261-4F47-8FB2-F1FAAE8BA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2647" y="1141564"/>
            <a:ext cx="2274040" cy="63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72161">
              <a:defRPr/>
            </a:pPr>
            <a:r>
              <a:rPr lang="en-US" altLang="en-US" sz="1028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 updates are  released to the Windows Semi-Annual Channel  </a:t>
            </a:r>
            <a:r>
              <a:rPr lang="en-US" altLang="en-US" sz="1028" dirty="0">
                <a:solidFill>
                  <a:schemeClr val="tx1">
                    <a:lumMod val="95000"/>
                  </a:schemeClr>
                </a:solidFill>
                <a:latin typeface="Segoe UI" panose="020B0502040204020203" pitchFamily="34" charset="0"/>
              </a:rPr>
              <a:t>every six months, around March and September.  </a:t>
            </a:r>
            <a:endParaRPr lang="en-US" altLang="en-US" sz="2646" dirty="0">
              <a:solidFill>
                <a:schemeClr val="tx1">
                  <a:lumMod val="95000"/>
                </a:schemeClr>
              </a:solidFill>
            </a:endParaRPr>
          </a:p>
        </p:txBody>
      </p: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DEB3C89C-42D6-4C11-A179-87C60B997BB7}"/>
              </a:ext>
            </a:extLst>
          </p:cNvPr>
          <p:cNvGrpSpPr/>
          <p:nvPr/>
        </p:nvGrpSpPr>
        <p:grpSpPr>
          <a:xfrm>
            <a:off x="3036158" y="2871887"/>
            <a:ext cx="599135" cy="513084"/>
            <a:chOff x="4129088" y="3743325"/>
            <a:chExt cx="814981" cy="697929"/>
          </a:xfrm>
        </p:grpSpPr>
        <p:cxnSp>
          <p:nvCxnSpPr>
            <p:cNvPr id="380" name="Connector: Elbow 379">
              <a:extLst>
                <a:ext uri="{FF2B5EF4-FFF2-40B4-BE49-F238E27FC236}">
                  <a16:creationId xmlns:a16="http://schemas.microsoft.com/office/drawing/2014/main" id="{4863B5AC-0392-4B9E-96A7-EE9FA121BEC3}"/>
                </a:ext>
              </a:extLst>
            </p:cNvPr>
            <p:cNvCxnSpPr>
              <a:cxnSpLocks/>
            </p:cNvCxnSpPr>
            <p:nvPr/>
          </p:nvCxnSpPr>
          <p:spPr>
            <a:xfrm>
              <a:off x="4129088" y="3743325"/>
              <a:ext cx="779462" cy="65087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A5A5A5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Freeform 97">
              <a:extLst>
                <a:ext uri="{FF2B5EF4-FFF2-40B4-BE49-F238E27FC236}">
                  <a16:creationId xmlns:a16="http://schemas.microsoft.com/office/drawing/2014/main" id="{D5E01F57-12C3-4489-ADCA-B3F9A979D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9471" y="4344599"/>
              <a:ext cx="94598" cy="96655"/>
            </a:xfrm>
            <a:custGeom>
              <a:avLst/>
              <a:gdLst>
                <a:gd name="T0" fmla="*/ 118 w 118"/>
                <a:gd name="T1" fmla="*/ 59 h 119"/>
                <a:gd name="T2" fmla="*/ 0 w 118"/>
                <a:gd name="T3" fmla="*/ 119 h 119"/>
                <a:gd name="T4" fmla="*/ 0 w 118"/>
                <a:gd name="T5" fmla="*/ 0 h 119"/>
                <a:gd name="T6" fmla="*/ 118 w 118"/>
                <a:gd name="T7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9">
                  <a:moveTo>
                    <a:pt x="118" y="59"/>
                  </a:moveTo>
                  <a:lnTo>
                    <a:pt x="0" y="119"/>
                  </a:lnTo>
                  <a:cubicBezTo>
                    <a:pt x="18" y="81"/>
                    <a:pt x="18" y="38"/>
                    <a:pt x="0" y="0"/>
                  </a:cubicBezTo>
                  <a:lnTo>
                    <a:pt x="118" y="59"/>
                  </a:ln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defTabSz="685644">
                <a:defRPr/>
              </a:pPr>
              <a:endParaRPr lang="en-US" sz="2940">
                <a:solidFill>
                  <a:schemeClr val="tx1">
                    <a:lumMod val="95000"/>
                  </a:schemeClr>
                </a:solidFill>
                <a:latin typeface="Segoe UI Semilight"/>
              </a:endParaRPr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8D81C6B0-43CE-4489-9769-978660B0EA41}"/>
              </a:ext>
            </a:extLst>
          </p:cNvPr>
          <p:cNvGrpSpPr/>
          <p:nvPr/>
        </p:nvGrpSpPr>
        <p:grpSpPr>
          <a:xfrm>
            <a:off x="3892075" y="2501230"/>
            <a:ext cx="305572" cy="400661"/>
            <a:chOff x="3022599" y="3251200"/>
            <a:chExt cx="415658" cy="545004"/>
          </a:xfrm>
        </p:grpSpPr>
        <p:cxnSp>
          <p:nvCxnSpPr>
            <p:cNvPr id="392" name="Connector: Elbow 391">
              <a:extLst>
                <a:ext uri="{FF2B5EF4-FFF2-40B4-BE49-F238E27FC236}">
                  <a16:creationId xmlns:a16="http://schemas.microsoft.com/office/drawing/2014/main" id="{50537E14-4679-4AA9-A9C9-D8EAF4C66694}"/>
                </a:ext>
              </a:extLst>
            </p:cNvPr>
            <p:cNvCxnSpPr>
              <a:endCxn id="393" idx="0"/>
            </p:cNvCxnSpPr>
            <p:nvPr/>
          </p:nvCxnSpPr>
          <p:spPr>
            <a:xfrm rot="16200000" flipH="1">
              <a:off x="2982293" y="3291506"/>
              <a:ext cx="496270" cy="415657"/>
            </a:xfrm>
            <a:prstGeom prst="bentConnector4">
              <a:avLst>
                <a:gd name="adj1" fmla="val 100193"/>
                <a:gd name="adj2" fmla="val 2991"/>
              </a:avLst>
            </a:prstGeom>
            <a:ln>
              <a:solidFill>
                <a:srgbClr val="A5A5A5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3" name="Freeform 83">
              <a:extLst>
                <a:ext uri="{FF2B5EF4-FFF2-40B4-BE49-F238E27FC236}">
                  <a16:creationId xmlns:a16="http://schemas.microsoft.com/office/drawing/2014/main" id="{D30EDDBD-943B-417A-BF26-9FAABE1C8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659" y="3699549"/>
              <a:ext cx="94598" cy="96655"/>
            </a:xfrm>
            <a:custGeom>
              <a:avLst/>
              <a:gdLst>
                <a:gd name="T0" fmla="*/ 119 w 119"/>
                <a:gd name="T1" fmla="*/ 59 h 119"/>
                <a:gd name="T2" fmla="*/ 0 w 119"/>
                <a:gd name="T3" fmla="*/ 119 h 119"/>
                <a:gd name="T4" fmla="*/ 0 w 119"/>
                <a:gd name="T5" fmla="*/ 0 h 119"/>
                <a:gd name="T6" fmla="*/ 119 w 119"/>
                <a:gd name="T7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19">
                  <a:moveTo>
                    <a:pt x="119" y="59"/>
                  </a:moveTo>
                  <a:lnTo>
                    <a:pt x="0" y="119"/>
                  </a:lnTo>
                  <a:cubicBezTo>
                    <a:pt x="19" y="81"/>
                    <a:pt x="19" y="38"/>
                    <a:pt x="0" y="0"/>
                  </a:cubicBezTo>
                  <a:lnTo>
                    <a:pt x="119" y="59"/>
                  </a:ln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defTabSz="685644">
                <a:defRPr/>
              </a:pPr>
              <a:endParaRPr lang="en-US" sz="2940">
                <a:solidFill>
                  <a:schemeClr val="tx1">
                    <a:lumMod val="95000"/>
                  </a:schemeClr>
                </a:solidFill>
                <a:latin typeface="Segoe UI Semilight"/>
              </a:endParaRPr>
            </a:p>
          </p:txBody>
        </p:sp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C4235E54-E735-498D-AE25-87B7C9779BCD}"/>
              </a:ext>
            </a:extLst>
          </p:cNvPr>
          <p:cNvGrpSpPr/>
          <p:nvPr/>
        </p:nvGrpSpPr>
        <p:grpSpPr>
          <a:xfrm>
            <a:off x="4656030" y="2867218"/>
            <a:ext cx="599135" cy="513084"/>
            <a:chOff x="4129088" y="3743325"/>
            <a:chExt cx="814981" cy="697929"/>
          </a:xfrm>
        </p:grpSpPr>
        <p:cxnSp>
          <p:nvCxnSpPr>
            <p:cNvPr id="395" name="Connector: Elbow 394">
              <a:extLst>
                <a:ext uri="{FF2B5EF4-FFF2-40B4-BE49-F238E27FC236}">
                  <a16:creationId xmlns:a16="http://schemas.microsoft.com/office/drawing/2014/main" id="{B4FDD194-B9BA-4772-A07F-CEF7EF453041}"/>
                </a:ext>
              </a:extLst>
            </p:cNvPr>
            <p:cNvCxnSpPr>
              <a:cxnSpLocks/>
            </p:cNvCxnSpPr>
            <p:nvPr/>
          </p:nvCxnSpPr>
          <p:spPr>
            <a:xfrm>
              <a:off x="4129088" y="3743325"/>
              <a:ext cx="779462" cy="650875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A5A5A5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Freeform 97">
              <a:extLst>
                <a:ext uri="{FF2B5EF4-FFF2-40B4-BE49-F238E27FC236}">
                  <a16:creationId xmlns:a16="http://schemas.microsoft.com/office/drawing/2014/main" id="{DCB50B99-D5FE-45B7-B68D-C9C17AEDFD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9471" y="4344599"/>
              <a:ext cx="94598" cy="96655"/>
            </a:xfrm>
            <a:custGeom>
              <a:avLst/>
              <a:gdLst>
                <a:gd name="T0" fmla="*/ 118 w 118"/>
                <a:gd name="T1" fmla="*/ 59 h 119"/>
                <a:gd name="T2" fmla="*/ 0 w 118"/>
                <a:gd name="T3" fmla="*/ 119 h 119"/>
                <a:gd name="T4" fmla="*/ 0 w 118"/>
                <a:gd name="T5" fmla="*/ 0 h 119"/>
                <a:gd name="T6" fmla="*/ 118 w 118"/>
                <a:gd name="T7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8" h="119">
                  <a:moveTo>
                    <a:pt x="118" y="59"/>
                  </a:moveTo>
                  <a:lnTo>
                    <a:pt x="0" y="119"/>
                  </a:lnTo>
                  <a:cubicBezTo>
                    <a:pt x="18" y="81"/>
                    <a:pt x="18" y="38"/>
                    <a:pt x="0" y="0"/>
                  </a:cubicBezTo>
                  <a:lnTo>
                    <a:pt x="118" y="59"/>
                  </a:ln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defTabSz="685644">
                <a:defRPr/>
              </a:pPr>
              <a:endParaRPr lang="en-US" sz="2940">
                <a:solidFill>
                  <a:schemeClr val="tx1">
                    <a:lumMod val="95000"/>
                  </a:schemeClr>
                </a:solidFill>
                <a:latin typeface="Segoe UI Semilight"/>
              </a:endParaRPr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D2D4A530-A64F-459E-B16D-BF6729638F19}"/>
              </a:ext>
            </a:extLst>
          </p:cNvPr>
          <p:cNvGrpSpPr/>
          <p:nvPr/>
        </p:nvGrpSpPr>
        <p:grpSpPr>
          <a:xfrm>
            <a:off x="5479269" y="2500646"/>
            <a:ext cx="305572" cy="400661"/>
            <a:chOff x="3022599" y="3251200"/>
            <a:chExt cx="415658" cy="545004"/>
          </a:xfrm>
        </p:grpSpPr>
        <p:cxnSp>
          <p:nvCxnSpPr>
            <p:cNvPr id="398" name="Connector: Elbow 397">
              <a:extLst>
                <a:ext uri="{FF2B5EF4-FFF2-40B4-BE49-F238E27FC236}">
                  <a16:creationId xmlns:a16="http://schemas.microsoft.com/office/drawing/2014/main" id="{105CC989-2857-4983-B543-53FF94CECF93}"/>
                </a:ext>
              </a:extLst>
            </p:cNvPr>
            <p:cNvCxnSpPr>
              <a:endCxn id="399" idx="0"/>
            </p:cNvCxnSpPr>
            <p:nvPr/>
          </p:nvCxnSpPr>
          <p:spPr>
            <a:xfrm rot="16200000" flipH="1">
              <a:off x="2982293" y="3291506"/>
              <a:ext cx="496270" cy="415657"/>
            </a:xfrm>
            <a:prstGeom prst="bentConnector4">
              <a:avLst>
                <a:gd name="adj1" fmla="val 100193"/>
                <a:gd name="adj2" fmla="val 2991"/>
              </a:avLst>
            </a:prstGeom>
            <a:ln>
              <a:solidFill>
                <a:srgbClr val="A5A5A5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9" name="Freeform 83">
              <a:extLst>
                <a:ext uri="{FF2B5EF4-FFF2-40B4-BE49-F238E27FC236}">
                  <a16:creationId xmlns:a16="http://schemas.microsoft.com/office/drawing/2014/main" id="{3442DFBD-70E0-42E9-A3EA-E4AC06C48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3659" y="3699549"/>
              <a:ext cx="94598" cy="96655"/>
            </a:xfrm>
            <a:custGeom>
              <a:avLst/>
              <a:gdLst>
                <a:gd name="T0" fmla="*/ 119 w 119"/>
                <a:gd name="T1" fmla="*/ 59 h 119"/>
                <a:gd name="T2" fmla="*/ 0 w 119"/>
                <a:gd name="T3" fmla="*/ 119 h 119"/>
                <a:gd name="T4" fmla="*/ 0 w 119"/>
                <a:gd name="T5" fmla="*/ 0 h 119"/>
                <a:gd name="T6" fmla="*/ 119 w 119"/>
                <a:gd name="T7" fmla="*/ 5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19">
                  <a:moveTo>
                    <a:pt x="119" y="59"/>
                  </a:moveTo>
                  <a:lnTo>
                    <a:pt x="0" y="119"/>
                  </a:lnTo>
                  <a:cubicBezTo>
                    <a:pt x="19" y="81"/>
                    <a:pt x="19" y="38"/>
                    <a:pt x="0" y="0"/>
                  </a:cubicBezTo>
                  <a:lnTo>
                    <a:pt x="119" y="59"/>
                  </a:ln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7223" tIns="33611" rIns="67223" bIns="33611" numCol="1" anchor="t" anchorCtr="0" compatLnSpc="1">
              <a:prstTxWarp prst="textNoShape">
                <a:avLst/>
              </a:prstTxWarp>
            </a:bodyPr>
            <a:lstStyle/>
            <a:p>
              <a:pPr defTabSz="685644">
                <a:defRPr/>
              </a:pPr>
              <a:endParaRPr lang="en-US" sz="2940">
                <a:solidFill>
                  <a:schemeClr val="tx1">
                    <a:lumMod val="95000"/>
                  </a:schemeClr>
                </a:solidFill>
                <a:latin typeface="Segoe UI Semilight"/>
              </a:endParaRPr>
            </a:p>
          </p:txBody>
        </p:sp>
      </p:grpSp>
      <p:sp>
        <p:nvSpPr>
          <p:cNvPr id="161" name="Oval 160">
            <a:extLst>
              <a:ext uri="{FF2B5EF4-FFF2-40B4-BE49-F238E27FC236}">
                <a16:creationId xmlns:a16="http://schemas.microsoft.com/office/drawing/2014/main" id="{425EEBC6-8759-4F7A-898A-41AD83F918EF}"/>
              </a:ext>
            </a:extLst>
          </p:cNvPr>
          <p:cNvSpPr/>
          <p:nvPr/>
        </p:nvSpPr>
        <p:spPr bwMode="auto">
          <a:xfrm>
            <a:off x="2351249" y="1163149"/>
            <a:ext cx="121017" cy="121017"/>
          </a:xfrm>
          <a:prstGeom prst="ellipse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b="1" dirty="0">
                <a:solidFill>
                  <a:schemeClr val="bg1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4B8C5056-F04D-4026-8A72-92A603903EFE}"/>
              </a:ext>
            </a:extLst>
          </p:cNvPr>
          <p:cNvSpPr/>
          <p:nvPr/>
        </p:nvSpPr>
        <p:spPr bwMode="auto">
          <a:xfrm>
            <a:off x="3264481" y="3082059"/>
            <a:ext cx="121017" cy="121017"/>
          </a:xfrm>
          <a:prstGeom prst="ellipse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b="1" dirty="0">
                <a:solidFill>
                  <a:schemeClr val="bg1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D44655A8-FB72-409C-A13C-1592534643FA}"/>
              </a:ext>
            </a:extLst>
          </p:cNvPr>
          <p:cNvSpPr/>
          <p:nvPr/>
        </p:nvSpPr>
        <p:spPr bwMode="auto">
          <a:xfrm>
            <a:off x="2166361" y="2645985"/>
            <a:ext cx="121017" cy="121017"/>
          </a:xfrm>
          <a:prstGeom prst="ellipse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b="1" dirty="0">
                <a:solidFill>
                  <a:schemeClr val="bg1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9D45E5F-6957-4F14-A137-1207F604BA3C}"/>
              </a:ext>
            </a:extLst>
          </p:cNvPr>
          <p:cNvSpPr/>
          <p:nvPr/>
        </p:nvSpPr>
        <p:spPr bwMode="auto">
          <a:xfrm>
            <a:off x="6726922" y="1174355"/>
            <a:ext cx="121017" cy="121017"/>
          </a:xfrm>
          <a:prstGeom prst="ellipse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b="1" dirty="0">
                <a:solidFill>
                  <a:schemeClr val="bg1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6816EA12-CDAD-4079-AC9D-3CA57AE98042}"/>
              </a:ext>
            </a:extLst>
          </p:cNvPr>
          <p:cNvSpPr/>
          <p:nvPr/>
        </p:nvSpPr>
        <p:spPr bwMode="auto">
          <a:xfrm>
            <a:off x="6726922" y="2393866"/>
            <a:ext cx="121017" cy="121017"/>
          </a:xfrm>
          <a:prstGeom prst="ellipse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b="1" dirty="0">
                <a:solidFill>
                  <a:schemeClr val="bg1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BD4E4A1E-195E-460F-956C-B86E8A41971B}"/>
              </a:ext>
            </a:extLst>
          </p:cNvPr>
          <p:cNvSpPr/>
          <p:nvPr/>
        </p:nvSpPr>
        <p:spPr bwMode="auto">
          <a:xfrm>
            <a:off x="6726922" y="3266946"/>
            <a:ext cx="121017" cy="121017"/>
          </a:xfrm>
          <a:prstGeom prst="ellipse">
            <a:avLst/>
          </a:prstGeom>
          <a:solidFill>
            <a:srgbClr val="0070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 b="1" dirty="0">
                <a:solidFill>
                  <a:schemeClr val="bg1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3</a:t>
            </a:r>
          </a:p>
        </p:txBody>
      </p:sp>
      <p:pic>
        <p:nvPicPr>
          <p:cNvPr id="146" name="Picture 4" descr="Image result for twitter logo">
            <a:extLst>
              <a:ext uri="{FF2B5EF4-FFF2-40B4-BE49-F238E27FC236}">
                <a16:creationId xmlns:a16="http://schemas.microsoft.com/office/drawing/2014/main" id="{0FA1005F-C0E8-4D5A-82E5-2B4F9310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Text Placeholder 6">
            <a:extLst>
              <a:ext uri="{FF2B5EF4-FFF2-40B4-BE49-F238E27FC236}">
                <a16:creationId xmlns:a16="http://schemas.microsoft.com/office/drawing/2014/main" id="{9E780BFB-62A4-49AE-8B27-4A394E4B010C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565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9D05BA0-444E-4383-BC54-DAEED1A0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Office 365 Upgrades/Updates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CD01A11D-0A45-44B8-9F43-3E1F84FF7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Office 365 </a:t>
            </a:r>
            <a:r>
              <a:rPr lang="da-DK" dirty="0" err="1"/>
              <a:t>ProPLus</a:t>
            </a:r>
            <a:endParaRPr lang="da-DK" dirty="0"/>
          </a:p>
          <a:p>
            <a:pPr lvl="1"/>
            <a:r>
              <a:rPr lang="da-DK" dirty="0" err="1"/>
              <a:t>Monthly</a:t>
            </a:r>
            <a:r>
              <a:rPr lang="da-DK" dirty="0"/>
              <a:t> Release (Target Release)</a:t>
            </a:r>
          </a:p>
          <a:p>
            <a:pPr lvl="1"/>
            <a:r>
              <a:rPr lang="da-DK" dirty="0" err="1"/>
              <a:t>Semi-Annular</a:t>
            </a:r>
            <a:r>
              <a:rPr lang="da-DK" dirty="0"/>
              <a:t> Release (Target Release)</a:t>
            </a:r>
          </a:p>
          <a:p>
            <a:pPr marL="0" indent="0">
              <a:buNone/>
            </a:pPr>
            <a:endParaRPr lang="da-DK" dirty="0"/>
          </a:p>
          <a:p>
            <a:r>
              <a:rPr lang="da-DK" dirty="0" err="1"/>
              <a:t>Follow</a:t>
            </a:r>
            <a:r>
              <a:rPr lang="da-DK" dirty="0"/>
              <a:t> </a:t>
            </a:r>
            <a:r>
              <a:rPr lang="da-DK" dirty="0" err="1"/>
              <a:t>changes</a:t>
            </a:r>
            <a:r>
              <a:rPr lang="da-DK" dirty="0"/>
              <a:t> on </a:t>
            </a:r>
            <a:r>
              <a:rPr lang="da-DK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https://office.com/roadmap</a:t>
            </a:r>
            <a:r>
              <a:rPr lang="da-DK" dirty="0">
                <a:solidFill>
                  <a:srgbClr val="0070C0"/>
                </a:solidFill>
              </a:rPr>
              <a:t> </a:t>
            </a:r>
          </a:p>
          <a:p>
            <a:r>
              <a:rPr lang="da-DK" dirty="0"/>
              <a:t>User Voice for feedback </a:t>
            </a:r>
            <a:r>
              <a:rPr lang="da-DK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https://office365.uservoice.com/</a:t>
            </a:r>
            <a:r>
              <a:rPr lang="da-DK" dirty="0">
                <a:solidFill>
                  <a:srgbClr val="0070C0"/>
                </a:solidFill>
              </a:rPr>
              <a:t> </a:t>
            </a:r>
          </a:p>
          <a:p>
            <a:r>
              <a:rPr lang="da-DK" dirty="0"/>
              <a:t>Release </a:t>
            </a:r>
            <a:r>
              <a:rPr lang="da-DK" dirty="0" err="1"/>
              <a:t>History</a:t>
            </a:r>
            <a:r>
              <a:rPr lang="da-DK" dirty="0"/>
              <a:t> / Changes: </a:t>
            </a:r>
            <a:r>
              <a:rPr lang="da-DK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https://docs.microsoft.com/en-us/officeupdates/release-notes-office365-proplus</a:t>
            </a:r>
            <a:r>
              <a:rPr lang="da-DK" dirty="0">
                <a:solidFill>
                  <a:srgbClr val="0070C0"/>
                </a:solidFill>
              </a:rPr>
              <a:t> </a:t>
            </a:r>
          </a:p>
          <a:p>
            <a:endParaRPr lang="da-DK" dirty="0"/>
          </a:p>
        </p:txBody>
      </p:sp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9781C1B9-A7C3-427C-9B2A-B9CA69222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E0C1E8-E277-41E4-81D6-09821BC46635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680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1903413"/>
            <a:ext cx="5718175" cy="747712"/>
          </a:xfrm>
        </p:spPr>
        <p:txBody>
          <a:bodyPr/>
          <a:lstStyle/>
          <a:p>
            <a:r>
              <a:rPr lang="en-US" dirty="0"/>
              <a:t>Teams and OneDrive </a:t>
            </a:r>
            <a:r>
              <a:rPr lang="en-US"/>
              <a:t>for Business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7584" y="2873375"/>
            <a:ext cx="3994150" cy="1616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F93CDBAD-8710-40A6-9C22-89729278B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5A8A4B-55A2-47EA-BF01-19DD4DB926E1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951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48E59-D828-4941-A1E6-E6EFA5F5B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OneDrive for Business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989F6C3-41FC-419A-985C-C91DB25AC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a-DK" dirty="0"/>
              <a:t>Deployment and Configuration</a:t>
            </a:r>
          </a:p>
          <a:p>
            <a:pPr lvl="1"/>
            <a:r>
              <a:rPr lang="da-DK" dirty="0" err="1"/>
              <a:t>Silent</a:t>
            </a:r>
            <a:r>
              <a:rPr lang="da-DK" dirty="0"/>
              <a:t> </a:t>
            </a:r>
            <a:r>
              <a:rPr lang="da-DK" dirty="0" err="1"/>
              <a:t>Config</a:t>
            </a:r>
            <a:endParaRPr lang="da-DK" dirty="0"/>
          </a:p>
          <a:p>
            <a:pPr lvl="1"/>
            <a:r>
              <a:rPr lang="da-DK" dirty="0" err="1"/>
              <a:t>Known</a:t>
            </a:r>
            <a:r>
              <a:rPr lang="da-DK" dirty="0"/>
              <a:t> Folder Move</a:t>
            </a:r>
          </a:p>
          <a:p>
            <a:pPr lvl="1"/>
            <a:r>
              <a:rPr lang="da-DK" dirty="0"/>
              <a:t>Files On-demand</a:t>
            </a:r>
          </a:p>
          <a:p>
            <a:r>
              <a:rPr lang="da-DK" dirty="0"/>
              <a:t>Versions</a:t>
            </a:r>
          </a:p>
          <a:p>
            <a:pPr lvl="1"/>
            <a:r>
              <a:rPr lang="da-DK" dirty="0">
                <a:hlinkClick r:id="rId3"/>
              </a:rPr>
              <a:t>https://support.office.com/en-us/article/new-onedrive-sync-client-release-notes-845dcf18-f921-435e-bf28-4e24b95e5fc0</a:t>
            </a:r>
            <a:endParaRPr lang="da-DK" dirty="0"/>
          </a:p>
          <a:p>
            <a:r>
              <a:rPr lang="da-DK" dirty="0"/>
              <a:t>OneDrive guide for Enterprises</a:t>
            </a:r>
          </a:p>
          <a:p>
            <a:pPr lvl="1"/>
            <a:r>
              <a:rPr lang="da-DK" dirty="0">
                <a:hlinkClick r:id="rId4"/>
              </a:rPr>
              <a:t>https://docs.microsoft.com/en-us/onedrive/plan-onedrive-enterprise?_lrsc=4120c360-b94f-4343-898c-cf82e6efccc9</a:t>
            </a:r>
            <a:endParaRPr lang="da-DK" dirty="0"/>
          </a:p>
          <a:p>
            <a:r>
              <a:rPr lang="da-DK" dirty="0"/>
              <a:t>OneDrive guide for Small </a:t>
            </a:r>
            <a:r>
              <a:rPr lang="da-DK" dirty="0" err="1"/>
              <a:t>Businesses</a:t>
            </a:r>
            <a:endParaRPr lang="da-DK" dirty="0"/>
          </a:p>
          <a:p>
            <a:pPr lvl="1"/>
            <a:r>
              <a:rPr lang="da-DK" dirty="0">
                <a:hlinkClick r:id="rId5"/>
              </a:rPr>
              <a:t>https://docs.microsoft.com/en-us/onedrive/one-drive-quickstart-small-business</a:t>
            </a:r>
            <a:endParaRPr lang="da-DK" dirty="0"/>
          </a:p>
        </p:txBody>
      </p:sp>
      <p:pic>
        <p:nvPicPr>
          <p:cNvPr id="4" name="Picture 4" descr="Image result for twitter logo">
            <a:extLst>
              <a:ext uri="{FF2B5EF4-FFF2-40B4-BE49-F238E27FC236}">
                <a16:creationId xmlns:a16="http://schemas.microsoft.com/office/drawing/2014/main" id="{CC4704E9-05FE-40BB-AFDC-C09FD962A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77B0389-E548-4E12-A42E-36A7E1B19DD4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515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021281-3D22-4FE4-8728-0270F257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B009B-04B2-4C5F-99AB-BA8EA54118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923678"/>
            <a:ext cx="3754760" cy="400110"/>
          </a:xfrm>
        </p:spPr>
        <p:txBody>
          <a:bodyPr/>
          <a:lstStyle/>
          <a:p>
            <a:r>
              <a:rPr lang="en-US" dirty="0"/>
              <a:t>Configure OneDrive for Business using Microsoft Intune</a:t>
            </a:r>
            <a:endParaRPr lang="LID4096" dirty="0"/>
          </a:p>
        </p:txBody>
      </p:sp>
      <p:pic>
        <p:nvPicPr>
          <p:cNvPr id="8" name="Picture 6" descr="Billedresultat for minions transparent background">
            <a:extLst>
              <a:ext uri="{FF2B5EF4-FFF2-40B4-BE49-F238E27FC236}">
                <a16:creationId xmlns:a16="http://schemas.microsoft.com/office/drawing/2014/main" id="{63DA4E8D-9A5A-4F8E-972E-3ECAC32C2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699542"/>
            <a:ext cx="4312841" cy="34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twitter logo">
            <a:extLst>
              <a:ext uri="{FF2B5EF4-FFF2-40B4-BE49-F238E27FC236}">
                <a16:creationId xmlns:a16="http://schemas.microsoft.com/office/drawing/2014/main" id="{E00B8BCB-FFC7-4E98-ADB7-0FBD365D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F165D1C-6380-49D7-B566-527EE53714C1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61939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68E4F-1525-4AFA-B775-A1485177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Microsoft Teams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11A0B49-06D0-4B86-8687-49A6C0ED5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Deployment</a:t>
            </a:r>
          </a:p>
          <a:p>
            <a:pPr lvl="1"/>
            <a:r>
              <a:rPr lang="da-DK" dirty="0"/>
              <a:t>32-bit (</a:t>
            </a:r>
            <a:r>
              <a:rPr lang="da-DK" dirty="0">
                <a:hlinkClick r:id="rId2"/>
              </a:rPr>
              <a:t>https://aka.ms/teams32bitmsi</a:t>
            </a:r>
            <a:r>
              <a:rPr lang="da-DK" dirty="0"/>
              <a:t>) </a:t>
            </a:r>
          </a:p>
          <a:p>
            <a:pPr lvl="1"/>
            <a:r>
              <a:rPr lang="da-DK" dirty="0"/>
              <a:t>64-bit (</a:t>
            </a:r>
            <a:r>
              <a:rPr lang="da-DK" dirty="0">
                <a:hlinkClick r:id="rId3"/>
              </a:rPr>
              <a:t>https://aka.ms/teams64bitmsi</a:t>
            </a:r>
            <a:r>
              <a:rPr lang="da-DK" dirty="0"/>
              <a:t>) </a:t>
            </a:r>
          </a:p>
          <a:p>
            <a:r>
              <a:rPr lang="da-DK" dirty="0"/>
              <a:t>Adoption and Guides (</a:t>
            </a:r>
            <a:r>
              <a:rPr lang="da-DK" dirty="0">
                <a:hlinkClick r:id="rId4"/>
              </a:rPr>
              <a:t>www.successwithteams.com</a:t>
            </a:r>
            <a:r>
              <a:rPr lang="da-DK" dirty="0"/>
              <a:t>) </a:t>
            </a:r>
          </a:p>
        </p:txBody>
      </p:sp>
      <p:pic>
        <p:nvPicPr>
          <p:cNvPr id="4" name="Picture 4" descr="Image result for twitter logo">
            <a:extLst>
              <a:ext uri="{FF2B5EF4-FFF2-40B4-BE49-F238E27FC236}">
                <a16:creationId xmlns:a16="http://schemas.microsoft.com/office/drawing/2014/main" id="{C2ED119D-A0F9-4902-8E21-C017FDD88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5D90FD0-4D01-40C1-9F8D-7A5FDDFAC3CF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742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021281-3D22-4FE4-8728-0270F2579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LID4096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B009B-04B2-4C5F-99AB-BA8EA54118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923678"/>
            <a:ext cx="8263890" cy="400110"/>
          </a:xfrm>
        </p:spPr>
        <p:txBody>
          <a:bodyPr/>
          <a:lstStyle/>
          <a:p>
            <a:r>
              <a:rPr lang="en-US" dirty="0"/>
              <a:t>Deploy Microsoft Teams using Microsoft Intune</a:t>
            </a:r>
            <a:endParaRPr lang="LID4096" dirty="0"/>
          </a:p>
        </p:txBody>
      </p:sp>
      <p:pic>
        <p:nvPicPr>
          <p:cNvPr id="8" name="Picture 6" descr="Billedresultat for minions transparent background">
            <a:extLst>
              <a:ext uri="{FF2B5EF4-FFF2-40B4-BE49-F238E27FC236}">
                <a16:creationId xmlns:a16="http://schemas.microsoft.com/office/drawing/2014/main" id="{63DA4E8D-9A5A-4F8E-972E-3ECAC32C2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699542"/>
            <a:ext cx="4312841" cy="345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twitter logo">
            <a:extLst>
              <a:ext uri="{FF2B5EF4-FFF2-40B4-BE49-F238E27FC236}">
                <a16:creationId xmlns:a16="http://schemas.microsoft.com/office/drawing/2014/main" id="{E00B8BCB-FFC7-4E98-ADB7-0FBD365D0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3F165D1C-6380-49D7-B566-527EE53714C1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82946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1903413"/>
            <a:ext cx="5718175" cy="74771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27584" y="2873375"/>
            <a:ext cx="3994150" cy="16160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4" descr="Image result for twitter logo">
            <a:extLst>
              <a:ext uri="{FF2B5EF4-FFF2-40B4-BE49-F238E27FC236}">
                <a16:creationId xmlns:a16="http://schemas.microsoft.com/office/drawing/2014/main" id="{F93CDBAD-8710-40A6-9C22-89729278B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5A8A4B-55A2-47EA-BF01-19DD4DB926E1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736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Desktop Adoption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3FA97C-E501-4C7E-A21F-006062702C9F}"/>
              </a:ext>
            </a:extLst>
          </p:cNvPr>
          <p:cNvSpPr/>
          <p:nvPr/>
        </p:nvSpPr>
        <p:spPr>
          <a:xfrm>
            <a:off x="322039" y="2650950"/>
            <a:ext cx="2024984" cy="15463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 defTabSz="685736">
              <a:spcBef>
                <a:spcPts val="441"/>
              </a:spcBef>
              <a:spcAft>
                <a:spcPts val="441"/>
              </a:spcAft>
            </a:pPr>
            <a:r>
              <a:rPr lang="en-US" sz="2059" dirty="0">
                <a:solidFill>
                  <a:srgbClr val="0078D7"/>
                </a:solidFill>
                <a:latin typeface="Segoe UI Semibold"/>
              </a:rPr>
              <a:t>Gain insights</a:t>
            </a:r>
            <a:endParaRPr lang="en-US" sz="2059" dirty="0">
              <a:solidFill>
                <a:srgbClr val="282828"/>
              </a:solidFill>
              <a:latin typeface="Segoe UI Semibold"/>
            </a:endParaRPr>
          </a:p>
          <a:p>
            <a:pPr algn="ctr" defTabSz="685736">
              <a:spcBef>
                <a:spcPts val="441"/>
              </a:spcBef>
            </a:pPr>
            <a:r>
              <a:rPr lang="en-US" sz="1471" dirty="0">
                <a:solidFill>
                  <a:srgbClr val="282828"/>
                </a:solidFill>
                <a:latin typeface="Segoe UI"/>
                <a:cs typeface="Segoe UI Semilight" panose="020B0402040204020203" pitchFamily="34" charset="0"/>
              </a:rPr>
              <a:t>Windows Analytics</a:t>
            </a:r>
          </a:p>
          <a:p>
            <a:pPr algn="ctr" defTabSz="685736">
              <a:spcBef>
                <a:spcPts val="441"/>
              </a:spcBef>
            </a:pPr>
            <a:r>
              <a:rPr lang="en-US" sz="1471" dirty="0">
                <a:solidFill>
                  <a:srgbClr val="282828"/>
                </a:solidFill>
                <a:latin typeface="Segoe UI"/>
                <a:cs typeface="Segoe UI Semilight" panose="020B0402040204020203" pitchFamily="34" charset="0"/>
              </a:rPr>
              <a:t>Office Readiness Toolkit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F8C84E3-DA56-4B6C-A737-51E248A2F5CA}"/>
              </a:ext>
            </a:extLst>
          </p:cNvPr>
          <p:cNvSpPr/>
          <p:nvPr/>
        </p:nvSpPr>
        <p:spPr>
          <a:xfrm>
            <a:off x="2478046" y="2650950"/>
            <a:ext cx="2024984" cy="15463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 defTabSz="685736">
              <a:spcAft>
                <a:spcPts val="441"/>
              </a:spcAft>
            </a:pPr>
            <a:r>
              <a:rPr lang="en-US" sz="2059" dirty="0">
                <a:solidFill>
                  <a:srgbClr val="0078D7"/>
                </a:solidFill>
                <a:latin typeface="Segoe UI Semibold"/>
              </a:rPr>
              <a:t>Set foundation</a:t>
            </a:r>
            <a:endParaRPr lang="en-US" sz="2059" dirty="0">
              <a:solidFill>
                <a:srgbClr val="282828"/>
              </a:solidFill>
              <a:latin typeface="Segoe UI Semibold"/>
            </a:endParaRPr>
          </a:p>
          <a:p>
            <a:pPr algn="ctr" defTabSz="685736">
              <a:spcBef>
                <a:spcPts val="441"/>
              </a:spcBef>
            </a:pPr>
            <a:r>
              <a:rPr lang="en-US" sz="1471" dirty="0">
                <a:solidFill>
                  <a:srgbClr val="282828"/>
                </a:solidFill>
                <a:latin typeface="Segoe UI"/>
                <a:cs typeface="Segoe UI Semilight" panose="020B0402040204020203" pitchFamily="34" charset="0"/>
              </a:rPr>
              <a:t>Windows 10 </a:t>
            </a:r>
          </a:p>
          <a:p>
            <a:pPr algn="ctr" defTabSz="685736">
              <a:spcBef>
                <a:spcPts val="441"/>
              </a:spcBef>
            </a:pPr>
            <a:r>
              <a:rPr lang="en-US" sz="1471" dirty="0">
                <a:solidFill>
                  <a:srgbClr val="282828"/>
                </a:solidFill>
                <a:latin typeface="Segoe UI"/>
                <a:cs typeface="Segoe UI Semilight" panose="020B0402040204020203" pitchFamily="34" charset="0"/>
              </a:rPr>
              <a:t>Office 365</a:t>
            </a:r>
          </a:p>
          <a:p>
            <a:pPr algn="ctr" defTabSz="685736">
              <a:spcBef>
                <a:spcPts val="441"/>
              </a:spcBef>
            </a:pPr>
            <a:r>
              <a:rPr lang="en-US" sz="1471" dirty="0">
                <a:solidFill>
                  <a:srgbClr val="282828"/>
                </a:solidFill>
                <a:latin typeface="Segoe UI"/>
                <a:cs typeface="Segoe UI Semilight" panose="020B0402040204020203" pitchFamily="34" charset="0"/>
              </a:rPr>
              <a:t> Modern devices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78D4AFF-B7CF-4634-A66F-395E5F724091}"/>
              </a:ext>
            </a:extLst>
          </p:cNvPr>
          <p:cNvSpPr/>
          <p:nvPr/>
        </p:nvSpPr>
        <p:spPr>
          <a:xfrm>
            <a:off x="4634052" y="2650950"/>
            <a:ext cx="2024984" cy="15463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 defTabSz="685736">
              <a:spcAft>
                <a:spcPts val="441"/>
              </a:spcAft>
            </a:pPr>
            <a:r>
              <a:rPr lang="en-US" sz="2059" dirty="0">
                <a:solidFill>
                  <a:srgbClr val="0078D7"/>
                </a:solidFill>
                <a:latin typeface="Segoe UI Semibold"/>
              </a:rPr>
              <a:t>Stay current</a:t>
            </a:r>
            <a:endParaRPr lang="en-US" sz="2059" dirty="0">
              <a:solidFill>
                <a:srgbClr val="282828"/>
              </a:solidFill>
              <a:latin typeface="Segoe UI Semibold"/>
            </a:endParaRPr>
          </a:p>
          <a:p>
            <a:pPr algn="ctr" defTabSz="685736">
              <a:spcBef>
                <a:spcPts val="441"/>
              </a:spcBef>
            </a:pPr>
            <a:r>
              <a:rPr lang="en-US" sz="1471" dirty="0">
                <a:solidFill>
                  <a:srgbClr val="282828"/>
                </a:solidFill>
                <a:latin typeface="Segoe UI"/>
                <a:cs typeface="Segoe UI Semilight" panose="020B0402040204020203" pitchFamily="34" charset="0"/>
              </a:rPr>
              <a:t>Phased deployments</a:t>
            </a:r>
          </a:p>
          <a:p>
            <a:pPr algn="ctr" defTabSz="685736">
              <a:spcBef>
                <a:spcPts val="441"/>
              </a:spcBef>
            </a:pPr>
            <a:r>
              <a:rPr lang="en-US" sz="1471" dirty="0">
                <a:solidFill>
                  <a:srgbClr val="282828"/>
                </a:solidFill>
                <a:latin typeface="Segoe UI"/>
                <a:cs typeface="Segoe UI Semilight" panose="020B0402040204020203" pitchFamily="34" charset="0"/>
              </a:rPr>
              <a:t>Agile updates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1CA1798-4621-485B-8FD4-42771286470C}"/>
              </a:ext>
            </a:extLst>
          </p:cNvPr>
          <p:cNvSpPr/>
          <p:nvPr/>
        </p:nvSpPr>
        <p:spPr>
          <a:xfrm>
            <a:off x="6790060" y="2650950"/>
            <a:ext cx="2024984" cy="154633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ctr" defTabSz="685736">
              <a:spcAft>
                <a:spcPts val="441"/>
              </a:spcAft>
            </a:pPr>
            <a:r>
              <a:rPr lang="en-US" sz="2059" dirty="0">
                <a:solidFill>
                  <a:srgbClr val="0078D7"/>
                </a:solidFill>
                <a:latin typeface="Segoe UI Semibold"/>
              </a:rPr>
              <a:t>Modernize IT</a:t>
            </a:r>
            <a:endParaRPr lang="en-US" sz="2059" dirty="0">
              <a:solidFill>
                <a:srgbClr val="282828"/>
              </a:solidFill>
              <a:latin typeface="Segoe UI Semibold"/>
            </a:endParaRPr>
          </a:p>
          <a:p>
            <a:pPr algn="ctr" defTabSz="685736">
              <a:spcBef>
                <a:spcPts val="441"/>
              </a:spcBef>
            </a:pPr>
            <a:r>
              <a:rPr lang="en-US" sz="1471" dirty="0">
                <a:solidFill>
                  <a:srgbClr val="282828"/>
                </a:solidFill>
                <a:latin typeface="Segoe UI"/>
                <a:cs typeface="Segoe UI Semilight" panose="020B0402040204020203" pitchFamily="34" charset="0"/>
              </a:rPr>
              <a:t>Windows Autopilot </a:t>
            </a:r>
          </a:p>
          <a:p>
            <a:pPr algn="ctr" defTabSz="685736">
              <a:spcBef>
                <a:spcPts val="441"/>
              </a:spcBef>
            </a:pPr>
            <a:r>
              <a:rPr lang="en-US" sz="1471" dirty="0">
                <a:solidFill>
                  <a:srgbClr val="282828"/>
                </a:solidFill>
                <a:latin typeface="Segoe UI"/>
                <a:cs typeface="Segoe UI Semilight" panose="020B0402040204020203" pitchFamily="34" charset="0"/>
              </a:rPr>
              <a:t>Microsoft Intune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A31631-889D-4181-8E3C-973E41F4E322}"/>
              </a:ext>
            </a:extLst>
          </p:cNvPr>
          <p:cNvGrpSpPr/>
          <p:nvPr/>
        </p:nvGrpSpPr>
        <p:grpSpPr>
          <a:xfrm>
            <a:off x="969567" y="1528272"/>
            <a:ext cx="729925" cy="729925"/>
            <a:chOff x="1569491" y="2489540"/>
            <a:chExt cx="992748" cy="992748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571887-5E13-40AE-A470-014722DB9FF7}"/>
                </a:ext>
              </a:extLst>
            </p:cNvPr>
            <p:cNvSpPr/>
            <p:nvPr/>
          </p:nvSpPr>
          <p:spPr bwMode="auto">
            <a:xfrm>
              <a:off x="1569491" y="2489540"/>
              <a:ext cx="992748" cy="992748"/>
            </a:xfrm>
            <a:prstGeom prst="rect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innerShdw blurRad="304800" dist="50800" dir="13500000">
                <a:prstClr val="black">
                  <a:alpha val="39000"/>
                </a:prstClr>
              </a:innerShdw>
            </a:effectLst>
          </p:spPr>
          <p:txBody>
            <a:bodyPr rot="0" spcFirstLastPara="0" vertOverflow="overflow" horzOverflow="overflow" vert="horz" wrap="square" lIns="0" tIns="34973" rIns="0" bIns="3497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22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AD4F146-5F45-4A28-9D9A-C78ACCDCEC8C}"/>
                </a:ext>
              </a:extLst>
            </p:cNvPr>
            <p:cNvGrpSpPr/>
            <p:nvPr/>
          </p:nvGrpSpPr>
          <p:grpSpPr>
            <a:xfrm>
              <a:off x="1844674" y="2784831"/>
              <a:ext cx="442383" cy="402166"/>
              <a:chOff x="1731963" y="1843088"/>
              <a:chExt cx="285750" cy="285750"/>
            </a:xfrm>
          </p:grpSpPr>
          <p:sp>
            <p:nvSpPr>
              <p:cNvPr id="76" name="Freeform 453">
                <a:extLst>
                  <a:ext uri="{FF2B5EF4-FFF2-40B4-BE49-F238E27FC236}">
                    <a16:creationId xmlns:a16="http://schemas.microsoft.com/office/drawing/2014/main" id="{9CFBFBD2-191F-4F57-8B64-0E7DEB6C2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1963" y="1843088"/>
                <a:ext cx="285750" cy="285750"/>
              </a:xfrm>
              <a:custGeom>
                <a:avLst/>
                <a:gdLst>
                  <a:gd name="T0" fmla="*/ 76 w 76"/>
                  <a:gd name="T1" fmla="*/ 4 h 76"/>
                  <a:gd name="T2" fmla="*/ 72 w 76"/>
                  <a:gd name="T3" fmla="*/ 0 h 76"/>
                  <a:gd name="T4" fmla="*/ 4 w 76"/>
                  <a:gd name="T5" fmla="*/ 0 h 76"/>
                  <a:gd name="T6" fmla="*/ 0 w 76"/>
                  <a:gd name="T7" fmla="*/ 4 h 76"/>
                  <a:gd name="T8" fmla="*/ 0 w 76"/>
                  <a:gd name="T9" fmla="*/ 72 h 76"/>
                  <a:gd name="T10" fmla="*/ 4 w 76"/>
                  <a:gd name="T11" fmla="*/ 76 h 76"/>
                  <a:gd name="T12" fmla="*/ 72 w 76"/>
                  <a:gd name="T13" fmla="*/ 76 h 76"/>
                  <a:gd name="T14" fmla="*/ 76 w 76"/>
                  <a:gd name="T15" fmla="*/ 72 h 76"/>
                  <a:gd name="T16" fmla="*/ 76 w 76"/>
                  <a:gd name="T17" fmla="*/ 4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6" h="76">
                    <a:moveTo>
                      <a:pt x="76" y="4"/>
                    </a:moveTo>
                    <a:cubicBezTo>
                      <a:pt x="76" y="2"/>
                      <a:pt x="74" y="0"/>
                      <a:pt x="7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74"/>
                      <a:pt x="2" y="76"/>
                      <a:pt x="4" y="76"/>
                    </a:cubicBezTo>
                    <a:cubicBezTo>
                      <a:pt x="72" y="76"/>
                      <a:pt x="72" y="76"/>
                      <a:pt x="72" y="76"/>
                    </a:cubicBezTo>
                    <a:cubicBezTo>
                      <a:pt x="74" y="76"/>
                      <a:pt x="76" y="74"/>
                      <a:pt x="76" y="72"/>
                    </a:cubicBezTo>
                    <a:lnTo>
                      <a:pt x="76" y="4"/>
                    </a:lnTo>
                    <a:close/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381">
                  <a:defRPr/>
                </a:pPr>
                <a:endParaRPr lang="en-US" sz="1324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7" name="Line 469">
                <a:extLst>
                  <a:ext uri="{FF2B5EF4-FFF2-40B4-BE49-F238E27FC236}">
                    <a16:creationId xmlns:a16="http://schemas.microsoft.com/office/drawing/2014/main" id="{A54F4550-0778-45BE-B974-8244269640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76413" y="2062163"/>
                <a:ext cx="0" cy="30163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381">
                  <a:defRPr/>
                </a:pPr>
                <a:endParaRPr lang="en-US" sz="1324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8" name="Line 470">
                <a:extLst>
                  <a:ext uri="{FF2B5EF4-FFF2-40B4-BE49-F238E27FC236}">
                    <a16:creationId xmlns:a16="http://schemas.microsoft.com/office/drawing/2014/main" id="{EF144A42-4CE2-4CC2-B896-5280621DF5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6576" y="2032001"/>
                <a:ext cx="0" cy="60325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381">
                  <a:defRPr/>
                </a:pPr>
                <a:endParaRPr lang="en-US" sz="1324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79" name="Line 471">
                <a:extLst>
                  <a:ext uri="{FF2B5EF4-FFF2-40B4-BE49-F238E27FC236}">
                    <a16:creationId xmlns:a16="http://schemas.microsoft.com/office/drawing/2014/main" id="{BC0E8850-BDB2-4C89-BC4F-469C8394F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36738" y="2001838"/>
                <a:ext cx="0" cy="90488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381">
                  <a:defRPr/>
                </a:pPr>
                <a:endParaRPr lang="en-US" sz="1324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80" name="Line 472">
                <a:extLst>
                  <a:ext uri="{FF2B5EF4-FFF2-40B4-BE49-F238E27FC236}">
                    <a16:creationId xmlns:a16="http://schemas.microsoft.com/office/drawing/2014/main" id="{C038C0D6-B186-4470-A56E-3E13345DA3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66901" y="2032001"/>
                <a:ext cx="0" cy="60325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381">
                  <a:defRPr/>
                </a:pPr>
                <a:endParaRPr lang="en-US" sz="1324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81" name="Line 473">
                <a:extLst>
                  <a:ext uri="{FF2B5EF4-FFF2-40B4-BE49-F238E27FC236}">
                    <a16:creationId xmlns:a16="http://schemas.microsoft.com/office/drawing/2014/main" id="{E00F53C9-1BBA-4794-8C0C-9AF7614A6D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97063" y="2024063"/>
                <a:ext cx="0" cy="68263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381">
                  <a:defRPr/>
                </a:pPr>
                <a:endParaRPr lang="en-US" sz="1324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82" name="Line 474">
                <a:extLst>
                  <a:ext uri="{FF2B5EF4-FFF2-40B4-BE49-F238E27FC236}">
                    <a16:creationId xmlns:a16="http://schemas.microsoft.com/office/drawing/2014/main" id="{B1108AE5-9EEE-48C6-ACF8-14B6BC5B53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27226" y="1955801"/>
                <a:ext cx="0" cy="136525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381">
                  <a:defRPr/>
                </a:pPr>
                <a:endParaRPr lang="en-US" sz="1324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83" name="Line 475">
                <a:extLst>
                  <a:ext uri="{FF2B5EF4-FFF2-40B4-BE49-F238E27FC236}">
                    <a16:creationId xmlns:a16="http://schemas.microsoft.com/office/drawing/2014/main" id="{79D8B448-2175-4F3D-9D79-1DCB17FA50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7388" y="1889126"/>
                <a:ext cx="0" cy="20320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381">
                  <a:defRPr/>
                </a:pPr>
                <a:endParaRPr lang="en-US" sz="1324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84" name="Line 476">
                <a:extLst>
                  <a:ext uri="{FF2B5EF4-FFF2-40B4-BE49-F238E27FC236}">
                    <a16:creationId xmlns:a16="http://schemas.microsoft.com/office/drawing/2014/main" id="{9A798C87-C610-4971-921B-437990D73F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87551" y="1955801"/>
                <a:ext cx="0" cy="136525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67203" tIns="33602" rIns="67203" bIns="33602" numCol="1" anchor="t" anchorCtr="0" compatLnSpc="1">
                <a:prstTxWarp prst="textNoShape">
                  <a:avLst/>
                </a:prstTxWarp>
              </a:bodyPr>
              <a:lstStyle/>
              <a:p>
                <a:pPr defTabSz="685381">
                  <a:defRPr/>
                </a:pPr>
                <a:endParaRPr lang="en-US" sz="1324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8E1FCF2-524F-4DC8-B95A-AD6B99FED9AA}"/>
              </a:ext>
            </a:extLst>
          </p:cNvPr>
          <p:cNvGrpSpPr/>
          <p:nvPr/>
        </p:nvGrpSpPr>
        <p:grpSpPr>
          <a:xfrm>
            <a:off x="5281581" y="1528272"/>
            <a:ext cx="729925" cy="729925"/>
            <a:chOff x="7088190" y="2489540"/>
            <a:chExt cx="992748" cy="992748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CFF7F64-8859-41FA-B01A-A159095CCC62}"/>
                </a:ext>
              </a:extLst>
            </p:cNvPr>
            <p:cNvSpPr/>
            <p:nvPr/>
          </p:nvSpPr>
          <p:spPr bwMode="auto">
            <a:xfrm>
              <a:off x="7088190" y="2489540"/>
              <a:ext cx="992748" cy="992748"/>
            </a:xfrm>
            <a:prstGeom prst="rect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innerShdw blurRad="304800" dist="50800" dir="13500000">
                <a:prstClr val="black">
                  <a:alpha val="39000"/>
                </a:prstClr>
              </a:innerShdw>
            </a:effectLst>
          </p:spPr>
          <p:txBody>
            <a:bodyPr rot="0" spcFirstLastPara="0" vertOverflow="overflow" horzOverflow="overflow" vert="horz" wrap="square" lIns="0" tIns="34973" rIns="0" bIns="3497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22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AAA7A39-3019-4E2D-9150-68C7D4A1D668}"/>
                </a:ext>
              </a:extLst>
            </p:cNvPr>
            <p:cNvGrpSpPr/>
            <p:nvPr/>
          </p:nvGrpSpPr>
          <p:grpSpPr>
            <a:xfrm>
              <a:off x="7322613" y="2820015"/>
              <a:ext cx="523900" cy="331802"/>
              <a:chOff x="6046822" y="819324"/>
              <a:chExt cx="460204" cy="291463"/>
            </a:xfrm>
          </p:grpSpPr>
          <p:sp>
            <p:nvSpPr>
              <p:cNvPr id="86" name="Freeform 154">
                <a:extLst>
                  <a:ext uri="{FF2B5EF4-FFF2-40B4-BE49-F238E27FC236}">
                    <a16:creationId xmlns:a16="http://schemas.microsoft.com/office/drawing/2014/main" id="{2BFF1682-0E48-4FC8-A917-03E038975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6822" y="819324"/>
                <a:ext cx="460204" cy="291463"/>
              </a:xfrm>
              <a:custGeom>
                <a:avLst/>
                <a:gdLst>
                  <a:gd name="T0" fmla="*/ 61 w 76"/>
                  <a:gd name="T1" fmla="*/ 14 h 48"/>
                  <a:gd name="T2" fmla="*/ 43 w 76"/>
                  <a:gd name="T3" fmla="*/ 0 h 48"/>
                  <a:gd name="T4" fmla="*/ 25 w 76"/>
                  <a:gd name="T5" fmla="*/ 12 h 48"/>
                  <a:gd name="T6" fmla="*/ 19 w 76"/>
                  <a:gd name="T7" fmla="*/ 9 h 48"/>
                  <a:gd name="T8" fmla="*/ 10 w 76"/>
                  <a:gd name="T9" fmla="*/ 19 h 48"/>
                  <a:gd name="T10" fmla="*/ 10 w 76"/>
                  <a:gd name="T11" fmla="*/ 20 h 48"/>
                  <a:gd name="T12" fmla="*/ 0 w 76"/>
                  <a:gd name="T13" fmla="*/ 33 h 48"/>
                  <a:gd name="T14" fmla="*/ 14 w 76"/>
                  <a:gd name="T15" fmla="*/ 48 h 48"/>
                  <a:gd name="T16" fmla="*/ 59 w 76"/>
                  <a:gd name="T17" fmla="*/ 48 h 48"/>
                  <a:gd name="T18" fmla="*/ 76 w 76"/>
                  <a:gd name="T19" fmla="*/ 31 h 48"/>
                  <a:gd name="T20" fmla="*/ 61 w 76"/>
                  <a:gd name="T21" fmla="*/ 1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6" h="48">
                    <a:moveTo>
                      <a:pt x="61" y="14"/>
                    </a:moveTo>
                    <a:cubicBezTo>
                      <a:pt x="59" y="6"/>
                      <a:pt x="52" y="0"/>
                      <a:pt x="43" y="0"/>
                    </a:cubicBezTo>
                    <a:cubicBezTo>
                      <a:pt x="35" y="0"/>
                      <a:pt x="28" y="5"/>
                      <a:pt x="25" y="12"/>
                    </a:cubicBezTo>
                    <a:cubicBezTo>
                      <a:pt x="24" y="10"/>
                      <a:pt x="21" y="9"/>
                      <a:pt x="19" y="9"/>
                    </a:cubicBezTo>
                    <a:cubicBezTo>
                      <a:pt x="14" y="9"/>
                      <a:pt x="10" y="13"/>
                      <a:pt x="10" y="19"/>
                    </a:cubicBezTo>
                    <a:cubicBezTo>
                      <a:pt x="10" y="19"/>
                      <a:pt x="10" y="19"/>
                      <a:pt x="10" y="20"/>
                    </a:cubicBezTo>
                    <a:cubicBezTo>
                      <a:pt x="4" y="21"/>
                      <a:pt x="0" y="27"/>
                      <a:pt x="0" y="33"/>
                    </a:cubicBezTo>
                    <a:cubicBezTo>
                      <a:pt x="0" y="41"/>
                      <a:pt x="6" y="48"/>
                      <a:pt x="14" y="48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69" y="48"/>
                      <a:pt x="76" y="40"/>
                      <a:pt x="76" y="31"/>
                    </a:cubicBezTo>
                    <a:cubicBezTo>
                      <a:pt x="76" y="22"/>
                      <a:pt x="69" y="15"/>
                      <a:pt x="61" y="14"/>
                    </a:cubicBezTo>
                    <a:close/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23" tIns="33611" rIns="67223" bIns="33611" numCol="1" anchor="t" anchorCtr="0" compatLnSpc="1">
                <a:prstTxWarp prst="textNoShape">
                  <a:avLst/>
                </a:prstTxWarp>
              </a:bodyPr>
              <a:lstStyle/>
              <a:p>
                <a:pPr defTabSz="685644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87" name="Freeform 327">
                <a:extLst>
                  <a:ext uri="{FF2B5EF4-FFF2-40B4-BE49-F238E27FC236}">
                    <a16:creationId xmlns:a16="http://schemas.microsoft.com/office/drawing/2014/main" id="{F963EC5F-A121-496D-9987-A540E59398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627" y="930448"/>
                <a:ext cx="164595" cy="101381"/>
              </a:xfrm>
              <a:custGeom>
                <a:avLst/>
                <a:gdLst>
                  <a:gd name="T0" fmla="*/ 0 w 138"/>
                  <a:gd name="T1" fmla="*/ 33 h 85"/>
                  <a:gd name="T2" fmla="*/ 53 w 138"/>
                  <a:gd name="T3" fmla="*/ 85 h 85"/>
                  <a:gd name="T4" fmla="*/ 138 w 138"/>
                  <a:gd name="T5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8" h="85">
                    <a:moveTo>
                      <a:pt x="0" y="33"/>
                    </a:moveTo>
                    <a:lnTo>
                      <a:pt x="53" y="85"/>
                    </a:lnTo>
                    <a:lnTo>
                      <a:pt x="138" y="0"/>
                    </a:lnTo>
                  </a:path>
                </a:pathLst>
              </a:custGeom>
              <a:noFill/>
              <a:ln w="1905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23" tIns="33611" rIns="67223" bIns="33611" numCol="1" anchor="t" anchorCtr="0" compatLnSpc="1">
                <a:prstTxWarp prst="textNoShape">
                  <a:avLst/>
                </a:prstTxWarp>
              </a:bodyPr>
              <a:lstStyle/>
              <a:p>
                <a:pPr defTabSz="685644">
                  <a:defRPr/>
                </a:pPr>
                <a:endParaRPr lang="en-US" sz="1324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5B01E8D-7B94-4C8D-ABD6-C46DC52D7451}"/>
              </a:ext>
            </a:extLst>
          </p:cNvPr>
          <p:cNvGrpSpPr/>
          <p:nvPr/>
        </p:nvGrpSpPr>
        <p:grpSpPr>
          <a:xfrm>
            <a:off x="7437588" y="1528272"/>
            <a:ext cx="729925" cy="729925"/>
            <a:chOff x="9854194" y="2502988"/>
            <a:chExt cx="992748" cy="99274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2846698-87EE-4E9E-8A6F-3C6BBED811C6}"/>
                </a:ext>
              </a:extLst>
            </p:cNvPr>
            <p:cNvSpPr/>
            <p:nvPr/>
          </p:nvSpPr>
          <p:spPr bwMode="auto">
            <a:xfrm>
              <a:off x="9854194" y="2502988"/>
              <a:ext cx="992748" cy="992748"/>
            </a:xfrm>
            <a:prstGeom prst="rect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innerShdw blurRad="304800" dist="50800" dir="13500000">
                <a:prstClr val="black">
                  <a:alpha val="39000"/>
                </a:prstClr>
              </a:innerShdw>
            </a:effectLst>
          </p:spPr>
          <p:txBody>
            <a:bodyPr rot="0" spcFirstLastPara="0" vertOverflow="overflow" horzOverflow="overflow" vert="horz" wrap="square" lIns="0" tIns="34973" rIns="0" bIns="3497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22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95" name="Digital_Transformation" title="Icon of a cloud of which half is made of dots">
              <a:extLst>
                <a:ext uri="{FF2B5EF4-FFF2-40B4-BE49-F238E27FC236}">
                  <a16:creationId xmlns:a16="http://schemas.microsoft.com/office/drawing/2014/main" id="{042A0DB2-FDDF-4606-A368-00DC8CA62EE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076358" y="2852569"/>
              <a:ext cx="548420" cy="293589"/>
            </a:xfrm>
            <a:custGeom>
              <a:avLst/>
              <a:gdLst>
                <a:gd name="T0" fmla="*/ 0 w 357"/>
                <a:gd name="T1" fmla="*/ 95 h 190"/>
                <a:gd name="T2" fmla="*/ 7 w 357"/>
                <a:gd name="T3" fmla="*/ 95 h 190"/>
                <a:gd name="T4" fmla="*/ 0 w 357"/>
                <a:gd name="T5" fmla="*/ 143 h 190"/>
                <a:gd name="T6" fmla="*/ 7 w 357"/>
                <a:gd name="T7" fmla="*/ 143 h 190"/>
                <a:gd name="T8" fmla="*/ 47 w 357"/>
                <a:gd name="T9" fmla="*/ 190 h 190"/>
                <a:gd name="T10" fmla="*/ 54 w 357"/>
                <a:gd name="T11" fmla="*/ 190 h 190"/>
                <a:gd name="T12" fmla="*/ 47 w 357"/>
                <a:gd name="T13" fmla="*/ 47 h 190"/>
                <a:gd name="T14" fmla="*/ 54 w 357"/>
                <a:gd name="T15" fmla="*/ 47 h 190"/>
                <a:gd name="T16" fmla="*/ 47 w 357"/>
                <a:gd name="T17" fmla="*/ 95 h 190"/>
                <a:gd name="T18" fmla="*/ 54 w 357"/>
                <a:gd name="T19" fmla="*/ 95 h 190"/>
                <a:gd name="T20" fmla="*/ 47 w 357"/>
                <a:gd name="T21" fmla="*/ 143 h 190"/>
                <a:gd name="T22" fmla="*/ 54 w 357"/>
                <a:gd name="T23" fmla="*/ 143 h 190"/>
                <a:gd name="T24" fmla="*/ 141 w 357"/>
                <a:gd name="T25" fmla="*/ 0 h 190"/>
                <a:gd name="T26" fmla="*/ 148 w 357"/>
                <a:gd name="T27" fmla="*/ 0 h 190"/>
                <a:gd name="T28" fmla="*/ 141 w 357"/>
                <a:gd name="T29" fmla="*/ 95 h 190"/>
                <a:gd name="T30" fmla="*/ 148 w 357"/>
                <a:gd name="T31" fmla="*/ 95 h 190"/>
                <a:gd name="T32" fmla="*/ 141 w 357"/>
                <a:gd name="T33" fmla="*/ 143 h 190"/>
                <a:gd name="T34" fmla="*/ 148 w 357"/>
                <a:gd name="T35" fmla="*/ 143 h 190"/>
                <a:gd name="T36" fmla="*/ 94 w 357"/>
                <a:gd name="T37" fmla="*/ 190 h 190"/>
                <a:gd name="T38" fmla="*/ 101 w 357"/>
                <a:gd name="T39" fmla="*/ 190 h 190"/>
                <a:gd name="T40" fmla="*/ 94 w 357"/>
                <a:gd name="T41" fmla="*/ 47 h 190"/>
                <a:gd name="T42" fmla="*/ 101 w 357"/>
                <a:gd name="T43" fmla="*/ 47 h 190"/>
                <a:gd name="T44" fmla="*/ 94 w 357"/>
                <a:gd name="T45" fmla="*/ 95 h 190"/>
                <a:gd name="T46" fmla="*/ 101 w 357"/>
                <a:gd name="T47" fmla="*/ 95 h 190"/>
                <a:gd name="T48" fmla="*/ 94 w 357"/>
                <a:gd name="T49" fmla="*/ 143 h 190"/>
                <a:gd name="T50" fmla="*/ 101 w 357"/>
                <a:gd name="T51" fmla="*/ 143 h 190"/>
                <a:gd name="T52" fmla="*/ 132 w 357"/>
                <a:gd name="T53" fmla="*/ 190 h 190"/>
                <a:gd name="T54" fmla="*/ 298 w 357"/>
                <a:gd name="T55" fmla="*/ 190 h 190"/>
                <a:gd name="T56" fmla="*/ 357 w 357"/>
                <a:gd name="T57" fmla="*/ 131 h 190"/>
                <a:gd name="T58" fmla="*/ 298 w 357"/>
                <a:gd name="T59" fmla="*/ 71 h 190"/>
                <a:gd name="T60" fmla="*/ 285 w 357"/>
                <a:gd name="T61" fmla="*/ 73 h 190"/>
                <a:gd name="T62" fmla="*/ 192 w 357"/>
                <a:gd name="T63" fmla="*/ 0 h 190"/>
                <a:gd name="T64" fmla="*/ 179 w 357"/>
                <a:gd name="T65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7" h="190">
                  <a:moveTo>
                    <a:pt x="0" y="95"/>
                  </a:moveTo>
                  <a:cubicBezTo>
                    <a:pt x="7" y="95"/>
                    <a:pt x="7" y="95"/>
                    <a:pt x="7" y="95"/>
                  </a:cubicBezTo>
                  <a:moveTo>
                    <a:pt x="0" y="143"/>
                  </a:moveTo>
                  <a:cubicBezTo>
                    <a:pt x="7" y="143"/>
                    <a:pt x="7" y="143"/>
                    <a:pt x="7" y="143"/>
                  </a:cubicBezTo>
                  <a:moveTo>
                    <a:pt x="47" y="190"/>
                  </a:moveTo>
                  <a:cubicBezTo>
                    <a:pt x="54" y="190"/>
                    <a:pt x="54" y="190"/>
                    <a:pt x="54" y="190"/>
                  </a:cubicBezTo>
                  <a:moveTo>
                    <a:pt x="47" y="47"/>
                  </a:moveTo>
                  <a:cubicBezTo>
                    <a:pt x="54" y="47"/>
                    <a:pt x="54" y="47"/>
                    <a:pt x="54" y="47"/>
                  </a:cubicBezTo>
                  <a:moveTo>
                    <a:pt x="47" y="95"/>
                  </a:moveTo>
                  <a:cubicBezTo>
                    <a:pt x="54" y="95"/>
                    <a:pt x="54" y="95"/>
                    <a:pt x="54" y="95"/>
                  </a:cubicBezTo>
                  <a:moveTo>
                    <a:pt x="47" y="143"/>
                  </a:moveTo>
                  <a:cubicBezTo>
                    <a:pt x="54" y="143"/>
                    <a:pt x="54" y="143"/>
                    <a:pt x="54" y="143"/>
                  </a:cubicBezTo>
                  <a:moveTo>
                    <a:pt x="141" y="0"/>
                  </a:moveTo>
                  <a:cubicBezTo>
                    <a:pt x="148" y="0"/>
                    <a:pt x="148" y="0"/>
                    <a:pt x="148" y="0"/>
                  </a:cubicBezTo>
                  <a:moveTo>
                    <a:pt x="141" y="95"/>
                  </a:moveTo>
                  <a:cubicBezTo>
                    <a:pt x="148" y="95"/>
                    <a:pt x="148" y="95"/>
                    <a:pt x="148" y="95"/>
                  </a:cubicBezTo>
                  <a:moveTo>
                    <a:pt x="141" y="143"/>
                  </a:moveTo>
                  <a:cubicBezTo>
                    <a:pt x="148" y="143"/>
                    <a:pt x="148" y="143"/>
                    <a:pt x="148" y="143"/>
                  </a:cubicBezTo>
                  <a:moveTo>
                    <a:pt x="94" y="190"/>
                  </a:moveTo>
                  <a:cubicBezTo>
                    <a:pt x="101" y="190"/>
                    <a:pt x="101" y="190"/>
                    <a:pt x="101" y="190"/>
                  </a:cubicBezTo>
                  <a:moveTo>
                    <a:pt x="94" y="47"/>
                  </a:moveTo>
                  <a:cubicBezTo>
                    <a:pt x="101" y="47"/>
                    <a:pt x="101" y="47"/>
                    <a:pt x="101" y="47"/>
                  </a:cubicBezTo>
                  <a:moveTo>
                    <a:pt x="94" y="95"/>
                  </a:moveTo>
                  <a:cubicBezTo>
                    <a:pt x="101" y="95"/>
                    <a:pt x="101" y="95"/>
                    <a:pt x="101" y="95"/>
                  </a:cubicBezTo>
                  <a:moveTo>
                    <a:pt x="94" y="143"/>
                  </a:moveTo>
                  <a:cubicBezTo>
                    <a:pt x="101" y="143"/>
                    <a:pt x="101" y="143"/>
                    <a:pt x="101" y="143"/>
                  </a:cubicBezTo>
                  <a:moveTo>
                    <a:pt x="132" y="190"/>
                  </a:moveTo>
                  <a:cubicBezTo>
                    <a:pt x="155" y="190"/>
                    <a:pt x="279" y="190"/>
                    <a:pt x="298" y="190"/>
                  </a:cubicBezTo>
                  <a:cubicBezTo>
                    <a:pt x="330" y="190"/>
                    <a:pt x="357" y="163"/>
                    <a:pt x="357" y="131"/>
                  </a:cubicBezTo>
                  <a:cubicBezTo>
                    <a:pt x="357" y="98"/>
                    <a:pt x="330" y="71"/>
                    <a:pt x="298" y="71"/>
                  </a:cubicBezTo>
                  <a:cubicBezTo>
                    <a:pt x="293" y="71"/>
                    <a:pt x="289" y="72"/>
                    <a:pt x="285" y="73"/>
                  </a:cubicBezTo>
                  <a:cubicBezTo>
                    <a:pt x="275" y="31"/>
                    <a:pt x="237" y="0"/>
                    <a:pt x="192" y="0"/>
                  </a:cubicBezTo>
                  <a:cubicBezTo>
                    <a:pt x="179" y="0"/>
                    <a:pt x="179" y="0"/>
                    <a:pt x="179" y="0"/>
                  </a:cubicBezTo>
                </a:path>
              </a:pathLst>
            </a:custGeom>
            <a:noFill/>
            <a:ln w="19050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05" tIns="33603" rIns="67205" bIns="33603" numCol="1" anchor="t" anchorCtr="0" compatLnSpc="1">
              <a:prstTxWarp prst="textNoShape">
                <a:avLst/>
              </a:prstTxWarp>
            </a:bodyPr>
            <a:lstStyle/>
            <a:p>
              <a:pPr algn="ctr" defTabSz="672023" fontAlgn="base">
                <a:defRPr/>
              </a:pPr>
              <a:endParaRPr lang="en-US" sz="66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6BE732-F7BA-4C2D-9425-18166127DE6D}"/>
              </a:ext>
            </a:extLst>
          </p:cNvPr>
          <p:cNvGrpSpPr/>
          <p:nvPr/>
        </p:nvGrpSpPr>
        <p:grpSpPr>
          <a:xfrm>
            <a:off x="3125574" y="1528272"/>
            <a:ext cx="729925" cy="729925"/>
            <a:chOff x="4290208" y="2489540"/>
            <a:chExt cx="992748" cy="99274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F6A3E25-EF70-47D9-BCE1-9185CFA3120D}"/>
                </a:ext>
              </a:extLst>
            </p:cNvPr>
            <p:cNvSpPr/>
            <p:nvPr/>
          </p:nvSpPr>
          <p:spPr bwMode="auto">
            <a:xfrm>
              <a:off x="4290208" y="2489540"/>
              <a:ext cx="992748" cy="992748"/>
            </a:xfrm>
            <a:prstGeom prst="rect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innerShdw blurRad="304800" dist="50800" dir="13500000">
                <a:prstClr val="black">
                  <a:alpha val="39000"/>
                </a:prstClr>
              </a:innerShdw>
            </a:effectLst>
          </p:spPr>
          <p:txBody>
            <a:bodyPr rot="0" spcFirstLastPara="0" vertOverflow="overflow" horzOverflow="overflow" vert="horz" wrap="square" lIns="0" tIns="34973" rIns="0" bIns="3497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22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5" name="Laptop_E770" title="Icon of a laptop">
              <a:extLst>
                <a:ext uri="{FF2B5EF4-FFF2-40B4-BE49-F238E27FC236}">
                  <a16:creationId xmlns:a16="http://schemas.microsoft.com/office/drawing/2014/main" id="{AA1B1494-1546-459C-ACAA-988D7EC9905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20217" y="2808177"/>
              <a:ext cx="532728" cy="355478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9050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05" tIns="33603" rIns="67205" bIns="33603" numCol="1" anchor="t" anchorCtr="0" compatLnSpc="1">
              <a:prstTxWarp prst="textNoShape">
                <a:avLst/>
              </a:prstTxWarp>
            </a:bodyPr>
            <a:lstStyle/>
            <a:p>
              <a:pPr algn="ctr" defTabSz="672023" fontAlgn="base">
                <a:defRPr/>
              </a:pPr>
              <a:endParaRPr lang="en-US" sz="66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578F5E-DDED-4EBB-A222-BF048A9938E6}"/>
              </a:ext>
            </a:extLst>
          </p:cNvPr>
          <p:cNvCxnSpPr/>
          <p:nvPr/>
        </p:nvCxnSpPr>
        <p:spPr>
          <a:xfrm>
            <a:off x="991678" y="2480629"/>
            <a:ext cx="685703" cy="0"/>
          </a:xfrm>
          <a:prstGeom prst="lin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CC8D63C-507F-4854-9998-0527623F386F}"/>
              </a:ext>
            </a:extLst>
          </p:cNvPr>
          <p:cNvCxnSpPr/>
          <p:nvPr/>
        </p:nvCxnSpPr>
        <p:spPr>
          <a:xfrm>
            <a:off x="3147685" y="2480629"/>
            <a:ext cx="685703" cy="0"/>
          </a:xfrm>
          <a:prstGeom prst="lin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8AB9C3-014F-4C03-9516-413BC6E94454}"/>
              </a:ext>
            </a:extLst>
          </p:cNvPr>
          <p:cNvCxnSpPr/>
          <p:nvPr/>
        </p:nvCxnSpPr>
        <p:spPr>
          <a:xfrm>
            <a:off x="5303692" y="2480629"/>
            <a:ext cx="685703" cy="0"/>
          </a:xfrm>
          <a:prstGeom prst="lin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422AE26-06E4-40EA-8587-ADDF33C3D525}"/>
              </a:ext>
            </a:extLst>
          </p:cNvPr>
          <p:cNvCxnSpPr/>
          <p:nvPr/>
        </p:nvCxnSpPr>
        <p:spPr>
          <a:xfrm>
            <a:off x="7459700" y="2480629"/>
            <a:ext cx="685703" cy="0"/>
          </a:xfrm>
          <a:prstGeom prst="line">
            <a:avLst/>
          </a:prstGeom>
          <a:solidFill>
            <a:schemeClr val="accent6">
              <a:lumMod val="50000"/>
            </a:schemeClr>
          </a:solidFill>
          <a:ln w="12700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" descr="Image result for twitter logo">
            <a:extLst>
              <a:ext uri="{FF2B5EF4-FFF2-40B4-BE49-F238E27FC236}">
                <a16:creationId xmlns:a16="http://schemas.microsoft.com/office/drawing/2014/main" id="{48494655-8BE0-4939-A486-790F2F369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46D78473-6CD2-4EBF-8807-97AF96F59E5D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81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9.72683E-7 4.35769E-7 L -0.00076 0.04335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" y="215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accel="10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4.44444E-6 L -0.00079 0.04328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15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375E-6 4.44444E-6 L -0.00079 0.04328 " pathEditMode="relative" rAng="0" ptsTypes="AA">
                                      <p:cBhvr>
                                        <p:cTn id="40" dur="5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15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6" presetClass="emph" presetSubtype="0" accel="100000" autoRev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4.375E-6 4.44444E-6 L -0.00079 0.04328 " pathEditMode="relative" rAng="0" ptsTypes="AA">
                                      <p:cBhvr>
                                        <p:cTn id="52" dur="5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69" grpId="0"/>
      <p:bldP spid="69" grpId="1"/>
      <p:bldP spid="70" grpId="0"/>
      <p:bldP spid="70" grpId="1"/>
      <p:bldP spid="71" grpId="0"/>
      <p:bldP spid="7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0C0B6C6-1C8C-4BB8-9D4F-59487DF958C0}"/>
              </a:ext>
            </a:extLst>
          </p:cNvPr>
          <p:cNvSpPr/>
          <p:nvPr/>
        </p:nvSpPr>
        <p:spPr bwMode="auto">
          <a:xfrm>
            <a:off x="0" y="3229"/>
            <a:ext cx="4427984" cy="5160809"/>
          </a:xfrm>
          <a:custGeom>
            <a:avLst/>
            <a:gdLst>
              <a:gd name="connsiteX0" fmla="*/ 0 w 6313714"/>
              <a:gd name="connsiteY0" fmla="*/ 0 h 6858000"/>
              <a:gd name="connsiteX1" fmla="*/ 5433970 w 6313714"/>
              <a:gd name="connsiteY1" fmla="*/ 0 h 6858000"/>
              <a:gd name="connsiteX2" fmla="*/ 6313714 w 6313714"/>
              <a:gd name="connsiteY2" fmla="*/ 3429000 h 6858000"/>
              <a:gd name="connsiteX3" fmla="*/ 5433970 w 6313714"/>
              <a:gd name="connsiteY3" fmla="*/ 6858000 h 6858000"/>
              <a:gd name="connsiteX4" fmla="*/ 0 w 6313714"/>
              <a:gd name="connsiteY4" fmla="*/ 6858000 h 6858000"/>
              <a:gd name="connsiteX5" fmla="*/ 0 w 631371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13714" h="6858000">
                <a:moveTo>
                  <a:pt x="0" y="0"/>
                </a:moveTo>
                <a:lnTo>
                  <a:pt x="5433970" y="0"/>
                </a:lnTo>
                <a:lnTo>
                  <a:pt x="6313714" y="3429000"/>
                </a:lnTo>
                <a:lnTo>
                  <a:pt x="543397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  <a:headEnd type="none" w="med" len="med"/>
            <a:tailEnd type="none" w="med" len="med"/>
          </a:ln>
          <a:effectLst>
            <a:innerShdw blurRad="254000" dist="50800" dir="18900000">
              <a:prstClr val="black">
                <a:alpha val="35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129471-DA97-46B0-9574-5B1C8D02E1F8}"/>
              </a:ext>
            </a:extLst>
          </p:cNvPr>
          <p:cNvGrpSpPr/>
          <p:nvPr/>
        </p:nvGrpSpPr>
        <p:grpSpPr>
          <a:xfrm>
            <a:off x="179512" y="771551"/>
            <a:ext cx="3672408" cy="3456383"/>
            <a:chOff x="783136" y="2051641"/>
            <a:chExt cx="4572000" cy="516043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FC8357-23B5-4BE4-8B91-DC87EA1C72DD}"/>
                </a:ext>
              </a:extLst>
            </p:cNvPr>
            <p:cNvGrpSpPr/>
            <p:nvPr/>
          </p:nvGrpSpPr>
          <p:grpSpPr>
            <a:xfrm>
              <a:off x="783136" y="2973166"/>
              <a:ext cx="4572000" cy="4238912"/>
              <a:chOff x="783136" y="2973166"/>
              <a:chExt cx="4572000" cy="423891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98A452F-DD06-4032-9637-8C83B1CE861E}"/>
                  </a:ext>
                </a:extLst>
              </p:cNvPr>
              <p:cNvSpPr/>
              <p:nvPr/>
            </p:nvSpPr>
            <p:spPr bwMode="auto">
              <a:xfrm>
                <a:off x="783136" y="2973166"/>
                <a:ext cx="4572000" cy="55399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r" defTabSz="914102" rtl="0" eaLnBrk="1" fontAlgn="base" latinLnBrk="0" hangingPunct="1">
                  <a:lnSpc>
                    <a:spcPct val="100000"/>
                  </a:lnSpc>
                  <a:spcBef>
                    <a:spcPts val="18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-50" normalizeH="0" baseline="0" noProof="0" dirty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" pitchFamily="34" charset="0"/>
                  </a:rPr>
                  <a:t>Office 2019</a:t>
                </a:r>
                <a:endParaRPr kumimoji="0" lang="en-US" sz="2000" b="0" i="0" u="none" strike="noStrike" kern="1200" cap="none" spc="-5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AD4A29-97BE-407D-A9CA-7FF4CE067F14}"/>
                  </a:ext>
                </a:extLst>
              </p:cNvPr>
              <p:cNvSpPr txBox="1"/>
              <p:nvPr/>
            </p:nvSpPr>
            <p:spPr>
              <a:xfrm>
                <a:off x="783136" y="3754979"/>
                <a:ext cx="4572000" cy="34570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rtl="0" eaLnBrk="1" fontAlgn="t" latinLnBrk="0" hangingPunct="1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Limited in-client collaboration</a:t>
                </a:r>
              </a:p>
              <a:p>
                <a:pPr marL="0" marR="0" lvl="0" indent="0" algn="r" defTabSz="914400" rtl="0" eaLnBrk="1" fontAlgn="t" latinLnBrk="0" hangingPunct="1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Limited cloud integration</a:t>
                </a:r>
              </a:p>
              <a:p>
                <a:pPr marL="0" marR="0" lvl="0" indent="0" algn="r" defTabSz="914400" rtl="0" eaLnBrk="1" fontAlgn="t" latinLnBrk="0" hangingPunct="1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Static features; subset of </a:t>
                </a:r>
                <a:r>
                  <a:rPr kumimoji="0" lang="en-US" b="0" i="0" u="none" strike="noStrike" kern="1200" cap="none" spc="0" normalizeH="0" baseline="0" noProof="0" dirty="0" err="1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ProPlus</a:t>
                </a: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  <a:p>
                <a:pPr marL="0" marR="0" lvl="0" indent="0" algn="r" defTabSz="914400" rtl="0" eaLnBrk="1" fontAlgn="t" latinLnBrk="0" hangingPunct="1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Security and quality updates only</a:t>
                </a:r>
              </a:p>
              <a:p>
                <a:pPr marL="0" marR="0" lvl="0" indent="0" algn="r" defTabSz="914400" rtl="0" eaLnBrk="1" fontAlgn="t" latinLnBrk="0" hangingPunct="1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rPr>
                  <a:t>One PC per license</a:t>
                </a:r>
              </a:p>
            </p:txBody>
          </p:sp>
        </p:grp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54187C4C-E412-45FD-A020-0FFA97461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3086" y="2051641"/>
              <a:ext cx="872050" cy="613514"/>
            </a:xfrm>
            <a:custGeom>
              <a:avLst/>
              <a:gdLst>
                <a:gd name="T0" fmla="*/ 129 w 136"/>
                <a:gd name="T1" fmla="*/ 94 h 94"/>
                <a:gd name="T2" fmla="*/ 7 w 136"/>
                <a:gd name="T3" fmla="*/ 94 h 94"/>
                <a:gd name="T4" fmla="*/ 0 w 136"/>
                <a:gd name="T5" fmla="*/ 87 h 94"/>
                <a:gd name="T6" fmla="*/ 3 w 136"/>
                <a:gd name="T7" fmla="*/ 78 h 94"/>
                <a:gd name="T8" fmla="*/ 17 w 136"/>
                <a:gd name="T9" fmla="*/ 63 h 94"/>
                <a:gd name="T10" fmla="*/ 17 w 136"/>
                <a:gd name="T11" fmla="*/ 0 h 94"/>
                <a:gd name="T12" fmla="*/ 119 w 136"/>
                <a:gd name="T13" fmla="*/ 0 h 94"/>
                <a:gd name="T14" fmla="*/ 119 w 136"/>
                <a:gd name="T15" fmla="*/ 63 h 94"/>
                <a:gd name="T16" fmla="*/ 133 w 136"/>
                <a:gd name="T17" fmla="*/ 78 h 94"/>
                <a:gd name="T18" fmla="*/ 136 w 136"/>
                <a:gd name="T19" fmla="*/ 87 h 94"/>
                <a:gd name="T20" fmla="*/ 129 w 136"/>
                <a:gd name="T21" fmla="*/ 94 h 94"/>
                <a:gd name="T22" fmla="*/ 22 w 136"/>
                <a:gd name="T23" fmla="*/ 68 h 94"/>
                <a:gd name="T24" fmla="*/ 7 w 136"/>
                <a:gd name="T25" fmla="*/ 82 h 94"/>
                <a:gd name="T26" fmla="*/ 6 w 136"/>
                <a:gd name="T27" fmla="*/ 87 h 94"/>
                <a:gd name="T28" fmla="*/ 7 w 136"/>
                <a:gd name="T29" fmla="*/ 88 h 94"/>
                <a:gd name="T30" fmla="*/ 129 w 136"/>
                <a:gd name="T31" fmla="*/ 88 h 94"/>
                <a:gd name="T32" fmla="*/ 130 w 136"/>
                <a:gd name="T33" fmla="*/ 87 h 94"/>
                <a:gd name="T34" fmla="*/ 128 w 136"/>
                <a:gd name="T35" fmla="*/ 82 h 94"/>
                <a:gd name="T36" fmla="*/ 114 w 136"/>
                <a:gd name="T37" fmla="*/ 68 h 94"/>
                <a:gd name="T38" fmla="*/ 22 w 136"/>
                <a:gd name="T39" fmla="*/ 68 h 94"/>
                <a:gd name="T40" fmla="*/ 23 w 136"/>
                <a:gd name="T41" fmla="*/ 62 h 94"/>
                <a:gd name="T42" fmla="*/ 113 w 136"/>
                <a:gd name="T43" fmla="*/ 62 h 94"/>
                <a:gd name="T44" fmla="*/ 113 w 136"/>
                <a:gd name="T45" fmla="*/ 6 h 94"/>
                <a:gd name="T46" fmla="*/ 23 w 136"/>
                <a:gd name="T47" fmla="*/ 6 h 94"/>
                <a:gd name="T48" fmla="*/ 23 w 136"/>
                <a:gd name="T49" fmla="*/ 6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6" h="94">
                  <a:moveTo>
                    <a:pt x="129" y="94"/>
                  </a:moveTo>
                  <a:cubicBezTo>
                    <a:pt x="7" y="94"/>
                    <a:pt x="7" y="94"/>
                    <a:pt x="7" y="94"/>
                  </a:cubicBezTo>
                  <a:cubicBezTo>
                    <a:pt x="3" y="94"/>
                    <a:pt x="0" y="91"/>
                    <a:pt x="0" y="87"/>
                  </a:cubicBezTo>
                  <a:cubicBezTo>
                    <a:pt x="0" y="84"/>
                    <a:pt x="1" y="81"/>
                    <a:pt x="3" y="78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33" y="78"/>
                    <a:pt x="133" y="78"/>
                    <a:pt x="133" y="78"/>
                  </a:cubicBezTo>
                  <a:cubicBezTo>
                    <a:pt x="135" y="81"/>
                    <a:pt x="136" y="84"/>
                    <a:pt x="136" y="87"/>
                  </a:cubicBezTo>
                  <a:cubicBezTo>
                    <a:pt x="136" y="91"/>
                    <a:pt x="133" y="94"/>
                    <a:pt x="129" y="94"/>
                  </a:cubicBezTo>
                  <a:close/>
                  <a:moveTo>
                    <a:pt x="22" y="68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7" y="83"/>
                    <a:pt x="6" y="85"/>
                    <a:pt x="6" y="87"/>
                  </a:cubicBezTo>
                  <a:cubicBezTo>
                    <a:pt x="6" y="88"/>
                    <a:pt x="7" y="88"/>
                    <a:pt x="7" y="88"/>
                  </a:cubicBezTo>
                  <a:cubicBezTo>
                    <a:pt x="129" y="88"/>
                    <a:pt x="129" y="88"/>
                    <a:pt x="129" y="88"/>
                  </a:cubicBezTo>
                  <a:cubicBezTo>
                    <a:pt x="129" y="88"/>
                    <a:pt x="130" y="88"/>
                    <a:pt x="130" y="87"/>
                  </a:cubicBezTo>
                  <a:cubicBezTo>
                    <a:pt x="130" y="85"/>
                    <a:pt x="129" y="83"/>
                    <a:pt x="128" y="82"/>
                  </a:cubicBezTo>
                  <a:cubicBezTo>
                    <a:pt x="114" y="68"/>
                    <a:pt x="114" y="68"/>
                    <a:pt x="114" y="68"/>
                  </a:cubicBezTo>
                  <a:lnTo>
                    <a:pt x="22" y="68"/>
                  </a:lnTo>
                  <a:close/>
                  <a:moveTo>
                    <a:pt x="23" y="6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23" y="6"/>
                    <a:pt x="23" y="6"/>
                    <a:pt x="23" y="6"/>
                  </a:cubicBezTo>
                  <a:lnTo>
                    <a:pt x="23" y="62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695ACFA-237B-4589-9C7C-0C7616B46FAA}"/>
              </a:ext>
            </a:extLst>
          </p:cNvPr>
          <p:cNvGrpSpPr/>
          <p:nvPr/>
        </p:nvGrpSpPr>
        <p:grpSpPr>
          <a:xfrm>
            <a:off x="4692678" y="1392428"/>
            <a:ext cx="4271810" cy="2760248"/>
            <a:chOff x="6836864" y="3079359"/>
            <a:chExt cx="4572000" cy="336308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0608B1-2550-4407-91BA-15EF057AEC50}"/>
                </a:ext>
              </a:extLst>
            </p:cNvPr>
            <p:cNvSpPr/>
            <p:nvPr/>
          </p:nvSpPr>
          <p:spPr bwMode="auto">
            <a:xfrm>
              <a:off x="6836864" y="3079359"/>
              <a:ext cx="4572000" cy="55399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102" rtl="0" eaLnBrk="1" fontAlgn="base" latinLnBrk="0" hangingPunct="1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-5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Office 365 </a:t>
              </a:r>
              <a:r>
                <a:rPr kumimoji="0" lang="en-US" sz="3600" b="1" i="0" u="none" strike="noStrike" kern="1200" cap="none" spc="-50" normalizeH="0" baseline="0" noProof="0" dirty="0" err="1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ProPlus</a:t>
              </a:r>
              <a:endParaRPr kumimoji="0" lang="en-US" sz="3600" b="1" i="0" u="none" strike="noStrike" kern="1200" cap="none" spc="-50" normalizeH="0" baseline="0" noProof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553547-B390-4762-AF8B-98F8BDFBAB85}"/>
                </a:ext>
              </a:extLst>
            </p:cNvPr>
            <p:cNvSpPr txBox="1"/>
            <p:nvPr/>
          </p:nvSpPr>
          <p:spPr>
            <a:xfrm>
              <a:off x="6836864" y="3754981"/>
              <a:ext cx="4572000" cy="268746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Real time co-authoring, @mentions etc.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Cloud and AI powered features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Richer and better every month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Security that evolves with threats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5 PCs/macs + 5 tablets/mobile + web</a:t>
              </a:r>
            </a:p>
          </p:txBody>
        </p:sp>
      </p:grpSp>
      <p:sp>
        <p:nvSpPr>
          <p:cNvPr id="13" name="Freeform 10">
            <a:extLst>
              <a:ext uri="{FF2B5EF4-FFF2-40B4-BE49-F238E27FC236}">
                <a16:creationId xmlns:a16="http://schemas.microsoft.com/office/drawing/2014/main" id="{49B15A6E-AB63-49B3-85CF-1C56ECEC89DB}"/>
              </a:ext>
            </a:extLst>
          </p:cNvPr>
          <p:cNvSpPr>
            <a:spLocks noEditPoints="1"/>
          </p:cNvSpPr>
          <p:nvPr/>
        </p:nvSpPr>
        <p:spPr bwMode="auto">
          <a:xfrm>
            <a:off x="4701804" y="588201"/>
            <a:ext cx="739168" cy="576501"/>
          </a:xfrm>
          <a:custGeom>
            <a:avLst/>
            <a:gdLst>
              <a:gd name="T0" fmla="*/ 155 w 175"/>
              <a:gd name="T1" fmla="*/ 26 h 132"/>
              <a:gd name="T2" fmla="*/ 124 w 175"/>
              <a:gd name="T3" fmla="*/ 0 h 132"/>
              <a:gd name="T4" fmla="*/ 98 w 175"/>
              <a:gd name="T5" fmla="*/ 13 h 132"/>
              <a:gd name="T6" fmla="*/ 94 w 175"/>
              <a:gd name="T7" fmla="*/ 13 h 132"/>
              <a:gd name="T8" fmla="*/ 66 w 175"/>
              <a:gd name="T9" fmla="*/ 38 h 132"/>
              <a:gd name="T10" fmla="*/ 18 w 175"/>
              <a:gd name="T11" fmla="*/ 38 h 132"/>
              <a:gd name="T12" fmla="*/ 18 w 175"/>
              <a:gd name="T13" fmla="*/ 101 h 132"/>
              <a:gd name="T14" fmla="*/ 3 w 175"/>
              <a:gd name="T15" fmla="*/ 116 h 132"/>
              <a:gd name="T16" fmla="*/ 0 w 175"/>
              <a:gd name="T17" fmla="*/ 125 h 132"/>
              <a:gd name="T18" fmla="*/ 8 w 175"/>
              <a:gd name="T19" fmla="*/ 132 h 132"/>
              <a:gd name="T20" fmla="*/ 129 w 175"/>
              <a:gd name="T21" fmla="*/ 132 h 132"/>
              <a:gd name="T22" fmla="*/ 136 w 175"/>
              <a:gd name="T23" fmla="*/ 125 h 132"/>
              <a:gd name="T24" fmla="*/ 133 w 175"/>
              <a:gd name="T25" fmla="*/ 116 h 132"/>
              <a:gd name="T26" fmla="*/ 119 w 175"/>
              <a:gd name="T27" fmla="*/ 101 h 132"/>
              <a:gd name="T28" fmla="*/ 119 w 175"/>
              <a:gd name="T29" fmla="*/ 72 h 132"/>
              <a:gd name="T30" fmla="*/ 153 w 175"/>
              <a:gd name="T31" fmla="*/ 72 h 132"/>
              <a:gd name="T32" fmla="*/ 156 w 175"/>
              <a:gd name="T33" fmla="*/ 72 h 132"/>
              <a:gd name="T34" fmla="*/ 156 w 175"/>
              <a:gd name="T35" fmla="*/ 72 h 132"/>
              <a:gd name="T36" fmla="*/ 175 w 175"/>
              <a:gd name="T37" fmla="*/ 49 h 132"/>
              <a:gd name="T38" fmla="*/ 155 w 175"/>
              <a:gd name="T39" fmla="*/ 26 h 132"/>
              <a:gd name="T40" fmla="*/ 129 w 175"/>
              <a:gd name="T41" fmla="*/ 120 h 132"/>
              <a:gd name="T42" fmla="*/ 130 w 175"/>
              <a:gd name="T43" fmla="*/ 125 h 132"/>
              <a:gd name="T44" fmla="*/ 129 w 175"/>
              <a:gd name="T45" fmla="*/ 126 h 132"/>
              <a:gd name="T46" fmla="*/ 8 w 175"/>
              <a:gd name="T47" fmla="*/ 126 h 132"/>
              <a:gd name="T48" fmla="*/ 6 w 175"/>
              <a:gd name="T49" fmla="*/ 125 h 132"/>
              <a:gd name="T50" fmla="*/ 8 w 175"/>
              <a:gd name="T51" fmla="*/ 120 h 132"/>
              <a:gd name="T52" fmla="*/ 22 w 175"/>
              <a:gd name="T53" fmla="*/ 106 h 132"/>
              <a:gd name="T54" fmla="*/ 115 w 175"/>
              <a:gd name="T55" fmla="*/ 106 h 132"/>
              <a:gd name="T56" fmla="*/ 129 w 175"/>
              <a:gd name="T57" fmla="*/ 120 h 132"/>
              <a:gd name="T58" fmla="*/ 113 w 175"/>
              <a:gd name="T59" fmla="*/ 100 h 132"/>
              <a:gd name="T60" fmla="*/ 24 w 175"/>
              <a:gd name="T61" fmla="*/ 100 h 132"/>
              <a:gd name="T62" fmla="*/ 24 w 175"/>
              <a:gd name="T63" fmla="*/ 44 h 132"/>
              <a:gd name="T64" fmla="*/ 65 w 175"/>
              <a:gd name="T65" fmla="*/ 44 h 132"/>
              <a:gd name="T66" fmla="*/ 71 w 175"/>
              <a:gd name="T67" fmla="*/ 44 h 132"/>
              <a:gd name="T68" fmla="*/ 113 w 175"/>
              <a:gd name="T69" fmla="*/ 44 h 132"/>
              <a:gd name="T70" fmla="*/ 113 w 175"/>
              <a:gd name="T71" fmla="*/ 66 h 132"/>
              <a:gd name="T72" fmla="*/ 113 w 175"/>
              <a:gd name="T73" fmla="*/ 72 h 132"/>
              <a:gd name="T74" fmla="*/ 113 w 175"/>
              <a:gd name="T75" fmla="*/ 100 h 132"/>
              <a:gd name="T76" fmla="*/ 153 w 175"/>
              <a:gd name="T77" fmla="*/ 66 h 132"/>
              <a:gd name="T78" fmla="*/ 150 w 175"/>
              <a:gd name="T79" fmla="*/ 66 h 132"/>
              <a:gd name="T80" fmla="*/ 150 w 175"/>
              <a:gd name="T81" fmla="*/ 66 h 132"/>
              <a:gd name="T82" fmla="*/ 119 w 175"/>
              <a:gd name="T83" fmla="*/ 66 h 132"/>
              <a:gd name="T84" fmla="*/ 119 w 175"/>
              <a:gd name="T85" fmla="*/ 38 h 132"/>
              <a:gd name="T86" fmla="*/ 72 w 175"/>
              <a:gd name="T87" fmla="*/ 38 h 132"/>
              <a:gd name="T88" fmla="*/ 94 w 175"/>
              <a:gd name="T89" fmla="*/ 19 h 132"/>
              <a:gd name="T90" fmla="*/ 99 w 175"/>
              <a:gd name="T91" fmla="*/ 19 h 132"/>
              <a:gd name="T92" fmla="*/ 101 w 175"/>
              <a:gd name="T93" fmla="*/ 20 h 132"/>
              <a:gd name="T94" fmla="*/ 102 w 175"/>
              <a:gd name="T95" fmla="*/ 18 h 132"/>
              <a:gd name="T96" fmla="*/ 124 w 175"/>
              <a:gd name="T97" fmla="*/ 6 h 132"/>
              <a:gd name="T98" fmla="*/ 149 w 175"/>
              <a:gd name="T99" fmla="*/ 29 h 132"/>
              <a:gd name="T100" fmla="*/ 149 w 175"/>
              <a:gd name="T101" fmla="*/ 32 h 132"/>
              <a:gd name="T102" fmla="*/ 152 w 175"/>
              <a:gd name="T103" fmla="*/ 32 h 132"/>
              <a:gd name="T104" fmla="*/ 169 w 175"/>
              <a:gd name="T105" fmla="*/ 49 h 132"/>
              <a:gd name="T106" fmla="*/ 153 w 175"/>
              <a:gd name="T107" fmla="*/ 66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75" h="132">
                <a:moveTo>
                  <a:pt x="155" y="26"/>
                </a:moveTo>
                <a:cubicBezTo>
                  <a:pt x="152" y="11"/>
                  <a:pt x="139" y="0"/>
                  <a:pt x="124" y="0"/>
                </a:cubicBezTo>
                <a:cubicBezTo>
                  <a:pt x="114" y="0"/>
                  <a:pt x="104" y="5"/>
                  <a:pt x="98" y="13"/>
                </a:cubicBezTo>
                <a:cubicBezTo>
                  <a:pt x="97" y="13"/>
                  <a:pt x="96" y="13"/>
                  <a:pt x="94" y="13"/>
                </a:cubicBezTo>
                <a:cubicBezTo>
                  <a:pt x="80" y="13"/>
                  <a:pt x="68" y="24"/>
                  <a:pt x="66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101"/>
                  <a:pt x="18" y="101"/>
                  <a:pt x="18" y="101"/>
                </a:cubicBezTo>
                <a:cubicBezTo>
                  <a:pt x="3" y="116"/>
                  <a:pt x="3" y="116"/>
                  <a:pt x="3" y="116"/>
                </a:cubicBezTo>
                <a:cubicBezTo>
                  <a:pt x="1" y="119"/>
                  <a:pt x="0" y="122"/>
                  <a:pt x="0" y="125"/>
                </a:cubicBezTo>
                <a:cubicBezTo>
                  <a:pt x="0" y="129"/>
                  <a:pt x="4" y="132"/>
                  <a:pt x="8" y="132"/>
                </a:cubicBezTo>
                <a:cubicBezTo>
                  <a:pt x="129" y="132"/>
                  <a:pt x="129" y="132"/>
                  <a:pt x="129" y="132"/>
                </a:cubicBezTo>
                <a:cubicBezTo>
                  <a:pt x="133" y="132"/>
                  <a:pt x="136" y="129"/>
                  <a:pt x="136" y="125"/>
                </a:cubicBezTo>
                <a:cubicBezTo>
                  <a:pt x="136" y="122"/>
                  <a:pt x="135" y="119"/>
                  <a:pt x="133" y="116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153" y="72"/>
                  <a:pt x="153" y="72"/>
                  <a:pt x="153" y="72"/>
                </a:cubicBezTo>
                <a:cubicBezTo>
                  <a:pt x="156" y="72"/>
                  <a:pt x="156" y="72"/>
                  <a:pt x="156" y="72"/>
                </a:cubicBezTo>
                <a:cubicBezTo>
                  <a:pt x="156" y="72"/>
                  <a:pt x="156" y="72"/>
                  <a:pt x="156" y="72"/>
                </a:cubicBezTo>
                <a:cubicBezTo>
                  <a:pt x="166" y="70"/>
                  <a:pt x="175" y="60"/>
                  <a:pt x="175" y="49"/>
                </a:cubicBezTo>
                <a:cubicBezTo>
                  <a:pt x="175" y="37"/>
                  <a:pt x="166" y="27"/>
                  <a:pt x="155" y="26"/>
                </a:cubicBezTo>
                <a:close/>
                <a:moveTo>
                  <a:pt x="129" y="120"/>
                </a:moveTo>
                <a:cubicBezTo>
                  <a:pt x="130" y="121"/>
                  <a:pt x="130" y="123"/>
                  <a:pt x="130" y="125"/>
                </a:cubicBezTo>
                <a:cubicBezTo>
                  <a:pt x="130" y="126"/>
                  <a:pt x="130" y="126"/>
                  <a:pt x="129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7" y="126"/>
                  <a:pt x="6" y="126"/>
                  <a:pt x="6" y="125"/>
                </a:cubicBezTo>
                <a:cubicBezTo>
                  <a:pt x="6" y="123"/>
                  <a:pt x="7" y="121"/>
                  <a:pt x="8" y="120"/>
                </a:cubicBezTo>
                <a:cubicBezTo>
                  <a:pt x="22" y="106"/>
                  <a:pt x="22" y="106"/>
                  <a:pt x="22" y="106"/>
                </a:cubicBezTo>
                <a:cubicBezTo>
                  <a:pt x="115" y="106"/>
                  <a:pt x="115" y="106"/>
                  <a:pt x="115" y="106"/>
                </a:cubicBezTo>
                <a:lnTo>
                  <a:pt x="129" y="120"/>
                </a:lnTo>
                <a:close/>
                <a:moveTo>
                  <a:pt x="113" y="100"/>
                </a:moveTo>
                <a:cubicBezTo>
                  <a:pt x="24" y="100"/>
                  <a:pt x="24" y="100"/>
                  <a:pt x="24" y="100"/>
                </a:cubicBezTo>
                <a:cubicBezTo>
                  <a:pt x="24" y="44"/>
                  <a:pt x="24" y="44"/>
                  <a:pt x="24" y="44"/>
                </a:cubicBezTo>
                <a:cubicBezTo>
                  <a:pt x="65" y="44"/>
                  <a:pt x="65" y="44"/>
                  <a:pt x="65" y="44"/>
                </a:cubicBezTo>
                <a:cubicBezTo>
                  <a:pt x="71" y="44"/>
                  <a:pt x="71" y="44"/>
                  <a:pt x="71" y="44"/>
                </a:cubicBezTo>
                <a:cubicBezTo>
                  <a:pt x="113" y="44"/>
                  <a:pt x="113" y="44"/>
                  <a:pt x="113" y="44"/>
                </a:cubicBezTo>
                <a:cubicBezTo>
                  <a:pt x="113" y="66"/>
                  <a:pt x="113" y="66"/>
                  <a:pt x="113" y="66"/>
                </a:cubicBezTo>
                <a:cubicBezTo>
                  <a:pt x="113" y="72"/>
                  <a:pt x="113" y="72"/>
                  <a:pt x="113" y="72"/>
                </a:cubicBezTo>
                <a:lnTo>
                  <a:pt x="113" y="100"/>
                </a:lnTo>
                <a:close/>
                <a:moveTo>
                  <a:pt x="153" y="66"/>
                </a:moveTo>
                <a:cubicBezTo>
                  <a:pt x="150" y="66"/>
                  <a:pt x="150" y="66"/>
                  <a:pt x="150" y="66"/>
                </a:cubicBezTo>
                <a:cubicBezTo>
                  <a:pt x="150" y="66"/>
                  <a:pt x="150" y="66"/>
                  <a:pt x="150" y="66"/>
                </a:cubicBezTo>
                <a:cubicBezTo>
                  <a:pt x="119" y="66"/>
                  <a:pt x="119" y="66"/>
                  <a:pt x="119" y="66"/>
                </a:cubicBezTo>
                <a:cubicBezTo>
                  <a:pt x="119" y="38"/>
                  <a:pt x="119" y="38"/>
                  <a:pt x="119" y="38"/>
                </a:cubicBezTo>
                <a:cubicBezTo>
                  <a:pt x="72" y="38"/>
                  <a:pt x="72" y="38"/>
                  <a:pt x="72" y="38"/>
                </a:cubicBezTo>
                <a:cubicBezTo>
                  <a:pt x="74" y="27"/>
                  <a:pt x="83" y="19"/>
                  <a:pt x="94" y="19"/>
                </a:cubicBezTo>
                <a:cubicBezTo>
                  <a:pt x="96" y="19"/>
                  <a:pt x="98" y="19"/>
                  <a:pt x="99" y="19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102" y="18"/>
                  <a:pt x="102" y="18"/>
                  <a:pt x="102" y="18"/>
                </a:cubicBezTo>
                <a:cubicBezTo>
                  <a:pt x="107" y="10"/>
                  <a:pt x="115" y="6"/>
                  <a:pt x="124" y="6"/>
                </a:cubicBezTo>
                <a:cubicBezTo>
                  <a:pt x="137" y="6"/>
                  <a:pt x="148" y="16"/>
                  <a:pt x="149" y="29"/>
                </a:cubicBezTo>
                <a:cubicBezTo>
                  <a:pt x="149" y="32"/>
                  <a:pt x="149" y="32"/>
                  <a:pt x="149" y="3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61" y="32"/>
                  <a:pt x="169" y="39"/>
                  <a:pt x="169" y="49"/>
                </a:cubicBezTo>
                <a:cubicBezTo>
                  <a:pt x="169" y="58"/>
                  <a:pt x="162" y="66"/>
                  <a:pt x="153" y="66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8" name="Picture 4" descr="Image result for twitter logo">
            <a:extLst>
              <a:ext uri="{FF2B5EF4-FFF2-40B4-BE49-F238E27FC236}">
                <a16:creationId xmlns:a16="http://schemas.microsoft.com/office/drawing/2014/main" id="{9FA52E4A-9BAF-4DEB-9136-12B927FA4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25E0D3BB-58DE-4891-8DA3-A3607BDC14E6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01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93827E-7 L -0.03993 -4.9382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7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6CCCA-34F2-4D6C-B124-9FB92A26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Summary and </a:t>
            </a:r>
            <a:r>
              <a:rPr lang="da-DK" dirty="0" err="1"/>
              <a:t>take</a:t>
            </a:r>
            <a:r>
              <a:rPr lang="da-DK" dirty="0"/>
              <a:t> </a:t>
            </a:r>
            <a:r>
              <a:rPr lang="da-DK" dirty="0" err="1"/>
              <a:t>aways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417E77F-D388-4ADC-BEE9-F9255795B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Modern</a:t>
            </a:r>
            <a:r>
              <a:rPr lang="da-DK" dirty="0"/>
              <a:t> Desktop Deployment (aka.ms/</a:t>
            </a:r>
            <a:r>
              <a:rPr lang="da-DK" dirty="0" err="1"/>
              <a:t>howtoshift</a:t>
            </a:r>
            <a:r>
              <a:rPr lang="da-DK" dirty="0"/>
              <a:t>)</a:t>
            </a:r>
          </a:p>
          <a:p>
            <a:r>
              <a:rPr lang="da-DK" dirty="0"/>
              <a:t>Success with Teams (www.successwithteams.com)</a:t>
            </a:r>
          </a:p>
          <a:p>
            <a:endParaRPr lang="da-DK" dirty="0"/>
          </a:p>
          <a:p>
            <a:endParaRPr lang="da-DK" dirty="0"/>
          </a:p>
        </p:txBody>
      </p:sp>
      <p:cxnSp>
        <p:nvCxnSpPr>
          <p:cNvPr id="4" name="Straight Connector 3" descr="&quot; &quot;">
            <a:extLst>
              <a:ext uri="{FF2B5EF4-FFF2-40B4-BE49-F238E27FC236}">
                <a16:creationId xmlns:a16="http://schemas.microsoft.com/office/drawing/2014/main" id="{713BD659-6EEE-4B62-ACE3-83768DC2F867}"/>
              </a:ext>
            </a:extLst>
          </p:cNvPr>
          <p:cNvCxnSpPr/>
          <p:nvPr/>
        </p:nvCxnSpPr>
        <p:spPr>
          <a:xfrm>
            <a:off x="4568099" y="2744426"/>
            <a:ext cx="0" cy="152587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87D3CC3-D47E-461C-AE84-4939ABC71B34}"/>
              </a:ext>
            </a:extLst>
          </p:cNvPr>
          <p:cNvSpPr/>
          <p:nvPr/>
        </p:nvSpPr>
        <p:spPr>
          <a:xfrm>
            <a:off x="4848130" y="3626386"/>
            <a:ext cx="26184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99422">
              <a:defRPr/>
            </a:pPr>
            <a:r>
              <a:rPr lang="en-US" sz="1350">
                <a:solidFill>
                  <a:srgbClr val="1A1A1A"/>
                </a:solidFill>
                <a:latin typeface="Segoe UI"/>
                <a:cs typeface="Segoe UI Semibold" panose="020B0702040204020203" pitchFamily="34" charset="0"/>
              </a:rPr>
              <a:t>Get Office 2019 for users who cannot be cloud connected</a:t>
            </a:r>
            <a:endParaRPr lang="en-US" sz="1350" b="1">
              <a:solidFill>
                <a:srgbClr val="1A1A1A"/>
              </a:solidFill>
              <a:latin typeface="Segoe UI"/>
              <a:cs typeface="Segoe UI Semibold" panose="020B0702040204020203" pitchFamily="34" charset="0"/>
            </a:endParaRPr>
          </a:p>
        </p:txBody>
      </p:sp>
      <p:sp>
        <p:nvSpPr>
          <p:cNvPr id="6" name="check 3" title="Icon of a checkmark with a circle around it">
            <a:extLst>
              <a:ext uri="{FF2B5EF4-FFF2-40B4-BE49-F238E27FC236}">
                <a16:creationId xmlns:a16="http://schemas.microsoft.com/office/drawing/2014/main" id="{90F8ABF8-11FB-4A0D-B4D4-766C9E7FAAB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58748" y="2779758"/>
            <a:ext cx="597176" cy="593713"/>
          </a:xfrm>
          <a:custGeom>
            <a:avLst/>
            <a:gdLst>
              <a:gd name="T0" fmla="*/ 250 w 250"/>
              <a:gd name="T1" fmla="*/ 125 h 250"/>
              <a:gd name="T2" fmla="*/ 125 w 250"/>
              <a:gd name="T3" fmla="*/ 250 h 250"/>
              <a:gd name="T4" fmla="*/ 0 w 250"/>
              <a:gd name="T5" fmla="*/ 125 h 250"/>
              <a:gd name="T6" fmla="*/ 125 w 250"/>
              <a:gd name="T7" fmla="*/ 0 h 250"/>
              <a:gd name="T8" fmla="*/ 250 w 250"/>
              <a:gd name="T9" fmla="*/ 125 h 250"/>
              <a:gd name="T10" fmla="*/ 60 w 250"/>
              <a:gd name="T11" fmla="*/ 125 h 250"/>
              <a:gd name="T12" fmla="*/ 100 w 250"/>
              <a:gd name="T13" fmla="*/ 165 h 250"/>
              <a:gd name="T14" fmla="*/ 190 w 250"/>
              <a:gd name="T15" fmla="*/ 74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0" h="250">
                <a:moveTo>
                  <a:pt x="250" y="125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194" y="0"/>
                  <a:pt x="250" y="56"/>
                  <a:pt x="250" y="125"/>
                </a:cubicBezTo>
                <a:close/>
                <a:moveTo>
                  <a:pt x="60" y="125"/>
                </a:moveTo>
                <a:cubicBezTo>
                  <a:pt x="100" y="165"/>
                  <a:pt x="100" y="165"/>
                  <a:pt x="100" y="165"/>
                </a:cubicBezTo>
                <a:cubicBezTo>
                  <a:pt x="190" y="74"/>
                  <a:pt x="190" y="74"/>
                  <a:pt x="190" y="74"/>
                </a:cubicBezTo>
              </a:path>
            </a:pathLst>
          </a:custGeom>
          <a:noFill/>
          <a:ln w="28575" cap="sq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70" tIns="34285" rIns="68570" bIns="34285" numCol="1" anchor="t" anchorCtr="0" compatLnSpc="1">
            <a:prstTxWarp prst="textNoShape">
              <a:avLst/>
            </a:prstTxWarp>
          </a:bodyPr>
          <a:lstStyle/>
          <a:p>
            <a:pPr defTabSz="685714">
              <a:defRPr/>
            </a:pPr>
            <a:endParaRPr lang="en-US" sz="1298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670C03-8D66-46C8-A8D4-F17AF5097519}"/>
              </a:ext>
            </a:extLst>
          </p:cNvPr>
          <p:cNvSpPr/>
          <p:nvPr/>
        </p:nvSpPr>
        <p:spPr>
          <a:xfrm>
            <a:off x="2046104" y="3630139"/>
            <a:ext cx="218565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13478">
              <a:defRPr/>
            </a:pPr>
            <a:r>
              <a:rPr lang="en-US" sz="1350">
                <a:solidFill>
                  <a:srgbClr val="1A1A1A"/>
                </a:solidFill>
                <a:latin typeface="Segoe UI"/>
                <a:cs typeface="Segoe UI Semibold" panose="020B0702040204020203" pitchFamily="34" charset="0"/>
              </a:rPr>
              <a:t>Get Office 365 ProPlus for the all the latest features</a:t>
            </a:r>
            <a:endParaRPr lang="en-US" sz="1350" b="1">
              <a:solidFill>
                <a:srgbClr val="1A1A1A"/>
              </a:solidFill>
              <a:latin typeface="Segoe UI"/>
              <a:cs typeface="Segoe UI Semibold" panose="020B0702040204020203" pitchFamily="34" charset="0"/>
            </a:endParaRPr>
          </a:p>
        </p:txBody>
      </p:sp>
      <p:sp>
        <p:nvSpPr>
          <p:cNvPr id="8" name="check 3" title="Icon of a checkmark with a circle around it">
            <a:extLst>
              <a:ext uri="{FF2B5EF4-FFF2-40B4-BE49-F238E27FC236}">
                <a16:creationId xmlns:a16="http://schemas.microsoft.com/office/drawing/2014/main" id="{15C19D8E-C233-408D-A044-BEB5C598157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882147" y="2776490"/>
            <a:ext cx="597176" cy="593713"/>
          </a:xfrm>
          <a:custGeom>
            <a:avLst/>
            <a:gdLst>
              <a:gd name="T0" fmla="*/ 250 w 250"/>
              <a:gd name="T1" fmla="*/ 125 h 250"/>
              <a:gd name="T2" fmla="*/ 125 w 250"/>
              <a:gd name="T3" fmla="*/ 250 h 250"/>
              <a:gd name="T4" fmla="*/ 0 w 250"/>
              <a:gd name="T5" fmla="*/ 125 h 250"/>
              <a:gd name="T6" fmla="*/ 125 w 250"/>
              <a:gd name="T7" fmla="*/ 0 h 250"/>
              <a:gd name="T8" fmla="*/ 250 w 250"/>
              <a:gd name="T9" fmla="*/ 125 h 250"/>
              <a:gd name="T10" fmla="*/ 60 w 250"/>
              <a:gd name="T11" fmla="*/ 125 h 250"/>
              <a:gd name="T12" fmla="*/ 100 w 250"/>
              <a:gd name="T13" fmla="*/ 165 h 250"/>
              <a:gd name="T14" fmla="*/ 190 w 250"/>
              <a:gd name="T15" fmla="*/ 74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0" h="250">
                <a:moveTo>
                  <a:pt x="250" y="125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194" y="0"/>
                  <a:pt x="250" y="56"/>
                  <a:pt x="250" y="125"/>
                </a:cubicBezTo>
                <a:close/>
                <a:moveTo>
                  <a:pt x="60" y="125"/>
                </a:moveTo>
                <a:cubicBezTo>
                  <a:pt x="100" y="165"/>
                  <a:pt x="100" y="165"/>
                  <a:pt x="100" y="165"/>
                </a:cubicBezTo>
                <a:cubicBezTo>
                  <a:pt x="190" y="74"/>
                  <a:pt x="190" y="74"/>
                  <a:pt x="190" y="74"/>
                </a:cubicBezTo>
              </a:path>
            </a:pathLst>
          </a:custGeom>
          <a:noFill/>
          <a:ln w="28575" cap="sq">
            <a:solidFill>
              <a:srgbClr val="0070C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70" tIns="34285" rIns="68570" bIns="34285" numCol="1" anchor="t" anchorCtr="0" compatLnSpc="1">
            <a:prstTxWarp prst="textNoShape">
              <a:avLst/>
            </a:prstTxWarp>
          </a:bodyPr>
          <a:lstStyle/>
          <a:p>
            <a:pPr defTabSz="685714">
              <a:defRPr/>
            </a:pPr>
            <a:endParaRPr lang="en-US" sz="1298">
              <a:solidFill>
                <a:srgbClr val="1A1A1A"/>
              </a:solidFill>
              <a:latin typeface="Segoe UI"/>
            </a:endParaRPr>
          </a:p>
        </p:txBody>
      </p:sp>
      <p:pic>
        <p:nvPicPr>
          <p:cNvPr id="9" name="Picture 4" descr="Image result for twitter logo">
            <a:extLst>
              <a:ext uri="{FF2B5EF4-FFF2-40B4-BE49-F238E27FC236}">
                <a16:creationId xmlns:a16="http://schemas.microsoft.com/office/drawing/2014/main" id="{2ED3C807-501A-4A14-9B4C-237B54F6A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6E88C7E-7F02-4AE5-9AC7-FF06185E2C3B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224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E05D6FB3-BEE1-4A3C-B3D1-16F9EFAC1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003798"/>
            <a:ext cx="7543800" cy="1088068"/>
          </a:xfrm>
        </p:spPr>
        <p:txBody>
          <a:bodyPr>
            <a:normAutofit/>
          </a:bodyPr>
          <a:lstStyle/>
          <a:p>
            <a:pPr algn="ctr"/>
            <a:r>
              <a:rPr lang="en-US" sz="4050" dirty="0"/>
              <a:t>Thank you!</a:t>
            </a:r>
            <a:endParaRPr lang="da-DK" sz="4050" dirty="0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A132BCF-1817-46DB-B2B7-851A7DB4F384}"/>
              </a:ext>
            </a:extLst>
          </p:cNvPr>
          <p:cNvSpPr txBox="1">
            <a:spLocks/>
          </p:cNvSpPr>
          <p:nvPr/>
        </p:nvSpPr>
        <p:spPr>
          <a:xfrm>
            <a:off x="8032111" y="4858439"/>
            <a:ext cx="891552" cy="22722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31375A4-56A4-47D6-9801-1991572033F7}" type="slidenum">
              <a:rPr lang="en-GB" sz="788">
                <a:solidFill>
                  <a:schemeClr val="bg1"/>
                </a:solidFill>
              </a:rPr>
              <a:pPr algn="r"/>
              <a:t>51</a:t>
            </a:fld>
            <a:endParaRPr lang="en-GB" sz="788" dirty="0">
              <a:solidFill>
                <a:schemeClr val="bg1"/>
              </a:solidFill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93398D6-EE80-4309-B540-4842B2D72137}"/>
              </a:ext>
            </a:extLst>
          </p:cNvPr>
          <p:cNvSpPr txBox="1">
            <a:spLocks/>
          </p:cNvSpPr>
          <p:nvPr/>
        </p:nvSpPr>
        <p:spPr>
          <a:xfrm>
            <a:off x="661809" y="4858439"/>
            <a:ext cx="2502787" cy="227223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788" dirty="0"/>
              <a:t>© RONNIPEDERSEN.COM</a:t>
            </a:r>
          </a:p>
        </p:txBody>
      </p:sp>
      <p:pic>
        <p:nvPicPr>
          <p:cNvPr id="6" name="Picture 2" descr="Billedresultat for minions transparent background">
            <a:extLst>
              <a:ext uri="{FF2B5EF4-FFF2-40B4-BE49-F238E27FC236}">
                <a16:creationId xmlns:a16="http://schemas.microsoft.com/office/drawing/2014/main" id="{AD6F84B9-F69E-454C-B267-4D350A4F4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092" y="843558"/>
            <a:ext cx="1857816" cy="206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twitter logo">
            <a:extLst>
              <a:ext uri="{FF2B5EF4-FFF2-40B4-BE49-F238E27FC236}">
                <a16:creationId xmlns:a16="http://schemas.microsoft.com/office/drawing/2014/main" id="{77FBCB3C-B61B-4D84-B0DB-B4E359470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48C5376-00FA-442C-A309-62A94756391B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2655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himmel, udendørs, dyr&#10;&#10;Automatisk oprettet beskrivelse">
            <a:extLst>
              <a:ext uri="{FF2B5EF4-FFF2-40B4-BE49-F238E27FC236}">
                <a16:creationId xmlns:a16="http://schemas.microsoft.com/office/drawing/2014/main" id="{D817103B-95EA-4436-9A5A-1FD4A74AE0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0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92FDE7D1-79FC-4250-BB48-07847539C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62" y="1347614"/>
            <a:ext cx="3876503" cy="2183600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B90E9B74-A324-4D7F-9CA6-205457302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940" y="1347614"/>
            <a:ext cx="3909059" cy="218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E660CC-DCC7-4266-BCD5-8EB53EF09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the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68DE2-41D0-4534-817C-EC75F0B147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7062" y="3569239"/>
            <a:ext cx="3909060" cy="1061829"/>
          </a:xfrm>
        </p:spPr>
        <p:txBody>
          <a:bodyPr/>
          <a:lstStyle/>
          <a:p>
            <a:r>
              <a:rPr lang="en-US"/>
              <a:t>Office 2019 is a one-time purchase </a:t>
            </a: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that does not receive feature updates.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0A94D-8D6D-4088-BC87-FC71D5B194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6790" y="3582427"/>
            <a:ext cx="3909060" cy="1061829"/>
          </a:xfrm>
        </p:spPr>
        <p:txBody>
          <a:bodyPr/>
          <a:lstStyle/>
          <a:p>
            <a:r>
              <a:rPr lang="en-US"/>
              <a:t>Office 365 is a subscription-based offering </a:t>
            </a:r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that receives feature updates.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4D33D44-028D-4973-9D3A-08E068DD3B81}"/>
              </a:ext>
            </a:extLst>
          </p:cNvPr>
          <p:cNvSpPr/>
          <p:nvPr/>
        </p:nvSpPr>
        <p:spPr bwMode="auto">
          <a:xfrm>
            <a:off x="1860962" y="2577072"/>
            <a:ext cx="1028700" cy="329712"/>
          </a:xfrm>
          <a:prstGeom prst="ellipse">
            <a:avLst/>
          </a:prstGeom>
          <a:noFill/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453BEA-3193-4D77-BD92-E8F020A70C38}"/>
              </a:ext>
            </a:extLst>
          </p:cNvPr>
          <p:cNvSpPr/>
          <p:nvPr/>
        </p:nvSpPr>
        <p:spPr bwMode="auto">
          <a:xfrm>
            <a:off x="6235118" y="2577072"/>
            <a:ext cx="1028700" cy="329712"/>
          </a:xfrm>
          <a:prstGeom prst="ellipse">
            <a:avLst/>
          </a:prstGeom>
          <a:noFill/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9" name="Picture 4" descr="Image result for twitter logo">
            <a:extLst>
              <a:ext uri="{FF2B5EF4-FFF2-40B4-BE49-F238E27FC236}">
                <a16:creationId xmlns:a16="http://schemas.microsoft.com/office/drawing/2014/main" id="{AB40D677-320C-4310-994B-6F2C300C3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09A004E-9E67-472F-9E84-8AC9C8FCDE1B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981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0FEF-B6E4-4943-BAB6-618CB4A24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1799"/>
            <a:ext cx="8229600" cy="505451"/>
          </a:xfrm>
        </p:spPr>
        <p:txBody>
          <a:bodyPr>
            <a:normAutofit fontScale="90000"/>
          </a:bodyPr>
          <a:lstStyle/>
          <a:p>
            <a:r>
              <a:rPr lang="en-US" dirty="0"/>
              <a:t>Office Supportability through 2020</a:t>
            </a:r>
          </a:p>
        </p:txBody>
      </p:sp>
      <p:sp>
        <p:nvSpPr>
          <p:cNvPr id="62" name="AutoShape 32">
            <a:extLst>
              <a:ext uri="{FF2B5EF4-FFF2-40B4-BE49-F238E27FC236}">
                <a16:creationId xmlns:a16="http://schemas.microsoft.com/office/drawing/2014/main" id="{3B8A23B0-4D41-43BD-946D-26C96AE7B063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97248" y="3030838"/>
            <a:ext cx="5349505" cy="269285"/>
          </a:xfrm>
          <a:prstGeom prst="chevron">
            <a:avLst>
              <a:gd name="adj" fmla="val 34952"/>
            </a:avLst>
          </a:prstGeom>
          <a:solidFill>
            <a:schemeClr val="tx2">
              <a:lumMod val="50000"/>
              <a:lumOff val="50000"/>
            </a:schemeClr>
          </a:solidFill>
          <a:ln w="12700" cap="rnd" algn="ctr">
            <a:noFill/>
            <a:miter lim="800000"/>
            <a:headEnd/>
            <a:tailEnd/>
          </a:ln>
        </p:spPr>
        <p:txBody>
          <a:bodyPr lIns="131821" anchor="ctr" anchorCtr="1"/>
          <a:lstStyle/>
          <a:p>
            <a:pPr algn="ctr" defTabSz="685800">
              <a:lnSpc>
                <a:spcPct val="106000"/>
              </a:lnSpc>
              <a:defRPr/>
            </a:pPr>
            <a:r>
              <a:rPr lang="en-US" sz="882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 2016 in mainstream support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842F5CC-AF82-4EC0-B510-3ABF8130BB9A}"/>
              </a:ext>
            </a:extLst>
          </p:cNvPr>
          <p:cNvGrpSpPr/>
          <p:nvPr/>
        </p:nvGrpSpPr>
        <p:grpSpPr>
          <a:xfrm>
            <a:off x="-1197827" y="923093"/>
            <a:ext cx="9157730" cy="702858"/>
            <a:chOff x="38147" y="1268203"/>
            <a:chExt cx="12210306" cy="93714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950A053-3A82-4059-8990-ECED40F051FF}"/>
                </a:ext>
              </a:extLst>
            </p:cNvPr>
            <p:cNvSpPr txBox="1"/>
            <p:nvPr/>
          </p:nvSpPr>
          <p:spPr>
            <a:xfrm>
              <a:off x="11447252" y="1268203"/>
              <a:ext cx="797299" cy="417079"/>
            </a:xfrm>
            <a:prstGeom prst="rect">
              <a:avLst/>
            </a:prstGeom>
            <a:noFill/>
          </p:spPr>
          <p:txBody>
            <a:bodyPr wrap="square" lIns="131821" tIns="105457" rIns="131821" bIns="105457" rtlCol="0">
              <a:spAutoFit/>
            </a:bodyPr>
            <a:lstStyle/>
            <a:p>
              <a:pPr defTabSz="685775">
                <a:lnSpc>
                  <a:spcPct val="90000"/>
                </a:lnSpc>
                <a:spcAft>
                  <a:spcPts val="432"/>
                </a:spcAft>
                <a:defRPr/>
              </a:pPr>
              <a:r>
                <a:rPr lang="en-US" sz="721" b="1" dirty="0">
                  <a:solidFill>
                    <a:srgbClr val="1A1A1A"/>
                  </a:solidFill>
                  <a:latin typeface="Segoe UI Semilight"/>
                </a:rPr>
                <a:t>CY 2021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0BC0C08-3DAF-4D65-BF48-A24A6E4A5DEF}"/>
                </a:ext>
              </a:extLst>
            </p:cNvPr>
            <p:cNvGrpSpPr/>
            <p:nvPr/>
          </p:nvGrpSpPr>
          <p:grpSpPr>
            <a:xfrm>
              <a:off x="38147" y="1280465"/>
              <a:ext cx="12210306" cy="924882"/>
              <a:chOff x="37125" y="1678802"/>
              <a:chExt cx="12455146" cy="943425"/>
            </a:xfrm>
          </p:grpSpPr>
          <p:sp>
            <p:nvSpPr>
              <p:cNvPr id="109" name="Text Box 87">
                <a:extLst>
                  <a:ext uri="{FF2B5EF4-FFF2-40B4-BE49-F238E27FC236}">
                    <a16:creationId xmlns:a16="http://schemas.microsoft.com/office/drawing/2014/main" id="{559E901A-F58E-44E3-93FC-FEA6DDDE30F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86349" y="2024231"/>
                <a:ext cx="714621" cy="14336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 defTabSz="685775">
                  <a:lnSpc>
                    <a:spcPct val="95000"/>
                  </a:lnSpc>
                  <a:defRPr/>
                </a:pPr>
                <a:r>
                  <a:rPr lang="en-GB" sz="721" dirty="0">
                    <a:solidFill>
                      <a:srgbClr val="1A1A1A"/>
                    </a:solidFill>
                    <a:latin typeface="Segoe UI Semilight"/>
                    <a:ea typeface="ＭＳ Ｐゴシック" charset="-128"/>
                  </a:rPr>
                  <a:t>April</a:t>
                </a:r>
              </a:p>
            </p:txBody>
          </p:sp>
          <p:sp>
            <p:nvSpPr>
              <p:cNvPr id="110" name="Text Box 88">
                <a:extLst>
                  <a:ext uri="{FF2B5EF4-FFF2-40B4-BE49-F238E27FC236}">
                    <a16:creationId xmlns:a16="http://schemas.microsoft.com/office/drawing/2014/main" id="{55B38226-8C04-46CC-ADA9-D1144E70DD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40966" y="2024231"/>
                <a:ext cx="714621" cy="14336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 defTabSz="685775">
                  <a:lnSpc>
                    <a:spcPct val="95000"/>
                  </a:lnSpc>
                  <a:defRPr/>
                </a:pPr>
                <a:r>
                  <a:rPr lang="en-GB" sz="721" dirty="0">
                    <a:solidFill>
                      <a:srgbClr val="1A1A1A"/>
                    </a:solidFill>
                    <a:latin typeface="Segoe UI Semilight"/>
                    <a:ea typeface="ＭＳ Ｐゴシック" charset="-128"/>
                  </a:rPr>
                  <a:t>July</a:t>
                </a:r>
              </a:p>
            </p:txBody>
          </p:sp>
          <p:sp>
            <p:nvSpPr>
              <p:cNvPr id="111" name="Text Box 89">
                <a:extLst>
                  <a:ext uri="{FF2B5EF4-FFF2-40B4-BE49-F238E27FC236}">
                    <a16:creationId xmlns:a16="http://schemas.microsoft.com/office/drawing/2014/main" id="{8A68CBA1-8A27-4AB7-8D0C-540C521B2D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95583" y="2024231"/>
                <a:ext cx="714621" cy="14336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 defTabSz="685775">
                  <a:lnSpc>
                    <a:spcPct val="95000"/>
                  </a:lnSpc>
                  <a:defRPr/>
                </a:pPr>
                <a:r>
                  <a:rPr lang="en-GB" sz="721" dirty="0">
                    <a:solidFill>
                      <a:srgbClr val="1A1A1A"/>
                    </a:solidFill>
                    <a:latin typeface="Segoe UI Semilight"/>
                    <a:ea typeface="ＭＳ Ｐゴシック" charset="-128"/>
                  </a:rPr>
                  <a:t>Oct</a:t>
                </a:r>
              </a:p>
            </p:txBody>
          </p:sp>
          <p:sp>
            <p:nvSpPr>
              <p:cNvPr id="112" name="Text Box 90">
                <a:extLst>
                  <a:ext uri="{FF2B5EF4-FFF2-40B4-BE49-F238E27FC236}">
                    <a16:creationId xmlns:a16="http://schemas.microsoft.com/office/drawing/2014/main" id="{B0F0BB29-4B14-4D30-B43C-118266BBC7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73746" y="2024231"/>
                <a:ext cx="714621" cy="28673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 defTabSz="685775">
                  <a:lnSpc>
                    <a:spcPct val="95000"/>
                  </a:lnSpc>
                  <a:defRPr/>
                </a:pPr>
                <a:r>
                  <a:rPr lang="en-GB" sz="721" dirty="0">
                    <a:solidFill>
                      <a:srgbClr val="1A1A1A"/>
                    </a:solidFill>
                    <a:latin typeface="Segoe UI Semilight"/>
                    <a:ea typeface="ＭＳ Ｐゴシック" charset="-128"/>
                  </a:rPr>
                  <a:t>Jan</a:t>
                </a:r>
              </a:p>
              <a:p>
                <a:pPr algn="ctr" defTabSz="685775">
                  <a:lnSpc>
                    <a:spcPct val="95000"/>
                  </a:lnSpc>
                  <a:defRPr/>
                </a:pPr>
                <a:endParaRPr lang="en-GB" sz="721" dirty="0">
                  <a:solidFill>
                    <a:srgbClr val="1A1A1A"/>
                  </a:solidFill>
                  <a:latin typeface="Segoe UI Semilight"/>
                  <a:ea typeface="ＭＳ Ｐゴシック" charset="-128"/>
                </a:endParaRPr>
              </a:p>
            </p:txBody>
          </p:sp>
          <p:sp>
            <p:nvSpPr>
              <p:cNvPr id="113" name="Text Box 91">
                <a:extLst>
                  <a:ext uri="{FF2B5EF4-FFF2-40B4-BE49-F238E27FC236}">
                    <a16:creationId xmlns:a16="http://schemas.microsoft.com/office/drawing/2014/main" id="{C474D9A3-35D3-4A5D-B5B3-C3E4B50685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28363" y="2024231"/>
                <a:ext cx="714621" cy="28673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 defTabSz="685775">
                  <a:lnSpc>
                    <a:spcPct val="95000"/>
                  </a:lnSpc>
                  <a:defRPr/>
                </a:pPr>
                <a:r>
                  <a:rPr lang="en-GB" sz="721" dirty="0">
                    <a:solidFill>
                      <a:srgbClr val="1A1A1A"/>
                    </a:solidFill>
                    <a:latin typeface="Segoe UI Semilight"/>
                    <a:ea typeface="ＭＳ Ｐゴシック" charset="-128"/>
                  </a:rPr>
                  <a:t>April</a:t>
                </a:r>
              </a:p>
              <a:p>
                <a:pPr algn="ctr" defTabSz="685775">
                  <a:lnSpc>
                    <a:spcPct val="95000"/>
                  </a:lnSpc>
                  <a:defRPr/>
                </a:pPr>
                <a:endParaRPr lang="en-GB" sz="721" dirty="0">
                  <a:solidFill>
                    <a:srgbClr val="1A1A1A"/>
                  </a:solidFill>
                  <a:latin typeface="Segoe UI Semilight"/>
                  <a:ea typeface="ＭＳ Ｐゴシック" charset="-128"/>
                </a:endParaRPr>
              </a:p>
            </p:txBody>
          </p:sp>
          <p:sp>
            <p:nvSpPr>
              <p:cNvPr id="114" name="Text Box 92">
                <a:extLst>
                  <a:ext uri="{FF2B5EF4-FFF2-40B4-BE49-F238E27FC236}">
                    <a16:creationId xmlns:a16="http://schemas.microsoft.com/office/drawing/2014/main" id="{991EDEC1-8EB6-4EB1-98EE-AD6DEC051E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87239" y="2024231"/>
                <a:ext cx="714621" cy="28673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 defTabSz="685775">
                  <a:lnSpc>
                    <a:spcPct val="95000"/>
                  </a:lnSpc>
                  <a:defRPr/>
                </a:pPr>
                <a:r>
                  <a:rPr lang="en-GB" sz="721" dirty="0">
                    <a:solidFill>
                      <a:srgbClr val="1A1A1A"/>
                    </a:solidFill>
                    <a:latin typeface="Segoe UI Semilight"/>
                    <a:ea typeface="ＭＳ Ｐゴシック" charset="-128"/>
                  </a:rPr>
                  <a:t>July</a:t>
                </a:r>
              </a:p>
              <a:p>
                <a:pPr algn="ctr" defTabSz="685775">
                  <a:lnSpc>
                    <a:spcPct val="95000"/>
                  </a:lnSpc>
                  <a:defRPr/>
                </a:pPr>
                <a:endParaRPr lang="en-GB" sz="721" dirty="0">
                  <a:solidFill>
                    <a:srgbClr val="1A1A1A"/>
                  </a:solidFill>
                  <a:latin typeface="Segoe UI Semilight"/>
                  <a:ea typeface="ＭＳ Ｐゴシック" charset="-128"/>
                </a:endParaRPr>
              </a:p>
            </p:txBody>
          </p:sp>
          <p:sp>
            <p:nvSpPr>
              <p:cNvPr id="115" name="Text Box 93">
                <a:extLst>
                  <a:ext uri="{FF2B5EF4-FFF2-40B4-BE49-F238E27FC236}">
                    <a16:creationId xmlns:a16="http://schemas.microsoft.com/office/drawing/2014/main" id="{D6E66BA2-AD88-44EE-A4F5-D0B8C19AE4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41856" y="2024231"/>
                <a:ext cx="714621" cy="14336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 defTabSz="685775">
                  <a:lnSpc>
                    <a:spcPct val="95000"/>
                  </a:lnSpc>
                  <a:defRPr/>
                </a:pPr>
                <a:r>
                  <a:rPr lang="en-GB" sz="721" dirty="0">
                    <a:solidFill>
                      <a:srgbClr val="1A1A1A"/>
                    </a:solidFill>
                    <a:latin typeface="Segoe UI Semilight"/>
                    <a:ea typeface="ＭＳ Ｐゴシック" charset="-128"/>
                  </a:rPr>
                  <a:t>Oct</a:t>
                </a:r>
              </a:p>
            </p:txBody>
          </p:sp>
          <p:sp>
            <p:nvSpPr>
              <p:cNvPr id="116" name="Text Box 94">
                <a:extLst>
                  <a:ext uri="{FF2B5EF4-FFF2-40B4-BE49-F238E27FC236}">
                    <a16:creationId xmlns:a16="http://schemas.microsoft.com/office/drawing/2014/main" id="{F6FBD740-1B9C-47E1-89B6-945AA29DEF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196473" y="2024231"/>
                <a:ext cx="756587" cy="14336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 defTabSz="685775">
                  <a:lnSpc>
                    <a:spcPct val="95000"/>
                  </a:lnSpc>
                  <a:defRPr/>
                </a:pPr>
                <a:r>
                  <a:rPr lang="en-GB" sz="721" dirty="0">
                    <a:solidFill>
                      <a:srgbClr val="1A1A1A"/>
                    </a:solidFill>
                    <a:latin typeface="Segoe UI Semilight"/>
                    <a:ea typeface="ＭＳ Ｐゴシック" charset="-128"/>
                  </a:rPr>
                  <a:t>Jan</a:t>
                </a:r>
              </a:p>
            </p:txBody>
          </p:sp>
          <p:sp>
            <p:nvSpPr>
              <p:cNvPr id="122" name="Line 73">
                <a:extLst>
                  <a:ext uri="{FF2B5EF4-FFF2-40B4-BE49-F238E27FC236}">
                    <a16:creationId xmlns:a16="http://schemas.microsoft.com/office/drawing/2014/main" id="{8F1F8295-3548-478A-88CE-5005EFA4C7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125" y="2352581"/>
                <a:ext cx="12276062" cy="5382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none" lIns="0" tIns="0" rIns="0" bIns="0" anchor="ctr"/>
              <a:lstStyle/>
              <a:p>
                <a:pPr defTabSz="685775">
                  <a:defRPr/>
                </a:pPr>
                <a:endParaRPr lang="en-GB" sz="649">
                  <a:solidFill>
                    <a:srgbClr val="1A1A1A"/>
                  </a:solidFill>
                  <a:latin typeface="Segoe UI Semilight"/>
                </a:endParaRPr>
              </a:p>
            </p:txBody>
          </p:sp>
          <p:sp>
            <p:nvSpPr>
              <p:cNvPr id="123" name="Line 74">
                <a:extLst>
                  <a:ext uri="{FF2B5EF4-FFF2-40B4-BE49-F238E27FC236}">
                    <a16:creationId xmlns:a16="http://schemas.microsoft.com/office/drawing/2014/main" id="{07DFBC9C-BA99-4B1D-A7BB-E7ACFEBE79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46639" y="2212783"/>
                <a:ext cx="0" cy="40944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lIns="0" tIns="0" rIns="0" bIns="0" anchor="ctr"/>
              <a:lstStyle/>
              <a:p>
                <a:pPr defTabSz="685775">
                  <a:defRPr/>
                </a:pPr>
                <a:endParaRPr lang="en-GB" sz="649">
                  <a:solidFill>
                    <a:srgbClr val="1A1A1A"/>
                  </a:solidFill>
                  <a:latin typeface="Segoe UI Semilight"/>
                </a:endParaRPr>
              </a:p>
            </p:txBody>
          </p:sp>
          <p:sp>
            <p:nvSpPr>
              <p:cNvPr id="124" name="Line 75">
                <a:extLst>
                  <a:ext uri="{FF2B5EF4-FFF2-40B4-BE49-F238E27FC236}">
                    <a16:creationId xmlns:a16="http://schemas.microsoft.com/office/drawing/2014/main" id="{7065391E-4F4D-4C5F-8A25-D6B6EA2607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06717" y="2212783"/>
                <a:ext cx="0" cy="40944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lIns="0" tIns="0" rIns="0" bIns="0" anchor="ctr"/>
              <a:lstStyle/>
              <a:p>
                <a:pPr defTabSz="685775">
                  <a:defRPr/>
                </a:pPr>
                <a:endParaRPr lang="en-GB" sz="649">
                  <a:solidFill>
                    <a:srgbClr val="1A1A1A"/>
                  </a:solidFill>
                  <a:latin typeface="Segoe UI Semilight"/>
                </a:endParaRPr>
              </a:p>
            </p:txBody>
          </p:sp>
          <p:sp>
            <p:nvSpPr>
              <p:cNvPr id="125" name="Line 76">
                <a:extLst>
                  <a:ext uri="{FF2B5EF4-FFF2-40B4-BE49-F238E27FC236}">
                    <a16:creationId xmlns:a16="http://schemas.microsoft.com/office/drawing/2014/main" id="{D2C663BB-1769-4070-B6B2-0443C3E92E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6795" y="2212783"/>
                <a:ext cx="0" cy="40944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lIns="0" tIns="0" rIns="0" bIns="0" anchor="ctr"/>
              <a:lstStyle/>
              <a:p>
                <a:pPr defTabSz="685775">
                  <a:defRPr/>
                </a:pPr>
                <a:endParaRPr lang="en-GB" sz="649">
                  <a:solidFill>
                    <a:srgbClr val="1A1A1A"/>
                  </a:solidFill>
                  <a:latin typeface="Segoe UI Semilight"/>
                </a:endParaRPr>
              </a:p>
            </p:txBody>
          </p:sp>
          <p:sp>
            <p:nvSpPr>
              <p:cNvPr id="126" name="Line 77">
                <a:extLst>
                  <a:ext uri="{FF2B5EF4-FFF2-40B4-BE49-F238E27FC236}">
                    <a16:creationId xmlns:a16="http://schemas.microsoft.com/office/drawing/2014/main" id="{02FA490F-A522-4327-B058-8F5C79F6DC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26874" y="2212783"/>
                <a:ext cx="0" cy="40944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lIns="0" tIns="0" rIns="0" bIns="0" anchor="ctr"/>
              <a:lstStyle/>
              <a:p>
                <a:pPr defTabSz="685775">
                  <a:defRPr/>
                </a:pPr>
                <a:endParaRPr lang="en-GB" sz="649">
                  <a:solidFill>
                    <a:srgbClr val="1A1A1A"/>
                  </a:solidFill>
                  <a:latin typeface="Segoe UI Semilight"/>
                </a:endParaRPr>
              </a:p>
            </p:txBody>
          </p:sp>
          <p:sp>
            <p:nvSpPr>
              <p:cNvPr id="127" name="Line 78">
                <a:extLst>
                  <a:ext uri="{FF2B5EF4-FFF2-40B4-BE49-F238E27FC236}">
                    <a16:creationId xmlns:a16="http://schemas.microsoft.com/office/drawing/2014/main" id="{B2E0FF3D-5117-4809-B647-21DA87DFC8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86952" y="2212783"/>
                <a:ext cx="0" cy="40944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lIns="0" tIns="0" rIns="0" bIns="0" anchor="ctr"/>
              <a:lstStyle/>
              <a:p>
                <a:pPr defTabSz="685775">
                  <a:defRPr/>
                </a:pPr>
                <a:endParaRPr lang="en-GB" sz="649">
                  <a:solidFill>
                    <a:srgbClr val="1A1A1A"/>
                  </a:solidFill>
                  <a:latin typeface="Segoe UI Semilight"/>
                </a:endParaRPr>
              </a:p>
            </p:txBody>
          </p:sp>
          <p:sp>
            <p:nvSpPr>
              <p:cNvPr id="128" name="Line 79">
                <a:extLst>
                  <a:ext uri="{FF2B5EF4-FFF2-40B4-BE49-F238E27FC236}">
                    <a16:creationId xmlns:a16="http://schemas.microsoft.com/office/drawing/2014/main" id="{3DA149C1-C567-4DEB-9FD4-54828E6B27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047030" y="2212783"/>
                <a:ext cx="0" cy="40944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lIns="0" tIns="0" rIns="0" bIns="0" anchor="ctr"/>
              <a:lstStyle/>
              <a:p>
                <a:pPr defTabSz="685775">
                  <a:defRPr/>
                </a:pPr>
                <a:endParaRPr lang="en-GB" sz="649">
                  <a:solidFill>
                    <a:srgbClr val="1A1A1A"/>
                  </a:solidFill>
                  <a:latin typeface="Segoe UI Semilight"/>
                </a:endParaRPr>
              </a:p>
            </p:txBody>
          </p:sp>
          <p:sp>
            <p:nvSpPr>
              <p:cNvPr id="129" name="Line 80">
                <a:extLst>
                  <a:ext uri="{FF2B5EF4-FFF2-40B4-BE49-F238E27FC236}">
                    <a16:creationId xmlns:a16="http://schemas.microsoft.com/office/drawing/2014/main" id="{B8BF0F05-C52D-481C-9322-7B0659B75F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07109" y="2212783"/>
                <a:ext cx="0" cy="40944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lIns="0" tIns="0" rIns="0" bIns="0" anchor="ctr"/>
              <a:lstStyle/>
              <a:p>
                <a:pPr defTabSz="685775">
                  <a:defRPr/>
                </a:pPr>
                <a:endParaRPr lang="en-GB" sz="649">
                  <a:solidFill>
                    <a:srgbClr val="1A1A1A"/>
                  </a:solidFill>
                  <a:latin typeface="Segoe UI Semilight"/>
                </a:endParaRPr>
              </a:p>
            </p:txBody>
          </p:sp>
          <p:sp>
            <p:nvSpPr>
              <p:cNvPr id="130" name="Line 81">
                <a:extLst>
                  <a:ext uri="{FF2B5EF4-FFF2-40B4-BE49-F238E27FC236}">
                    <a16:creationId xmlns:a16="http://schemas.microsoft.com/office/drawing/2014/main" id="{692B24A5-2C9B-4AEB-8750-CF12232D20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567186" y="2212783"/>
                <a:ext cx="0" cy="40944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lIns="0" tIns="0" rIns="0" bIns="0" anchor="ctr"/>
              <a:lstStyle/>
              <a:p>
                <a:pPr defTabSz="685775">
                  <a:defRPr/>
                </a:pPr>
                <a:endParaRPr lang="en-GB" sz="649">
                  <a:solidFill>
                    <a:srgbClr val="1A1A1A"/>
                  </a:solidFill>
                  <a:latin typeface="Segoe UI Semilight"/>
                </a:endParaRPr>
              </a:p>
            </p:txBody>
          </p:sp>
          <p:sp>
            <p:nvSpPr>
              <p:cNvPr id="131" name="Line 82">
                <a:extLst>
                  <a:ext uri="{FF2B5EF4-FFF2-40B4-BE49-F238E27FC236}">
                    <a16:creationId xmlns:a16="http://schemas.microsoft.com/office/drawing/2014/main" id="{46BEF6CC-E50E-423D-9406-0FFB82963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27267" y="2212783"/>
                <a:ext cx="0" cy="40944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lIns="0" tIns="0" rIns="0" bIns="0" anchor="ctr"/>
              <a:lstStyle/>
              <a:p>
                <a:pPr defTabSz="685775">
                  <a:defRPr/>
                </a:pPr>
                <a:endParaRPr lang="en-GB" sz="649">
                  <a:solidFill>
                    <a:srgbClr val="1A1A1A"/>
                  </a:solidFill>
                  <a:latin typeface="Segoe UI Semilight"/>
                </a:endParaRPr>
              </a:p>
            </p:txBody>
          </p:sp>
          <p:sp>
            <p:nvSpPr>
              <p:cNvPr id="132" name="Line 85">
                <a:extLst>
                  <a:ext uri="{FF2B5EF4-FFF2-40B4-BE49-F238E27FC236}">
                    <a16:creationId xmlns:a16="http://schemas.microsoft.com/office/drawing/2014/main" id="{41DE5B4A-CA02-41F2-8F00-2241C8B3C6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86561" y="2212783"/>
                <a:ext cx="0" cy="40944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lIns="0" tIns="0" rIns="0" bIns="0" anchor="ctr"/>
              <a:lstStyle/>
              <a:p>
                <a:pPr defTabSz="685775">
                  <a:defRPr/>
                </a:pPr>
                <a:endParaRPr lang="en-GB" sz="649">
                  <a:solidFill>
                    <a:srgbClr val="1A1A1A"/>
                  </a:solidFill>
                  <a:latin typeface="Segoe UI Semilight"/>
                </a:endParaRPr>
              </a:p>
            </p:txBody>
          </p:sp>
          <p:sp>
            <p:nvSpPr>
              <p:cNvPr id="133" name="Line 85">
                <a:extLst>
                  <a:ext uri="{FF2B5EF4-FFF2-40B4-BE49-F238E27FC236}">
                    <a16:creationId xmlns:a16="http://schemas.microsoft.com/office/drawing/2014/main" id="{CC7026FD-3A65-4725-B23A-02EACB6C0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26483" y="2212783"/>
                <a:ext cx="0" cy="40944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lIns="0" tIns="0" rIns="0" bIns="0" anchor="ctr"/>
              <a:lstStyle/>
              <a:p>
                <a:pPr defTabSz="685775">
                  <a:defRPr/>
                </a:pPr>
                <a:endParaRPr lang="en-GB" sz="649">
                  <a:solidFill>
                    <a:srgbClr val="1A1A1A"/>
                  </a:solidFill>
                  <a:latin typeface="Segoe UI Semilight"/>
                </a:endParaRPr>
              </a:p>
            </p:txBody>
          </p:sp>
          <p:sp>
            <p:nvSpPr>
              <p:cNvPr id="134" name="Line 85">
                <a:extLst>
                  <a:ext uri="{FF2B5EF4-FFF2-40B4-BE49-F238E27FC236}">
                    <a16:creationId xmlns:a16="http://schemas.microsoft.com/office/drawing/2014/main" id="{7A0C85D1-BC9C-4555-926C-B6644AAF68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6405" y="2212783"/>
                <a:ext cx="0" cy="40944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lIns="0" tIns="0" rIns="0" bIns="0" anchor="ctr"/>
              <a:lstStyle/>
              <a:p>
                <a:pPr defTabSz="685775">
                  <a:defRPr/>
                </a:pPr>
                <a:endParaRPr lang="en-GB" sz="649">
                  <a:solidFill>
                    <a:srgbClr val="1A1A1A"/>
                  </a:solidFill>
                  <a:latin typeface="Segoe UI Semilight"/>
                </a:endParaRPr>
              </a:p>
            </p:txBody>
          </p:sp>
          <p:sp>
            <p:nvSpPr>
              <p:cNvPr id="135" name="Line 85">
                <a:extLst>
                  <a:ext uri="{FF2B5EF4-FFF2-40B4-BE49-F238E27FC236}">
                    <a16:creationId xmlns:a16="http://schemas.microsoft.com/office/drawing/2014/main" id="{EBC7D58E-561B-4F81-B95F-9C40A6B6CA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6326" y="2212783"/>
                <a:ext cx="0" cy="40944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lIns="0" tIns="0" rIns="0" bIns="0" anchor="ctr"/>
              <a:lstStyle/>
              <a:p>
                <a:pPr defTabSz="685775">
                  <a:defRPr/>
                </a:pPr>
                <a:endParaRPr lang="en-GB" sz="649">
                  <a:solidFill>
                    <a:srgbClr val="1A1A1A"/>
                  </a:solidFill>
                  <a:latin typeface="Segoe UI Semilight"/>
                </a:endParaRPr>
              </a:p>
            </p:txBody>
          </p:sp>
          <p:sp>
            <p:nvSpPr>
              <p:cNvPr id="136" name="Line 85">
                <a:extLst>
                  <a:ext uri="{FF2B5EF4-FFF2-40B4-BE49-F238E27FC236}">
                    <a16:creationId xmlns:a16="http://schemas.microsoft.com/office/drawing/2014/main" id="{BF902558-B633-4DF4-AA44-437BC016A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6248" y="2212783"/>
                <a:ext cx="0" cy="40944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lIns="0" tIns="0" rIns="0" bIns="0" anchor="ctr"/>
              <a:lstStyle/>
              <a:p>
                <a:pPr defTabSz="685775">
                  <a:defRPr/>
                </a:pPr>
                <a:endParaRPr lang="en-GB" sz="649">
                  <a:solidFill>
                    <a:srgbClr val="1A1A1A"/>
                  </a:solidFill>
                  <a:latin typeface="Segoe UI Semilight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BD1313BF-1EEB-4E21-964A-988DB5F95063}"/>
                  </a:ext>
                </a:extLst>
              </p:cNvPr>
              <p:cNvSpPr txBox="1"/>
              <p:nvPr/>
            </p:nvSpPr>
            <p:spPr>
              <a:xfrm>
                <a:off x="3043025" y="1697283"/>
                <a:ext cx="1280623" cy="425440"/>
              </a:xfrm>
              <a:prstGeom prst="rect">
                <a:avLst/>
              </a:prstGeom>
              <a:noFill/>
            </p:spPr>
            <p:txBody>
              <a:bodyPr wrap="square" lIns="131821" tIns="105457" rIns="131821" bIns="105457" rtlCol="0">
                <a:spAutoFit/>
              </a:bodyPr>
              <a:lstStyle/>
              <a:p>
                <a:pPr defTabSz="685775">
                  <a:lnSpc>
                    <a:spcPct val="90000"/>
                  </a:lnSpc>
                  <a:spcAft>
                    <a:spcPts val="432"/>
                  </a:spcAft>
                  <a:defRPr/>
                </a:pPr>
                <a:r>
                  <a:rPr lang="en-US" sz="721" b="1">
                    <a:solidFill>
                      <a:srgbClr val="1A1A1A"/>
                    </a:solidFill>
                    <a:latin typeface="Segoe UI Semilight"/>
                  </a:rPr>
                  <a:t>CY 2018</a:t>
                </a: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DA6E4B92-C4C5-401A-910A-618C1B9DF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5202" y="1901833"/>
                <a:ext cx="225891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0FC8004F-1295-418F-86E5-7A381769CB8A}"/>
                  </a:ext>
                </a:extLst>
              </p:cNvPr>
              <p:cNvSpPr txBox="1"/>
              <p:nvPr/>
            </p:nvSpPr>
            <p:spPr>
              <a:xfrm>
                <a:off x="6093716" y="1701317"/>
                <a:ext cx="1280623" cy="425440"/>
              </a:xfrm>
              <a:prstGeom prst="rect">
                <a:avLst/>
              </a:prstGeom>
              <a:noFill/>
            </p:spPr>
            <p:txBody>
              <a:bodyPr wrap="square" lIns="131821" tIns="105457" rIns="131821" bIns="105457" rtlCol="0">
                <a:spAutoFit/>
              </a:bodyPr>
              <a:lstStyle/>
              <a:p>
                <a:pPr defTabSz="685775">
                  <a:lnSpc>
                    <a:spcPct val="90000"/>
                  </a:lnSpc>
                  <a:spcAft>
                    <a:spcPts val="432"/>
                  </a:spcAft>
                  <a:defRPr/>
                </a:pPr>
                <a:r>
                  <a:rPr lang="en-US" sz="721" b="1">
                    <a:solidFill>
                      <a:srgbClr val="1A1A1A"/>
                    </a:solidFill>
                    <a:latin typeface="Segoe UI Semilight"/>
                  </a:rPr>
                  <a:t>CY 2019</a:t>
                </a: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09C92D16-807D-4D70-BB62-7D80CE735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95891" y="1905866"/>
                <a:ext cx="2258911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FA0E44D-CC7A-44EB-A358-A01D80F5133F}"/>
                  </a:ext>
                </a:extLst>
              </p:cNvPr>
              <p:cNvSpPr txBox="1"/>
              <p:nvPr/>
            </p:nvSpPr>
            <p:spPr>
              <a:xfrm>
                <a:off x="9138564" y="1678802"/>
                <a:ext cx="1280623" cy="425440"/>
              </a:xfrm>
              <a:prstGeom prst="rect">
                <a:avLst/>
              </a:prstGeom>
              <a:noFill/>
            </p:spPr>
            <p:txBody>
              <a:bodyPr wrap="square" lIns="131821" tIns="105457" rIns="131821" bIns="105457" rtlCol="0">
                <a:spAutoFit/>
              </a:bodyPr>
              <a:lstStyle/>
              <a:p>
                <a:pPr defTabSz="685775">
                  <a:lnSpc>
                    <a:spcPct val="90000"/>
                  </a:lnSpc>
                  <a:spcAft>
                    <a:spcPts val="432"/>
                  </a:spcAft>
                  <a:defRPr/>
                </a:pPr>
                <a:r>
                  <a:rPr lang="en-US" sz="721" b="1" dirty="0">
                    <a:solidFill>
                      <a:srgbClr val="1A1A1A"/>
                    </a:solidFill>
                    <a:latin typeface="Segoe UI Semilight"/>
                  </a:rPr>
                  <a:t>CY 2020</a:t>
                </a:r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FEA4F21-A75D-4213-B177-5328956CFD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0740" y="1883351"/>
                <a:ext cx="1920240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Text Box 94">
                <a:extLst>
                  <a:ext uri="{FF2B5EF4-FFF2-40B4-BE49-F238E27FC236}">
                    <a16:creationId xmlns:a16="http://schemas.microsoft.com/office/drawing/2014/main" id="{BB1FB21E-A639-4F48-97F2-C6C8730DB9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67105" y="2024231"/>
                <a:ext cx="756587" cy="14336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 defTabSz="685775">
                  <a:lnSpc>
                    <a:spcPct val="95000"/>
                  </a:lnSpc>
                  <a:defRPr/>
                </a:pPr>
                <a:r>
                  <a:rPr lang="en-GB" sz="721" dirty="0">
                    <a:solidFill>
                      <a:srgbClr val="1A1A1A"/>
                    </a:solidFill>
                    <a:latin typeface="Segoe UI Semilight"/>
                    <a:ea typeface="ＭＳ Ｐゴシック" charset="-128"/>
                  </a:rPr>
                  <a:t>April</a:t>
                </a:r>
              </a:p>
            </p:txBody>
          </p:sp>
          <p:sp>
            <p:nvSpPr>
              <p:cNvPr id="148" name="Line 82">
                <a:extLst>
                  <a:ext uri="{FF2B5EF4-FFF2-40B4-BE49-F238E27FC236}">
                    <a16:creationId xmlns:a16="http://schemas.microsoft.com/office/drawing/2014/main" id="{D54F39BF-4F8D-4236-AA9E-3C08915D2B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059490" y="2208902"/>
                <a:ext cx="0" cy="40944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lIns="0" tIns="0" rIns="0" bIns="0" anchor="ctr"/>
              <a:lstStyle/>
              <a:p>
                <a:pPr defTabSz="685775">
                  <a:defRPr/>
                </a:pPr>
                <a:endParaRPr lang="en-GB" sz="649">
                  <a:solidFill>
                    <a:srgbClr val="1A1A1A"/>
                  </a:solidFill>
                  <a:latin typeface="Segoe UI Semilight"/>
                </a:endParaRPr>
              </a:p>
            </p:txBody>
          </p:sp>
          <p:sp>
            <p:nvSpPr>
              <p:cNvPr id="149" name="Text Box 94">
                <a:extLst>
                  <a:ext uri="{FF2B5EF4-FFF2-40B4-BE49-F238E27FC236}">
                    <a16:creationId xmlns:a16="http://schemas.microsoft.com/office/drawing/2014/main" id="{CCC2A986-0DEC-452D-A082-F441A41504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93002" y="2024231"/>
                <a:ext cx="756587" cy="14336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 defTabSz="685775">
                  <a:lnSpc>
                    <a:spcPct val="95000"/>
                  </a:lnSpc>
                  <a:defRPr/>
                </a:pPr>
                <a:r>
                  <a:rPr lang="en-GB" sz="721" dirty="0">
                    <a:solidFill>
                      <a:srgbClr val="1A1A1A"/>
                    </a:solidFill>
                    <a:latin typeface="Segoe UI Semilight"/>
                    <a:ea typeface="ＭＳ Ｐゴシック" charset="-128"/>
                  </a:rPr>
                  <a:t>July</a:t>
                </a:r>
              </a:p>
            </p:txBody>
          </p:sp>
          <p:sp>
            <p:nvSpPr>
              <p:cNvPr id="159" name="Line 82">
                <a:extLst>
                  <a:ext uri="{FF2B5EF4-FFF2-40B4-BE49-F238E27FC236}">
                    <a16:creationId xmlns:a16="http://schemas.microsoft.com/office/drawing/2014/main" id="{4A308D31-B874-437F-825F-AA1F8D53F1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660234" y="2201681"/>
                <a:ext cx="0" cy="40944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lIns="0" tIns="0" rIns="0" bIns="0" anchor="ctr"/>
              <a:lstStyle/>
              <a:p>
                <a:pPr defTabSz="685775">
                  <a:defRPr/>
                </a:pPr>
                <a:endParaRPr lang="en-GB" sz="649">
                  <a:solidFill>
                    <a:srgbClr val="1A1A1A"/>
                  </a:solidFill>
                  <a:latin typeface="Segoe UI Semilight"/>
                </a:endParaRPr>
              </a:p>
            </p:txBody>
          </p:sp>
          <p:sp>
            <p:nvSpPr>
              <p:cNvPr id="160" name="Text Box 94">
                <a:extLst>
                  <a:ext uri="{FF2B5EF4-FFF2-40B4-BE49-F238E27FC236}">
                    <a16:creationId xmlns:a16="http://schemas.microsoft.com/office/drawing/2014/main" id="{42FA2CFD-9DC4-4876-9F11-720E509B72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58179" y="2024231"/>
                <a:ext cx="756587" cy="14336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>
                <a:defPPr>
                  <a:defRPr lang="en-US"/>
                </a:defPPr>
                <a:lvl1pPr marR="0" lvl="0" indent="0" algn="ctr" fontAlgn="auto">
                  <a:lnSpc>
                    <a:spcPct val="9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80">
                    <a:solidFill>
                      <a:srgbClr val="353535">
                        <a:lumMod val="60000"/>
                        <a:lumOff val="40000"/>
                      </a:srgbClr>
                    </a:solidFill>
                    <a:latin typeface="Segoe UI Semilight"/>
                    <a:ea typeface="ＭＳ Ｐゴシック" charset="-128"/>
                  </a:defRPr>
                </a:lvl1pPr>
              </a:lstStyle>
              <a:p>
                <a:pPr defTabSz="685800">
                  <a:defRPr/>
                </a:pPr>
                <a:r>
                  <a:rPr lang="en-GB" sz="721" dirty="0">
                    <a:solidFill>
                      <a:srgbClr val="1A1A1A"/>
                    </a:solidFill>
                  </a:rPr>
                  <a:t>Oct</a:t>
                </a:r>
              </a:p>
            </p:txBody>
          </p:sp>
          <p:sp>
            <p:nvSpPr>
              <p:cNvPr id="69" name="Line 82">
                <a:extLst>
                  <a:ext uri="{FF2B5EF4-FFF2-40B4-BE49-F238E27FC236}">
                    <a16:creationId xmlns:a16="http://schemas.microsoft.com/office/drawing/2014/main" id="{693CA3B1-DBAD-4724-B72E-752EE0ED18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50889" y="2211965"/>
                <a:ext cx="0" cy="409444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lIns="0" tIns="0" rIns="0" bIns="0" anchor="ctr"/>
              <a:lstStyle/>
              <a:p>
                <a:pPr defTabSz="685775">
                  <a:defRPr/>
                </a:pPr>
                <a:endParaRPr lang="en-GB" sz="649">
                  <a:solidFill>
                    <a:srgbClr val="1A1A1A"/>
                  </a:solidFill>
                  <a:latin typeface="Segoe UI Semilight"/>
                </a:endParaRPr>
              </a:p>
            </p:txBody>
          </p:sp>
          <p:sp>
            <p:nvSpPr>
              <p:cNvPr id="70" name="Text Box 94">
                <a:extLst>
                  <a:ext uri="{FF2B5EF4-FFF2-40B4-BE49-F238E27FC236}">
                    <a16:creationId xmlns:a16="http://schemas.microsoft.com/office/drawing/2014/main" id="{A5C16C34-1871-4BE0-B3B7-A069C75E15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35684" y="2024231"/>
                <a:ext cx="756587" cy="143368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lIns="0" tIns="0" rIns="0" bIns="0">
                <a:spAutoFit/>
              </a:bodyPr>
              <a:lstStyle/>
              <a:p>
                <a:pPr algn="ctr" defTabSz="685775">
                  <a:lnSpc>
                    <a:spcPct val="95000"/>
                  </a:lnSpc>
                  <a:defRPr/>
                </a:pPr>
                <a:r>
                  <a:rPr lang="en-GB" sz="721" dirty="0">
                    <a:solidFill>
                      <a:srgbClr val="1A1A1A"/>
                    </a:solidFill>
                    <a:latin typeface="Segoe UI Semilight"/>
                    <a:ea typeface="ＭＳ Ｐゴシック" charset="-128"/>
                  </a:rPr>
                  <a:t>Jan</a:t>
                </a:r>
              </a:p>
            </p:txBody>
          </p:sp>
        </p:grp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FD5CD3F-F3D3-4F30-913C-67645AB5A2BD}"/>
              </a:ext>
            </a:extLst>
          </p:cNvPr>
          <p:cNvCxnSpPr>
            <a:cxnSpLocks/>
          </p:cNvCxnSpPr>
          <p:nvPr/>
        </p:nvCxnSpPr>
        <p:spPr>
          <a:xfrm>
            <a:off x="3223127" y="3454659"/>
            <a:ext cx="0" cy="265550"/>
          </a:xfrm>
          <a:prstGeom prst="line">
            <a:avLst/>
          </a:prstGeom>
          <a:solidFill>
            <a:srgbClr val="F0CECB"/>
          </a:solidFill>
          <a:ln>
            <a:solidFill>
              <a:srgbClr val="D83B0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FAE6DE76-95AB-41AC-B407-686F42003380}"/>
              </a:ext>
            </a:extLst>
          </p:cNvPr>
          <p:cNvCxnSpPr>
            <a:cxnSpLocks/>
          </p:cNvCxnSpPr>
          <p:nvPr/>
        </p:nvCxnSpPr>
        <p:spPr>
          <a:xfrm flipH="1">
            <a:off x="7333120" y="1279266"/>
            <a:ext cx="1606" cy="2918323"/>
          </a:xfrm>
          <a:prstGeom prst="line">
            <a:avLst/>
          </a:prstGeom>
          <a:ln w="28575">
            <a:solidFill>
              <a:schemeClr val="accent4"/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E37973C3-C344-495C-B918-C451AA1A2090}"/>
              </a:ext>
            </a:extLst>
          </p:cNvPr>
          <p:cNvGrpSpPr/>
          <p:nvPr/>
        </p:nvGrpSpPr>
        <p:grpSpPr>
          <a:xfrm>
            <a:off x="3219191" y="3453419"/>
            <a:ext cx="4634907" cy="266462"/>
            <a:chOff x="6132680" y="5302388"/>
            <a:chExt cx="6303795" cy="361167"/>
          </a:xfrm>
          <a:solidFill>
            <a:srgbClr val="0078D4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F456070-4487-4DC7-AC97-7FA4CBA7FC19}"/>
                </a:ext>
              </a:extLst>
            </p:cNvPr>
            <p:cNvGrpSpPr/>
            <p:nvPr/>
          </p:nvGrpSpPr>
          <p:grpSpPr>
            <a:xfrm>
              <a:off x="6132680" y="5302388"/>
              <a:ext cx="6303795" cy="361167"/>
              <a:chOff x="6132680" y="5302388"/>
              <a:chExt cx="6303795" cy="361167"/>
            </a:xfrm>
            <a:grpFill/>
          </p:grpSpPr>
          <p:sp>
            <p:nvSpPr>
              <p:cNvPr id="63" name="AutoShape 32">
                <a:extLst>
                  <a:ext uri="{FF2B5EF4-FFF2-40B4-BE49-F238E27FC236}">
                    <a16:creationId xmlns:a16="http://schemas.microsoft.com/office/drawing/2014/main" id="{FCB1F1F9-CE80-4095-97CF-2B380593BA2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132680" y="5306254"/>
                <a:ext cx="6303795" cy="357301"/>
              </a:xfrm>
              <a:prstGeom prst="chevron">
                <a:avLst>
                  <a:gd name="adj" fmla="val 34952"/>
                </a:avLst>
              </a:prstGeom>
              <a:grpFill/>
              <a:ln w="12700" cap="rnd" algn="ctr">
                <a:noFill/>
                <a:miter lim="800000"/>
                <a:headEnd/>
                <a:tailEnd/>
              </a:ln>
            </p:spPr>
            <p:txBody>
              <a:bodyPr lIns="131821" anchor="ctr" anchorCtr="1"/>
              <a:lstStyle/>
              <a:p>
                <a:pPr algn="ctr" defTabSz="685800">
                  <a:lnSpc>
                    <a:spcPct val="106000"/>
                  </a:lnSpc>
                  <a:defRPr/>
                </a:pPr>
                <a:r>
                  <a:rPr lang="en-US" sz="882" dirty="0">
                    <a:solidFill>
                      <a:srgbClr val="FFFFF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Office 2019 (in mainstream support)</a:t>
                </a:r>
              </a:p>
            </p:txBody>
          </p:sp>
          <p:sp>
            <p:nvSpPr>
              <p:cNvPr id="28" name="Isosceles Triangle 27">
                <a:extLst>
                  <a:ext uri="{FF2B5EF4-FFF2-40B4-BE49-F238E27FC236}">
                    <a16:creationId xmlns:a16="http://schemas.microsoft.com/office/drawing/2014/main" id="{F6673D1C-0200-4838-A1B6-0E0DCDC8552A}"/>
                  </a:ext>
                </a:extLst>
              </p:cNvPr>
              <p:cNvSpPr/>
              <p:nvPr/>
            </p:nvSpPr>
            <p:spPr bwMode="auto">
              <a:xfrm rot="5400000">
                <a:off x="6090865" y="5349557"/>
                <a:ext cx="361167" cy="266829"/>
              </a:xfrm>
              <a:prstGeom prst="triangle">
                <a:avLst>
                  <a:gd name="adj" fmla="val 61112"/>
                </a:avLst>
              </a:prstGeom>
              <a:grpFill/>
              <a:ln w="12700" cap="rnd" algn="ctr">
                <a:noFill/>
                <a:miter lim="800000"/>
                <a:headEnd/>
                <a:tailEnd/>
              </a:ln>
            </p:spPr>
            <p:txBody>
              <a:bodyPr lIns="131821" anchor="ctr" anchorCtr="1"/>
              <a:lstStyle/>
              <a:p>
                <a:pPr algn="ctr" defTabSz="685800">
                  <a:lnSpc>
                    <a:spcPct val="106000"/>
                  </a:lnSpc>
                  <a:defRPr/>
                </a:pPr>
                <a:endParaRPr lang="en-US" sz="882" dirty="0" err="1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59135A4-4532-4903-93E7-DE3661766E67}"/>
                </a:ext>
              </a:extLst>
            </p:cNvPr>
            <p:cNvCxnSpPr>
              <a:stCxn id="28" idx="2"/>
              <a:endCxn id="28" idx="4"/>
            </p:cNvCxnSpPr>
            <p:nvPr/>
          </p:nvCxnSpPr>
          <p:spPr>
            <a:xfrm>
              <a:off x="6138034" y="5302388"/>
              <a:ext cx="0" cy="361167"/>
            </a:xfrm>
            <a:prstGeom prst="line">
              <a:avLst/>
            </a:prstGeom>
            <a:grpFill/>
            <a:ln w="12700" cap="rnd" algn="ctr">
              <a:noFill/>
              <a:miter lim="800000"/>
              <a:headEnd/>
              <a:tailEnd/>
            </a:ln>
          </p:spPr>
        </p:cxnSp>
      </p:grpSp>
      <p:sp>
        <p:nvSpPr>
          <p:cNvPr id="66" name="AutoShape 32">
            <a:extLst>
              <a:ext uri="{FF2B5EF4-FFF2-40B4-BE49-F238E27FC236}">
                <a16:creationId xmlns:a16="http://schemas.microsoft.com/office/drawing/2014/main" id="{C27D6E6D-4D6C-4C66-90DA-28A96A197E5D}"/>
              </a:ext>
            </a:extLst>
          </p:cNvPr>
          <p:cNvSpPr>
            <a:spLocks noChangeArrowheads="1"/>
          </p:cNvSpPr>
          <p:nvPr/>
        </p:nvSpPr>
        <p:spPr bwMode="gray">
          <a:xfrm>
            <a:off x="1901198" y="2613621"/>
            <a:ext cx="5422641" cy="267373"/>
          </a:xfrm>
          <a:prstGeom prst="chevron">
            <a:avLst>
              <a:gd name="adj" fmla="val 34952"/>
            </a:avLst>
          </a:prstGeom>
          <a:solidFill>
            <a:schemeClr val="tx2">
              <a:lumMod val="50000"/>
              <a:lumOff val="50000"/>
            </a:schemeClr>
          </a:solidFill>
          <a:ln w="12700" cap="rnd" algn="ctr">
            <a:noFill/>
            <a:miter lim="800000"/>
            <a:headEnd/>
            <a:tailEnd/>
          </a:ln>
        </p:spPr>
        <p:txBody>
          <a:bodyPr lIns="131821" anchor="ctr" anchorCtr="1"/>
          <a:lstStyle/>
          <a:p>
            <a:pPr algn="ctr" defTabSz="685800">
              <a:lnSpc>
                <a:spcPct val="106000"/>
              </a:lnSpc>
              <a:defRPr/>
            </a:pPr>
            <a:r>
              <a:rPr lang="en-US" sz="882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 2013 in extended support</a:t>
            </a:r>
          </a:p>
        </p:txBody>
      </p:sp>
      <p:sp>
        <p:nvSpPr>
          <p:cNvPr id="58" name="AutoShape 32">
            <a:extLst>
              <a:ext uri="{FF2B5EF4-FFF2-40B4-BE49-F238E27FC236}">
                <a16:creationId xmlns:a16="http://schemas.microsoft.com/office/drawing/2014/main" id="{A759B6AA-F2DB-4B81-BAF4-15AED29D2DB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97247" y="3876030"/>
            <a:ext cx="6001344" cy="260123"/>
          </a:xfrm>
          <a:prstGeom prst="chevron">
            <a:avLst>
              <a:gd name="adj" fmla="val 34952"/>
            </a:avLst>
          </a:prstGeom>
          <a:solidFill>
            <a:srgbClr val="0078D4"/>
          </a:solidFill>
          <a:ln w="12700" cap="rnd" algn="ctr">
            <a:noFill/>
            <a:miter lim="800000"/>
            <a:headEnd/>
            <a:tailEnd/>
          </a:ln>
        </p:spPr>
        <p:txBody>
          <a:bodyPr lIns="131821" anchor="ctr" anchorCtr="1"/>
          <a:lstStyle/>
          <a:p>
            <a:pPr algn="ctr" defTabSz="685800">
              <a:lnSpc>
                <a:spcPct val="106000"/>
              </a:lnSpc>
              <a:defRPr/>
            </a:pPr>
            <a:r>
              <a:rPr lang="en-US" sz="882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O365 </a:t>
            </a:r>
            <a:r>
              <a:rPr lang="en-US" sz="882" dirty="0" err="1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ProPlus</a:t>
            </a:r>
            <a:r>
              <a:rPr lang="en-US" sz="882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(in mainstream support)</a:t>
            </a:r>
          </a:p>
        </p:txBody>
      </p:sp>
      <p:sp>
        <p:nvSpPr>
          <p:cNvPr id="61" name="AutoShape 32">
            <a:extLst>
              <a:ext uri="{FF2B5EF4-FFF2-40B4-BE49-F238E27FC236}">
                <a16:creationId xmlns:a16="http://schemas.microsoft.com/office/drawing/2014/main" id="{83EA546B-7866-4617-B1D6-C77F0833F55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97247" y="2203588"/>
            <a:ext cx="5430317" cy="258326"/>
          </a:xfrm>
          <a:prstGeom prst="chevron">
            <a:avLst>
              <a:gd name="adj" fmla="val 34952"/>
            </a:avLst>
          </a:prstGeom>
          <a:solidFill>
            <a:schemeClr val="tx2">
              <a:lumMod val="50000"/>
              <a:lumOff val="50000"/>
            </a:schemeClr>
          </a:solidFill>
          <a:ln w="12700" cap="rnd" algn="ctr">
            <a:noFill/>
            <a:miter lim="800000"/>
            <a:headEnd/>
            <a:tailEnd/>
          </a:ln>
        </p:spPr>
        <p:txBody>
          <a:bodyPr lIns="131821" anchor="ctr" anchorCtr="1"/>
          <a:lstStyle/>
          <a:p>
            <a:pPr algn="ctr" defTabSz="685800">
              <a:lnSpc>
                <a:spcPct val="106000"/>
              </a:lnSpc>
              <a:defRPr/>
            </a:pPr>
            <a:r>
              <a:rPr lang="en-US" sz="882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 2010 in extended support</a:t>
            </a:r>
          </a:p>
        </p:txBody>
      </p:sp>
      <p:sp>
        <p:nvSpPr>
          <p:cNvPr id="5" name="Double Wave 4">
            <a:extLst>
              <a:ext uri="{FF2B5EF4-FFF2-40B4-BE49-F238E27FC236}">
                <a16:creationId xmlns:a16="http://schemas.microsoft.com/office/drawing/2014/main" id="{D73778E7-1912-4AD7-9C5E-4319546D718A}"/>
              </a:ext>
            </a:extLst>
          </p:cNvPr>
          <p:cNvSpPr/>
          <p:nvPr/>
        </p:nvSpPr>
        <p:spPr bwMode="auto">
          <a:xfrm rot="5400000">
            <a:off x="3179931" y="3457189"/>
            <a:ext cx="260123" cy="265550"/>
          </a:xfrm>
          <a:prstGeom prst="doubleWave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CE64E0-F094-4266-BB93-2946F5B82537}"/>
              </a:ext>
            </a:extLst>
          </p:cNvPr>
          <p:cNvSpPr/>
          <p:nvPr/>
        </p:nvSpPr>
        <p:spPr bwMode="auto">
          <a:xfrm>
            <a:off x="6993429" y="2204340"/>
            <a:ext cx="339690" cy="253133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52262F3-8869-4DC4-B46F-ECA3CDFB6502}"/>
              </a:ext>
            </a:extLst>
          </p:cNvPr>
          <p:cNvSpPr/>
          <p:nvPr/>
        </p:nvSpPr>
        <p:spPr bwMode="auto">
          <a:xfrm>
            <a:off x="6993429" y="2612460"/>
            <a:ext cx="339690" cy="2680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155CE56-081C-436D-9003-E771481566D9}"/>
              </a:ext>
            </a:extLst>
          </p:cNvPr>
          <p:cNvSpPr/>
          <p:nvPr/>
        </p:nvSpPr>
        <p:spPr bwMode="auto">
          <a:xfrm>
            <a:off x="6993429" y="3033011"/>
            <a:ext cx="339690" cy="268032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978" rIns="0" bIns="34978" numCol="1" rtlCol="0" anchor="ctr" anchorCtr="0" compatLnSpc="1">
            <a:prstTxWarp prst="textNoShape">
              <a:avLst/>
            </a:prstTxWarp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64" name="Picture 4" descr="Image result for twitter logo">
            <a:extLst>
              <a:ext uri="{FF2B5EF4-FFF2-40B4-BE49-F238E27FC236}">
                <a16:creationId xmlns:a16="http://schemas.microsoft.com/office/drawing/2014/main" id="{A42FA44E-C9E6-49B9-A3D1-11CC38362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5DEB8C3D-3909-4C69-8B86-B65AC5391FC9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50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p14="http://schemas.microsoft.com/office/powerpoint/2010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31364-B67E-4D26-B0F4-25F4355D7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555526"/>
            <a:ext cx="8712968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Office 365 System Requirement Changes for </a:t>
            </a:r>
            <a:r>
              <a:rPr lang="en-US" b="1" dirty="0">
                <a:solidFill>
                  <a:srgbClr val="FF0000"/>
                </a:solidFill>
              </a:rPr>
              <a:t>2020/2023</a:t>
            </a:r>
            <a:endParaRPr lang="LID4096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A8395-7EB4-4BAA-B657-CC352372B4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0" y="1347614"/>
            <a:ext cx="3909060" cy="304237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Office desktop clients: 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PC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Mac</a:t>
            </a:r>
          </a:p>
          <a:p>
            <a:pPr lvl="1"/>
            <a:r>
              <a:rPr lang="en-US" dirty="0"/>
              <a:t>Outlook, OneDrive for Business, Skype for Business, Word, Excel, PowerPoint and OneNote</a:t>
            </a:r>
          </a:p>
          <a:p>
            <a:pPr lvl="1"/>
            <a:r>
              <a:rPr lang="en-US" dirty="0"/>
              <a:t>In </a:t>
            </a:r>
            <a:r>
              <a:rPr lang="en-US" b="1" dirty="0">
                <a:solidFill>
                  <a:srgbClr val="FF0000"/>
                </a:solidFill>
              </a:rPr>
              <a:t>2020</a:t>
            </a:r>
            <a:r>
              <a:rPr lang="en-US" dirty="0"/>
              <a:t>... Only client versions in mainstream support can access Office 365:</a:t>
            </a:r>
          </a:p>
          <a:p>
            <a:pPr lvl="2"/>
            <a:r>
              <a:rPr lang="en-US" dirty="0"/>
              <a:t>Office 365 </a:t>
            </a:r>
            <a:r>
              <a:rPr lang="en-US" dirty="0" err="1"/>
              <a:t>ProPlus</a:t>
            </a:r>
            <a:endParaRPr lang="en-US" dirty="0"/>
          </a:p>
          <a:p>
            <a:pPr lvl="2"/>
            <a:r>
              <a:rPr lang="en-US" dirty="0"/>
              <a:t>Office/Mac 2019</a:t>
            </a:r>
          </a:p>
          <a:p>
            <a:pPr lvl="2"/>
            <a:r>
              <a:rPr lang="en-US" b="1" dirty="0"/>
              <a:t>New</a:t>
            </a:r>
            <a:r>
              <a:rPr lang="en-US" dirty="0"/>
              <a:t>: Office 2016 (until 2023)</a:t>
            </a:r>
          </a:p>
          <a:p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97A28-EC06-402F-9759-0667BA4DB4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2436" y="1347614"/>
            <a:ext cx="3909060" cy="24699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O365 services: </a:t>
            </a:r>
          </a:p>
          <a:p>
            <a:pPr lvl="1"/>
            <a:r>
              <a:rPr lang="en-US" dirty="0"/>
              <a:t>Exchange Online</a:t>
            </a:r>
          </a:p>
          <a:p>
            <a:pPr lvl="1"/>
            <a:r>
              <a:rPr lang="en-US" dirty="0"/>
              <a:t>SharePoint Online </a:t>
            </a:r>
          </a:p>
          <a:p>
            <a:pPr lvl="1"/>
            <a:r>
              <a:rPr lang="en-US" dirty="0"/>
              <a:t>Skype for Business</a:t>
            </a:r>
          </a:p>
          <a:p>
            <a:pPr marL="191691" lvl="1" indent="0">
              <a:buNone/>
            </a:pPr>
            <a:endParaRPr lang="en-US" dirty="0"/>
          </a:p>
          <a:p>
            <a:pPr lvl="1"/>
            <a:r>
              <a:rPr lang="en-US" dirty="0"/>
              <a:t>The O365 services will </a:t>
            </a:r>
            <a:r>
              <a:rPr lang="en-US" b="1" u="sng" dirty="0">
                <a:solidFill>
                  <a:srgbClr val="FF0000"/>
                </a:solidFill>
              </a:rPr>
              <a:t>BLOCK</a:t>
            </a:r>
            <a:r>
              <a:rPr lang="en-US" dirty="0"/>
              <a:t> the Office clients not meeting this new requirement </a:t>
            </a:r>
          </a:p>
          <a:p>
            <a:endParaRPr lang="LID4096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D2D3BE9-9531-4416-9B40-20F11F1ADD48}"/>
              </a:ext>
            </a:extLst>
          </p:cNvPr>
          <p:cNvSpPr/>
          <p:nvPr/>
        </p:nvSpPr>
        <p:spPr>
          <a:xfrm>
            <a:off x="1218482" y="3914470"/>
            <a:ext cx="7147908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235"/>
              </a:spcAft>
              <a:defRPr/>
            </a:pPr>
            <a:r>
              <a:rPr lang="en-US" sz="1350" b="1" dirty="0">
                <a:solidFill>
                  <a:schemeClr val="tx1">
                    <a:lumMod val="8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Note: </a:t>
            </a:r>
            <a:r>
              <a:rPr lang="en-US" sz="1350" dirty="0">
                <a:solidFill>
                  <a:schemeClr val="tx1">
                    <a:lumMod val="85000"/>
                  </a:schemeClr>
                </a:solidFill>
                <a:cs typeface="Segoe UI Semilight"/>
              </a:rPr>
              <a:t>Until </a:t>
            </a:r>
            <a:r>
              <a:rPr lang="en-US" sz="1350" b="1" dirty="0">
                <a:solidFill>
                  <a:srgbClr val="FF0000"/>
                </a:solidFill>
                <a:cs typeface="Segoe UI Semilight"/>
              </a:rPr>
              <a:t>Oct 13 2020, </a:t>
            </a:r>
            <a:r>
              <a:rPr lang="en-US" sz="1350" dirty="0">
                <a:solidFill>
                  <a:schemeClr val="tx1">
                    <a:lumMod val="85000"/>
                  </a:schemeClr>
                </a:solidFill>
                <a:cs typeface="Segoe UI Semilight"/>
              </a:rPr>
              <a:t>the Office clients (2010, 2013) can still connect to Office 365 services. </a:t>
            </a:r>
            <a:br>
              <a:rPr lang="en-US" sz="1350" dirty="0">
                <a:solidFill>
                  <a:schemeClr val="tx1">
                    <a:lumMod val="85000"/>
                  </a:schemeClr>
                </a:solidFill>
                <a:cs typeface="Segoe UI Semilight"/>
              </a:rPr>
            </a:br>
            <a:r>
              <a:rPr lang="en-US" sz="1350" b="1" dirty="0">
                <a:solidFill>
                  <a:schemeClr val="tx1">
                    <a:lumMod val="85000"/>
                  </a:schemeClr>
                </a:solidFill>
                <a:cs typeface="Segoe UI Semilight"/>
              </a:rPr>
              <a:t>Update: Office 2016 is now supported to </a:t>
            </a:r>
            <a:r>
              <a:rPr lang="en-US" sz="1350" b="1" u="sng" dirty="0">
                <a:solidFill>
                  <a:srgbClr val="FF0000"/>
                </a:solidFill>
                <a:cs typeface="Segoe UI Semilight"/>
              </a:rPr>
              <a:t>October 2023</a:t>
            </a:r>
          </a:p>
        </p:txBody>
      </p:sp>
      <p:pic>
        <p:nvPicPr>
          <p:cNvPr id="9" name="Picture 4" descr="Image result for twitter logo">
            <a:extLst>
              <a:ext uri="{FF2B5EF4-FFF2-40B4-BE49-F238E27FC236}">
                <a16:creationId xmlns:a16="http://schemas.microsoft.com/office/drawing/2014/main" id="{F5A7D515-75B5-4190-BB8D-87EA39DA1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C786C87-4204-4220-995F-D455FB4A0702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90621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61A2DB-B0FC-471F-84B3-E62724D4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2019 powered by Click-to-Run</a:t>
            </a:r>
            <a:endParaRPr lang="da-DK" dirty="0"/>
          </a:p>
        </p:txBody>
      </p:sp>
      <p:grpSp>
        <p:nvGrpSpPr>
          <p:cNvPr id="4" name="Group 27">
            <a:extLst>
              <a:ext uri="{FF2B5EF4-FFF2-40B4-BE49-F238E27FC236}">
                <a16:creationId xmlns:a16="http://schemas.microsoft.com/office/drawing/2014/main" id="{3CE318EC-3D85-475B-BD26-54ED04F7244C}"/>
              </a:ext>
            </a:extLst>
          </p:cNvPr>
          <p:cNvGrpSpPr/>
          <p:nvPr/>
        </p:nvGrpSpPr>
        <p:grpSpPr>
          <a:xfrm>
            <a:off x="1559849" y="1491630"/>
            <a:ext cx="2620463" cy="2967038"/>
            <a:chOff x="2079798" y="1435099"/>
            <a:chExt cx="3493951" cy="3956050"/>
          </a:xfrm>
        </p:grpSpPr>
        <p:grpSp>
          <p:nvGrpSpPr>
            <p:cNvPr id="5" name="Group 5">
              <a:extLst>
                <a:ext uri="{FF2B5EF4-FFF2-40B4-BE49-F238E27FC236}">
                  <a16:creationId xmlns:a16="http://schemas.microsoft.com/office/drawing/2014/main" id="{F1673063-B184-4253-85B4-7B164AC3F175}"/>
                </a:ext>
              </a:extLst>
            </p:cNvPr>
            <p:cNvGrpSpPr/>
            <p:nvPr/>
          </p:nvGrpSpPr>
          <p:grpSpPr>
            <a:xfrm>
              <a:off x="2079798" y="1435099"/>
              <a:ext cx="3493951" cy="3956050"/>
              <a:chOff x="936316" y="2719316"/>
              <a:chExt cx="3189645" cy="3485384"/>
            </a:xfrm>
          </p:grpSpPr>
          <p:sp>
            <p:nvSpPr>
              <p:cNvPr id="7" name="Rectangle: Single Corner Snipped 6">
                <a:extLst>
                  <a:ext uri="{FF2B5EF4-FFF2-40B4-BE49-F238E27FC236}">
                    <a16:creationId xmlns:a16="http://schemas.microsoft.com/office/drawing/2014/main" id="{006E4AF9-2A30-4D11-A367-19DB6D94AA4A}"/>
                  </a:ext>
                </a:extLst>
              </p:cNvPr>
              <p:cNvSpPr/>
              <p:nvPr/>
            </p:nvSpPr>
            <p:spPr bwMode="auto">
              <a:xfrm flipV="1">
                <a:off x="936382" y="2719316"/>
                <a:ext cx="2878107" cy="3485384"/>
              </a:xfrm>
              <a:prstGeom prst="snip1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978" rIns="0" bIns="3497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20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63C4B43-C880-4776-B614-248FD6A96B90}"/>
                  </a:ext>
                </a:extLst>
              </p:cNvPr>
              <p:cNvGrpSpPr/>
              <p:nvPr/>
            </p:nvGrpSpPr>
            <p:grpSpPr>
              <a:xfrm>
                <a:off x="936316" y="2979249"/>
                <a:ext cx="3189645" cy="3034539"/>
                <a:chOff x="936316" y="2979249"/>
                <a:chExt cx="3189645" cy="3034539"/>
              </a:xfrm>
            </p:grpSpPr>
            <p:grpSp>
              <p:nvGrpSpPr>
                <p:cNvPr id="9" name="Group 9">
                  <a:extLst>
                    <a:ext uri="{FF2B5EF4-FFF2-40B4-BE49-F238E27FC236}">
                      <a16:creationId xmlns:a16="http://schemas.microsoft.com/office/drawing/2014/main" id="{3CF2E153-D007-496B-B525-947BB4C6A0B4}"/>
                    </a:ext>
                  </a:extLst>
                </p:cNvPr>
                <p:cNvGrpSpPr/>
                <p:nvPr/>
              </p:nvGrpSpPr>
              <p:grpSpPr>
                <a:xfrm>
                  <a:off x="936316" y="2979249"/>
                  <a:ext cx="2866299" cy="2448796"/>
                  <a:chOff x="936316" y="2796507"/>
                  <a:chExt cx="2866299" cy="2448796"/>
                </a:xfrm>
              </p:grpSpPr>
              <p:sp>
                <p:nvSpPr>
                  <p:cNvPr id="11" name="Rectangle 11">
                    <a:extLst>
                      <a:ext uri="{FF2B5EF4-FFF2-40B4-BE49-F238E27FC236}">
                        <a16:creationId xmlns:a16="http://schemas.microsoft.com/office/drawing/2014/main" id="{B64E9EEA-CB84-460F-A51A-D9BCB8AD2F83}"/>
                      </a:ext>
                    </a:extLst>
                  </p:cNvPr>
                  <p:cNvSpPr/>
                  <p:nvPr/>
                </p:nvSpPr>
                <p:spPr>
                  <a:xfrm>
                    <a:off x="936316" y="2796507"/>
                    <a:ext cx="2866299" cy="37962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 defTabSz="342900">
                      <a:defRPr/>
                    </a:pPr>
                    <a:r>
                      <a:rPr lang="en-US" sz="1500" kern="0">
                        <a:solidFill>
                          <a:prstClr val="black"/>
                        </a:solidFill>
                        <a:latin typeface="Segoe UI Semibold"/>
                        <a:cs typeface="Segoe UI" panose="020B0502040204020203" pitchFamily="34" charset="0"/>
                      </a:rPr>
                      <a:t>Legacy deployment</a:t>
                    </a:r>
                  </a:p>
                </p:txBody>
              </p:sp>
              <p:sp>
                <p:nvSpPr>
                  <p:cNvPr id="12" name="Rectangle 12">
                    <a:extLst>
                      <a:ext uri="{FF2B5EF4-FFF2-40B4-BE49-F238E27FC236}">
                        <a16:creationId xmlns:a16="http://schemas.microsoft.com/office/drawing/2014/main" id="{8C3F302C-5DB0-465E-B650-F64D22214755}"/>
                      </a:ext>
                    </a:extLst>
                  </p:cNvPr>
                  <p:cNvSpPr/>
                  <p:nvPr/>
                </p:nvSpPr>
                <p:spPr>
                  <a:xfrm>
                    <a:off x="1001833" y="3871430"/>
                    <a:ext cx="2735263" cy="137387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 defTabSz="685800">
                      <a:spcAft>
                        <a:spcPts val="600"/>
                      </a:spcAft>
                      <a:defRPr/>
                    </a:pPr>
                    <a:r>
                      <a:rPr lang="en-US" sz="1200" dirty="0">
                        <a:solidFill>
                          <a:prstClr val="black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MSI is almost two decades old</a:t>
                    </a:r>
                  </a:p>
                  <a:p>
                    <a:pPr algn="ctr" defTabSz="685800">
                      <a:spcAft>
                        <a:spcPts val="600"/>
                      </a:spcAft>
                      <a:defRPr/>
                    </a:pPr>
                    <a:r>
                      <a:rPr lang="en-US" sz="1200" dirty="0">
                        <a:solidFill>
                          <a:prstClr val="black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Introduced in 1999 with Office 2000</a:t>
                    </a:r>
                  </a:p>
                  <a:p>
                    <a:pPr algn="ctr" defTabSz="685800">
                      <a:spcAft>
                        <a:spcPts val="600"/>
                      </a:spcAft>
                      <a:defRPr/>
                    </a:pPr>
                    <a:r>
                      <a:rPr lang="en-US" sz="1200" dirty="0">
                        <a:solidFill>
                          <a:prstClr val="black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a:t>Capable platform designed for media-based install</a:t>
                    </a:r>
                  </a:p>
                </p:txBody>
              </p:sp>
            </p:grpSp>
            <p:cxnSp>
              <p:nvCxnSpPr>
                <p:cNvPr id="10" name="Straight Connector 10">
                  <a:extLst>
                    <a:ext uri="{FF2B5EF4-FFF2-40B4-BE49-F238E27FC236}">
                      <a16:creationId xmlns:a16="http://schemas.microsoft.com/office/drawing/2014/main" id="{15F3D8B1-9521-4BE4-99FC-30CD3B7358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 flipV="1">
                  <a:off x="3665193" y="5553019"/>
                  <a:ext cx="0" cy="921537"/>
                </a:xfrm>
                <a:prstGeom prst="line">
                  <a:avLst/>
                </a:prstGeom>
                <a:ln w="19050"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StorageOptical_E958" title="Icon of a hard disk">
              <a:extLst>
                <a:ext uri="{FF2B5EF4-FFF2-40B4-BE49-F238E27FC236}">
                  <a16:creationId xmlns:a16="http://schemas.microsoft.com/office/drawing/2014/main" id="{29928801-13A0-4C8B-B8D3-D5F75781F7E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342587" y="2225147"/>
              <a:ext cx="614176" cy="614324"/>
            </a:xfrm>
            <a:custGeom>
              <a:avLst/>
              <a:gdLst>
                <a:gd name="T0" fmla="*/ 3750 w 3750"/>
                <a:gd name="T1" fmla="*/ 1875 h 3750"/>
                <a:gd name="T2" fmla="*/ 1875 w 3750"/>
                <a:gd name="T3" fmla="*/ 3750 h 3750"/>
                <a:gd name="T4" fmla="*/ 0 w 3750"/>
                <a:gd name="T5" fmla="*/ 1875 h 3750"/>
                <a:gd name="T6" fmla="*/ 1875 w 3750"/>
                <a:gd name="T7" fmla="*/ 0 h 3750"/>
                <a:gd name="T8" fmla="*/ 3750 w 3750"/>
                <a:gd name="T9" fmla="*/ 1875 h 3750"/>
                <a:gd name="T10" fmla="*/ 1875 w 3750"/>
                <a:gd name="T11" fmla="*/ 1500 h 3750"/>
                <a:gd name="T12" fmla="*/ 1500 w 3750"/>
                <a:gd name="T13" fmla="*/ 1875 h 3750"/>
                <a:gd name="T14" fmla="*/ 1875 w 3750"/>
                <a:gd name="T15" fmla="*/ 2250 h 3750"/>
                <a:gd name="T16" fmla="*/ 2250 w 3750"/>
                <a:gd name="T17" fmla="*/ 1875 h 3750"/>
                <a:gd name="T18" fmla="*/ 1875 w 3750"/>
                <a:gd name="T19" fmla="*/ 1500 h 3750"/>
                <a:gd name="T20" fmla="*/ 2463 w 3750"/>
                <a:gd name="T21" fmla="*/ 2463 h 3750"/>
                <a:gd name="T22" fmla="*/ 2918 w 3750"/>
                <a:gd name="T23" fmla="*/ 2918 h 3750"/>
                <a:gd name="T24" fmla="*/ 832 w 3750"/>
                <a:gd name="T25" fmla="*/ 832 h 3750"/>
                <a:gd name="T26" fmla="*/ 1287 w 3750"/>
                <a:gd name="T27" fmla="*/ 1287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3750">
                  <a:moveTo>
                    <a:pt x="3750" y="1875"/>
                  </a:moveTo>
                  <a:cubicBezTo>
                    <a:pt x="3750" y="2911"/>
                    <a:pt x="2911" y="3750"/>
                    <a:pt x="1875" y="3750"/>
                  </a:cubicBezTo>
                  <a:cubicBezTo>
                    <a:pt x="839" y="3750"/>
                    <a:pt x="0" y="2911"/>
                    <a:pt x="0" y="1875"/>
                  </a:cubicBezTo>
                  <a:cubicBezTo>
                    <a:pt x="0" y="839"/>
                    <a:pt x="839" y="0"/>
                    <a:pt x="1875" y="0"/>
                  </a:cubicBezTo>
                  <a:cubicBezTo>
                    <a:pt x="2911" y="0"/>
                    <a:pt x="3750" y="839"/>
                    <a:pt x="3750" y="1875"/>
                  </a:cubicBezTo>
                  <a:close/>
                  <a:moveTo>
                    <a:pt x="1875" y="1500"/>
                  </a:moveTo>
                  <a:cubicBezTo>
                    <a:pt x="1668" y="1500"/>
                    <a:pt x="1500" y="1668"/>
                    <a:pt x="1500" y="1875"/>
                  </a:cubicBezTo>
                  <a:cubicBezTo>
                    <a:pt x="1500" y="2082"/>
                    <a:pt x="1668" y="2250"/>
                    <a:pt x="1875" y="2250"/>
                  </a:cubicBezTo>
                  <a:cubicBezTo>
                    <a:pt x="2082" y="2250"/>
                    <a:pt x="2250" y="2082"/>
                    <a:pt x="2250" y="1875"/>
                  </a:cubicBezTo>
                  <a:cubicBezTo>
                    <a:pt x="2250" y="1668"/>
                    <a:pt x="2082" y="1500"/>
                    <a:pt x="1875" y="1500"/>
                  </a:cubicBezTo>
                  <a:close/>
                  <a:moveTo>
                    <a:pt x="2463" y="2463"/>
                  </a:moveTo>
                  <a:cubicBezTo>
                    <a:pt x="2918" y="2918"/>
                    <a:pt x="2918" y="2918"/>
                    <a:pt x="2918" y="2918"/>
                  </a:cubicBezTo>
                  <a:moveTo>
                    <a:pt x="832" y="832"/>
                  </a:moveTo>
                  <a:cubicBezTo>
                    <a:pt x="1287" y="1287"/>
                    <a:pt x="1287" y="1287"/>
                    <a:pt x="1287" y="1287"/>
                  </a:cubicBezTo>
                </a:path>
              </a:pathLst>
            </a:custGeom>
            <a:noFill/>
            <a:ln w="15875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defRPr/>
              </a:pPr>
              <a:endParaRPr lang="en-US" sz="1324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13" name="Group 24">
            <a:extLst>
              <a:ext uri="{FF2B5EF4-FFF2-40B4-BE49-F238E27FC236}">
                <a16:creationId xmlns:a16="http://schemas.microsoft.com/office/drawing/2014/main" id="{790B9E88-545A-47CF-8345-EC2D6ECE1F78}"/>
              </a:ext>
            </a:extLst>
          </p:cNvPr>
          <p:cNvGrpSpPr/>
          <p:nvPr/>
        </p:nvGrpSpPr>
        <p:grpSpPr>
          <a:xfrm>
            <a:off x="5219291" y="1491631"/>
            <a:ext cx="2627425" cy="2967467"/>
            <a:chOff x="6286488" y="2140660"/>
            <a:chExt cx="3197655" cy="348538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9704AD3-D293-406F-B801-2E3B4A2D068D}"/>
                </a:ext>
              </a:extLst>
            </p:cNvPr>
            <p:cNvGrpSpPr/>
            <p:nvPr/>
          </p:nvGrpSpPr>
          <p:grpSpPr>
            <a:xfrm>
              <a:off x="6286488" y="2140660"/>
              <a:ext cx="3197655" cy="3485384"/>
              <a:chOff x="4666748" y="2719316"/>
              <a:chExt cx="3197655" cy="348538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ED8A7C1-FC2C-40D2-9285-DF3C66904737}"/>
                  </a:ext>
                </a:extLst>
              </p:cNvPr>
              <p:cNvGrpSpPr/>
              <p:nvPr/>
            </p:nvGrpSpPr>
            <p:grpSpPr>
              <a:xfrm>
                <a:off x="4666748" y="2719316"/>
                <a:ext cx="3197655" cy="3485384"/>
                <a:chOff x="4666748" y="2719316"/>
                <a:chExt cx="3197655" cy="3485384"/>
              </a:xfrm>
            </p:grpSpPr>
            <p:sp>
              <p:nvSpPr>
                <p:cNvPr id="18" name="Rectangle: Single Corner Snipped 18">
                  <a:extLst>
                    <a:ext uri="{FF2B5EF4-FFF2-40B4-BE49-F238E27FC236}">
                      <a16:creationId xmlns:a16="http://schemas.microsoft.com/office/drawing/2014/main" id="{F14AEC0F-DD35-4A0D-AFE2-721541D1DE1C}"/>
                    </a:ext>
                  </a:extLst>
                </p:cNvPr>
                <p:cNvSpPr/>
                <p:nvPr/>
              </p:nvSpPr>
              <p:spPr bwMode="auto">
                <a:xfrm flipV="1">
                  <a:off x="4666748" y="2719316"/>
                  <a:ext cx="2878107" cy="3485384"/>
                </a:xfrm>
                <a:prstGeom prst="snip1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34978" rIns="0" bIns="34978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699354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20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endParaRPr>
                </a:p>
              </p:txBody>
            </p:sp>
            <p:cxnSp>
              <p:nvCxnSpPr>
                <p:cNvPr id="19" name="Straight Connector 19">
                  <a:extLst>
                    <a:ext uri="{FF2B5EF4-FFF2-40B4-BE49-F238E27FC236}">
                      <a16:creationId xmlns:a16="http://schemas.microsoft.com/office/drawing/2014/main" id="{E9D88410-6D30-40E1-9888-AF171923A8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700000" flipV="1">
                  <a:off x="7403635" y="5553021"/>
                  <a:ext cx="0" cy="921537"/>
                </a:xfrm>
                <a:prstGeom prst="line">
                  <a:avLst/>
                </a:prstGeom>
                <a:ln w="19050"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Rectangle 17">
                <a:extLst>
                  <a:ext uri="{FF2B5EF4-FFF2-40B4-BE49-F238E27FC236}">
                    <a16:creationId xmlns:a16="http://schemas.microsoft.com/office/drawing/2014/main" id="{87375234-59FA-4DA7-993F-AC3EC3BC5EB8}"/>
                  </a:ext>
                </a:extLst>
              </p:cNvPr>
              <p:cNvSpPr/>
              <p:nvPr/>
            </p:nvSpPr>
            <p:spPr>
              <a:xfrm>
                <a:off x="4678557" y="2979210"/>
                <a:ext cx="2866233" cy="3795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342900">
                  <a:defRPr/>
                </a:pPr>
                <a:r>
                  <a:rPr lang="en-US" sz="1500" kern="0">
                    <a:solidFill>
                      <a:prstClr val="black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Modern deployment</a:t>
                </a:r>
              </a:p>
            </p:txBody>
          </p:sp>
        </p:grpSp>
        <p:sp>
          <p:nvSpPr>
            <p:cNvPr id="15" name="Rectangle 20">
              <a:extLst>
                <a:ext uri="{FF2B5EF4-FFF2-40B4-BE49-F238E27FC236}">
                  <a16:creationId xmlns:a16="http://schemas.microsoft.com/office/drawing/2014/main" id="{6E23243A-A405-4AA2-86AD-0BD8D4F07F49}"/>
                </a:ext>
              </a:extLst>
            </p:cNvPr>
            <p:cNvSpPr/>
            <p:nvPr/>
          </p:nvSpPr>
          <p:spPr>
            <a:xfrm>
              <a:off x="6352481" y="3475323"/>
              <a:ext cx="2725811" cy="20243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342900">
                <a:spcAft>
                  <a:spcPts val="600"/>
                </a:spcAft>
                <a:defRPr/>
              </a:pPr>
              <a:r>
                <a:rPr lang="en-US" sz="1200" kern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C2R already used by hundreds of millions of devices worldwide</a:t>
              </a:r>
            </a:p>
            <a:p>
              <a:pPr algn="ctr" defTabSz="342900">
                <a:spcAft>
                  <a:spcPts val="600"/>
                </a:spcAft>
                <a:defRPr/>
              </a:pPr>
              <a:r>
                <a:rPr lang="en-US" sz="1200" kern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Consumer and enterprise subscription users</a:t>
              </a:r>
            </a:p>
            <a:p>
              <a:pPr algn="ctr" defTabSz="342900">
                <a:spcAft>
                  <a:spcPts val="600"/>
                </a:spcAft>
                <a:defRPr/>
              </a:pPr>
              <a:r>
                <a:rPr lang="en-US" sz="1200" kern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Powerful platform designed </a:t>
              </a:r>
              <a:br>
                <a:rPr lang="en-US" sz="1200" kern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200" kern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for internet install, update, </a:t>
              </a:r>
              <a:br>
                <a:rPr lang="en-US" sz="1200" kern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200" kern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and upgrade</a:t>
              </a:r>
            </a:p>
          </p:txBody>
        </p:sp>
      </p:grpSp>
      <p:sp>
        <p:nvSpPr>
          <p:cNvPr id="20" name="Browser_3" title="Icon of a browser window with an arrow pointing from the outside to the center">
            <a:extLst>
              <a:ext uri="{FF2B5EF4-FFF2-40B4-BE49-F238E27FC236}">
                <a16:creationId xmlns:a16="http://schemas.microsoft.com/office/drawing/2014/main" id="{BDA4D76D-D592-4280-8F1E-E7D4B0BEAB9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57168" y="2080021"/>
            <a:ext cx="489106" cy="465228"/>
          </a:xfrm>
          <a:custGeom>
            <a:avLst/>
            <a:gdLst>
              <a:gd name="T0" fmla="*/ 130 w 335"/>
              <a:gd name="T1" fmla="*/ 33 h 318"/>
              <a:gd name="T2" fmla="*/ 335 w 335"/>
              <a:gd name="T3" fmla="*/ 33 h 318"/>
              <a:gd name="T4" fmla="*/ 335 w 335"/>
              <a:gd name="T5" fmla="*/ 318 h 318"/>
              <a:gd name="T6" fmla="*/ 0 w 335"/>
              <a:gd name="T7" fmla="*/ 318 h 318"/>
              <a:gd name="T8" fmla="*/ 0 w 335"/>
              <a:gd name="T9" fmla="*/ 33 h 318"/>
              <a:gd name="T10" fmla="*/ 0 w 335"/>
              <a:gd name="T11" fmla="*/ 33 h 318"/>
              <a:gd name="T12" fmla="*/ 71 w 335"/>
              <a:gd name="T13" fmla="*/ 33 h 318"/>
              <a:gd name="T14" fmla="*/ 130 w 335"/>
              <a:gd name="T15" fmla="*/ 97 h 318"/>
              <a:gd name="T16" fmla="*/ 335 w 335"/>
              <a:gd name="T17" fmla="*/ 97 h 318"/>
              <a:gd name="T18" fmla="*/ 0 w 335"/>
              <a:gd name="T19" fmla="*/ 97 h 318"/>
              <a:gd name="T20" fmla="*/ 67 w 335"/>
              <a:gd name="T21" fmla="*/ 97 h 318"/>
              <a:gd name="T22" fmla="*/ 293 w 335"/>
              <a:gd name="T23" fmla="*/ 69 h 318"/>
              <a:gd name="T24" fmla="*/ 298 w 335"/>
              <a:gd name="T25" fmla="*/ 64 h 318"/>
              <a:gd name="T26" fmla="*/ 293 w 335"/>
              <a:gd name="T27" fmla="*/ 60 h 318"/>
              <a:gd name="T28" fmla="*/ 289 w 335"/>
              <a:gd name="T29" fmla="*/ 64 h 318"/>
              <a:gd name="T30" fmla="*/ 293 w 335"/>
              <a:gd name="T31" fmla="*/ 69 h 318"/>
              <a:gd name="T32" fmla="*/ 240 w 335"/>
              <a:gd name="T33" fmla="*/ 69 h 318"/>
              <a:gd name="T34" fmla="*/ 245 w 335"/>
              <a:gd name="T35" fmla="*/ 64 h 318"/>
              <a:gd name="T36" fmla="*/ 240 w 335"/>
              <a:gd name="T37" fmla="*/ 60 h 318"/>
              <a:gd name="T38" fmla="*/ 235 w 335"/>
              <a:gd name="T39" fmla="*/ 64 h 318"/>
              <a:gd name="T40" fmla="*/ 240 w 335"/>
              <a:gd name="T41" fmla="*/ 69 h 318"/>
              <a:gd name="T42" fmla="*/ 187 w 335"/>
              <a:gd name="T43" fmla="*/ 69 h 318"/>
              <a:gd name="T44" fmla="*/ 192 w 335"/>
              <a:gd name="T45" fmla="*/ 64 h 318"/>
              <a:gd name="T46" fmla="*/ 187 w 335"/>
              <a:gd name="T47" fmla="*/ 60 h 318"/>
              <a:gd name="T48" fmla="*/ 182 w 335"/>
              <a:gd name="T49" fmla="*/ 64 h 318"/>
              <a:gd name="T50" fmla="*/ 187 w 335"/>
              <a:gd name="T51" fmla="*/ 69 h 318"/>
              <a:gd name="T52" fmla="*/ 49 w 335"/>
              <a:gd name="T53" fmla="*/ 190 h 318"/>
              <a:gd name="T54" fmla="*/ 100 w 335"/>
              <a:gd name="T55" fmla="*/ 240 h 318"/>
              <a:gd name="T56" fmla="*/ 151 w 335"/>
              <a:gd name="T57" fmla="*/ 190 h 318"/>
              <a:gd name="T58" fmla="*/ 100 w 335"/>
              <a:gd name="T59" fmla="*/ 0 h 318"/>
              <a:gd name="T60" fmla="*/ 100 w 335"/>
              <a:gd name="T61" fmla="*/ 240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5" h="318">
                <a:moveTo>
                  <a:pt x="130" y="33"/>
                </a:moveTo>
                <a:cubicBezTo>
                  <a:pt x="335" y="33"/>
                  <a:pt x="335" y="33"/>
                  <a:pt x="335" y="33"/>
                </a:cubicBezTo>
                <a:cubicBezTo>
                  <a:pt x="335" y="318"/>
                  <a:pt x="335" y="318"/>
                  <a:pt x="335" y="318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71" y="33"/>
                  <a:pt x="71" y="33"/>
                  <a:pt x="71" y="33"/>
                </a:cubicBezTo>
                <a:moveTo>
                  <a:pt x="130" y="97"/>
                </a:moveTo>
                <a:cubicBezTo>
                  <a:pt x="335" y="97"/>
                  <a:pt x="335" y="97"/>
                  <a:pt x="335" y="97"/>
                </a:cubicBezTo>
                <a:moveTo>
                  <a:pt x="0" y="97"/>
                </a:moveTo>
                <a:cubicBezTo>
                  <a:pt x="67" y="97"/>
                  <a:pt x="67" y="97"/>
                  <a:pt x="67" y="97"/>
                </a:cubicBezTo>
                <a:moveTo>
                  <a:pt x="293" y="69"/>
                </a:moveTo>
                <a:cubicBezTo>
                  <a:pt x="296" y="69"/>
                  <a:pt x="298" y="67"/>
                  <a:pt x="298" y="64"/>
                </a:cubicBezTo>
                <a:cubicBezTo>
                  <a:pt x="298" y="62"/>
                  <a:pt x="296" y="60"/>
                  <a:pt x="293" y="60"/>
                </a:cubicBezTo>
                <a:cubicBezTo>
                  <a:pt x="291" y="60"/>
                  <a:pt x="289" y="62"/>
                  <a:pt x="289" y="64"/>
                </a:cubicBezTo>
                <a:cubicBezTo>
                  <a:pt x="289" y="67"/>
                  <a:pt x="291" y="69"/>
                  <a:pt x="293" y="69"/>
                </a:cubicBezTo>
                <a:close/>
                <a:moveTo>
                  <a:pt x="240" y="69"/>
                </a:moveTo>
                <a:cubicBezTo>
                  <a:pt x="243" y="69"/>
                  <a:pt x="245" y="67"/>
                  <a:pt x="245" y="64"/>
                </a:cubicBezTo>
                <a:cubicBezTo>
                  <a:pt x="245" y="62"/>
                  <a:pt x="243" y="60"/>
                  <a:pt x="240" y="60"/>
                </a:cubicBezTo>
                <a:cubicBezTo>
                  <a:pt x="238" y="60"/>
                  <a:pt x="235" y="62"/>
                  <a:pt x="235" y="64"/>
                </a:cubicBezTo>
                <a:cubicBezTo>
                  <a:pt x="235" y="67"/>
                  <a:pt x="238" y="69"/>
                  <a:pt x="240" y="69"/>
                </a:cubicBezTo>
                <a:close/>
                <a:moveTo>
                  <a:pt x="187" y="69"/>
                </a:moveTo>
                <a:cubicBezTo>
                  <a:pt x="189" y="69"/>
                  <a:pt x="192" y="67"/>
                  <a:pt x="192" y="64"/>
                </a:cubicBezTo>
                <a:cubicBezTo>
                  <a:pt x="192" y="62"/>
                  <a:pt x="189" y="60"/>
                  <a:pt x="187" y="60"/>
                </a:cubicBezTo>
                <a:cubicBezTo>
                  <a:pt x="184" y="60"/>
                  <a:pt x="182" y="62"/>
                  <a:pt x="182" y="64"/>
                </a:cubicBezTo>
                <a:cubicBezTo>
                  <a:pt x="182" y="67"/>
                  <a:pt x="184" y="69"/>
                  <a:pt x="187" y="69"/>
                </a:cubicBezTo>
                <a:close/>
                <a:moveTo>
                  <a:pt x="49" y="190"/>
                </a:moveTo>
                <a:cubicBezTo>
                  <a:pt x="100" y="240"/>
                  <a:pt x="100" y="240"/>
                  <a:pt x="100" y="240"/>
                </a:cubicBezTo>
                <a:cubicBezTo>
                  <a:pt x="151" y="190"/>
                  <a:pt x="151" y="190"/>
                  <a:pt x="151" y="190"/>
                </a:cubicBezTo>
                <a:moveTo>
                  <a:pt x="100" y="0"/>
                </a:moveTo>
                <a:cubicBezTo>
                  <a:pt x="100" y="240"/>
                  <a:pt x="100" y="240"/>
                  <a:pt x="100" y="240"/>
                </a:cubicBezTo>
              </a:path>
            </a:pathLst>
          </a:custGeom>
          <a:noFill/>
          <a:ln w="15875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775">
              <a:defRPr/>
            </a:pPr>
            <a:endParaRPr lang="en-US" sz="1324">
              <a:solidFill>
                <a:srgbClr val="1A1A1A"/>
              </a:solidFill>
              <a:latin typeface="Segoe UI"/>
            </a:endParaRPr>
          </a:p>
        </p:txBody>
      </p:sp>
      <p:pic>
        <p:nvPicPr>
          <p:cNvPr id="23" name="Picture 4" descr="Image result for twitter logo">
            <a:extLst>
              <a:ext uri="{FF2B5EF4-FFF2-40B4-BE49-F238E27FC236}">
                <a16:creationId xmlns:a16="http://schemas.microsoft.com/office/drawing/2014/main" id="{ED847B90-A1E1-4196-A95D-7313F9023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785996"/>
            <a:ext cx="385233" cy="28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DA9431D4-AF6A-461B-9D87-382B4B70AB5B}"/>
              </a:ext>
            </a:extLst>
          </p:cNvPr>
          <p:cNvSpPr txBox="1">
            <a:spLocks/>
          </p:cNvSpPr>
          <p:nvPr/>
        </p:nvSpPr>
        <p:spPr>
          <a:xfrm>
            <a:off x="573933" y="4777920"/>
            <a:ext cx="1677476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@r</a:t>
            </a:r>
            <a:r>
              <a:rPr lang="en-US" sz="1800" dirty="0" err="1">
                <a:gradFill>
                  <a:gsLst>
                    <a:gs pos="91000">
                      <a:srgbClr val="1A1A1A"/>
                    </a:gs>
                    <a:gs pos="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onnipedersen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1A1A1A"/>
                  </a:gs>
                  <a:gs pos="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568487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rgbClr val="505050"/>
    </a:dk1>
    <a:lt1>
      <a:srgbClr val="FFFFFF"/>
    </a:lt1>
    <a:dk2>
      <a:srgbClr val="0078D7"/>
    </a:dk2>
    <a:lt2>
      <a:srgbClr val="00BCF2"/>
    </a:lt2>
    <a:accent1>
      <a:srgbClr val="0078D7"/>
    </a:accent1>
    <a:accent2>
      <a:srgbClr val="00188F"/>
    </a:accent2>
    <a:accent3>
      <a:srgbClr val="D83B01"/>
    </a:accent3>
    <a:accent4>
      <a:srgbClr val="FFB900"/>
    </a:accent4>
    <a:accent5>
      <a:srgbClr val="008272"/>
    </a:accent5>
    <a:accent6>
      <a:srgbClr val="B4009E"/>
    </a:accent6>
    <a:hlink>
      <a:srgbClr val="0078D7"/>
    </a:hlink>
    <a:folHlink>
      <a:srgbClr val="0078D7"/>
    </a:folHlink>
  </a:clrScheme>
  <a:fontScheme name="Custom 1">
    <a:majorFont>
      <a:latin typeface="Segoe UI Light"/>
      <a:ea typeface=""/>
      <a:cs typeface=""/>
    </a:majorFont>
    <a:minorFont>
      <a:latin typeface="Segoe UI"/>
      <a:ea typeface=""/>
      <a:cs typeface="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0</TotalTime>
  <Words>2750</Words>
  <Application>Microsoft Office PowerPoint</Application>
  <PresentationFormat>On-screen Show (16:9)</PresentationFormat>
  <Paragraphs>670</Paragraphs>
  <Slides>52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ＭＳ Ｐゴシック</vt:lpstr>
      <vt:lpstr>Arial</vt:lpstr>
      <vt:lpstr>Calibri</vt:lpstr>
      <vt:lpstr>Museo Sans 100</vt:lpstr>
      <vt:lpstr>Museo Sans 300</vt:lpstr>
      <vt:lpstr>Segoe Pro</vt:lpstr>
      <vt:lpstr>Segoe UI</vt:lpstr>
      <vt:lpstr>Segoe UI Light</vt:lpstr>
      <vt:lpstr>Segoe UI Semibold</vt:lpstr>
      <vt:lpstr>Segoe UI Semilight</vt:lpstr>
      <vt:lpstr>Times New Roman</vt:lpstr>
      <vt:lpstr>Verdana</vt:lpstr>
      <vt:lpstr>Wingdings</vt:lpstr>
      <vt:lpstr>PPT-mal_NIC</vt:lpstr>
      <vt:lpstr>PowerPoint Presentation</vt:lpstr>
      <vt:lpstr>PowerPoint Presentation</vt:lpstr>
      <vt:lpstr>PowerPoint Presentation</vt:lpstr>
      <vt:lpstr>Agenda</vt:lpstr>
      <vt:lpstr>PowerPoint Presentation</vt:lpstr>
      <vt:lpstr>Spot the difference</vt:lpstr>
      <vt:lpstr>Office Supportability through 2020</vt:lpstr>
      <vt:lpstr>Office 365 System Requirement Changes for 2020/2023</vt:lpstr>
      <vt:lpstr>Office 2019 powered by Click-to-Run</vt:lpstr>
      <vt:lpstr>Office 2019 powered by Click-to-Run</vt:lpstr>
      <vt:lpstr>ProPlus is Enterprise Ready</vt:lpstr>
      <vt:lpstr>Office Customization Service</vt:lpstr>
      <vt:lpstr>config.office.com</vt:lpstr>
      <vt:lpstr>config.office.com</vt:lpstr>
      <vt:lpstr>DEMO</vt:lpstr>
      <vt:lpstr>Deploying Office 365 ProPlus</vt:lpstr>
      <vt:lpstr>Software Deployment with Intune</vt:lpstr>
      <vt:lpstr>Deploying Office 365 ProPlus</vt:lpstr>
      <vt:lpstr>DEMO</vt:lpstr>
      <vt:lpstr>Deploying Office 365 ProPlus</vt:lpstr>
      <vt:lpstr>Old School Deployment Process</vt:lpstr>
      <vt:lpstr>Issues with Office Management in ConfigMgr</vt:lpstr>
      <vt:lpstr>Improvements in Configuration Manager</vt:lpstr>
      <vt:lpstr>DEMO</vt:lpstr>
      <vt:lpstr>Migration and upgrade to Office 365 ProPlus</vt:lpstr>
      <vt:lpstr>Office Readiness Toolkit</vt:lpstr>
      <vt:lpstr>Easy MSI upgrade</vt:lpstr>
      <vt:lpstr>Office 2019: A bridge to Office 365</vt:lpstr>
      <vt:lpstr>Office 2019: A bridge to Office 365</vt:lpstr>
      <vt:lpstr>Office 2019: A bridge to Office 365</vt:lpstr>
      <vt:lpstr>Office 365 Upgrade</vt:lpstr>
      <vt:lpstr>64 bit Recommended</vt:lpstr>
      <vt:lpstr>Network Delivery Optimization</vt:lpstr>
      <vt:lpstr>Reducing network demands</vt:lpstr>
      <vt:lpstr>PowerPoint Presentation</vt:lpstr>
      <vt:lpstr>Office 365 ProPlus and Office 2019</vt:lpstr>
      <vt:lpstr>PowerPoint Presentation</vt:lpstr>
      <vt:lpstr>PowerPoint Presentation</vt:lpstr>
      <vt:lpstr>PowerPoint Presentation</vt:lpstr>
      <vt:lpstr>Managing Updates and Upgrades</vt:lpstr>
      <vt:lpstr>Alignment with Windows 10</vt:lpstr>
      <vt:lpstr>Office 365 Upgrades/Updates</vt:lpstr>
      <vt:lpstr>Teams and OneDrive for Business</vt:lpstr>
      <vt:lpstr>OneDrive for Business</vt:lpstr>
      <vt:lpstr>DEMO</vt:lpstr>
      <vt:lpstr>Microsoft Teams</vt:lpstr>
      <vt:lpstr>DEMO</vt:lpstr>
      <vt:lpstr>Summary</vt:lpstr>
      <vt:lpstr>Modern Desktop Adoption</vt:lpstr>
      <vt:lpstr>Summary and take aways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2019-02-19T18:34:27Z</dcterms:created>
  <dcterms:modified xsi:type="dcterms:W3CDTF">2019-02-19T18:35:06Z</dcterms:modified>
</cp:coreProperties>
</file>